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325" r:id="rId2"/>
    <p:sldId id="257" r:id="rId3"/>
    <p:sldId id="268" r:id="rId4"/>
    <p:sldId id="317" r:id="rId5"/>
    <p:sldId id="318" r:id="rId6"/>
    <p:sldId id="319" r:id="rId7"/>
    <p:sldId id="320" r:id="rId8"/>
    <p:sldId id="321" r:id="rId9"/>
    <p:sldId id="322" r:id="rId10"/>
    <p:sldId id="314" r:id="rId11"/>
    <p:sldId id="32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E9F"/>
    <a:srgbClr val="B0F5A7"/>
    <a:srgbClr val="A50021"/>
    <a:srgbClr val="5D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337" autoAdjust="0"/>
  </p:normalViewPr>
  <p:slideViewPr>
    <p:cSldViewPr snapToGrid="0">
      <p:cViewPr varScale="1">
        <p:scale>
          <a:sx n="87" d="100"/>
          <a:sy n="87" d="100"/>
        </p:scale>
        <p:origin x="-372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1125-3E44-4947-B156-E2A4C82EBBF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1348-6C4B-4EA2-AC05-0AC47DCBBE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862" y="1395046"/>
            <a:ext cx="10972800" cy="5691553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US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>
              <a:lnSpc>
                <a:spcPct val="170000"/>
              </a:lnSpc>
            </a:pPr>
            <a:endParaRPr lang="en-US" sz="3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>
              <a:lnSpc>
                <a:spcPct val="170000"/>
              </a:lnSpc>
            </a:pPr>
            <a:r>
              <a:rPr lang="fa-IR" sz="5800" dirty="0" smtClean="0">
                <a:solidFill>
                  <a:srgbClr val="FF0000"/>
                </a:solidFill>
                <a:cs typeface="B Titr" panose="00000700000000000000" pitchFamily="2" charset="-78"/>
              </a:rPr>
              <a:t>شبیه </a:t>
            </a:r>
            <a:r>
              <a:rPr lang="fa-IR" sz="5800" dirty="0">
                <a:solidFill>
                  <a:srgbClr val="FF0000"/>
                </a:solidFill>
                <a:cs typeface="B Titr" panose="00000700000000000000" pitchFamily="2" charset="-78"/>
              </a:rPr>
              <a:t>سازی اثرات الکترواستاتیک بر ضریب انتقال حرارت و هیدرودینامیک یک قطره منفرد به کمک </a:t>
            </a:r>
            <a:r>
              <a:rPr lang="en-US" sz="5800" dirty="0">
                <a:solidFill>
                  <a:srgbClr val="FF0000"/>
                </a:solidFill>
                <a:cs typeface="B Titr" panose="00000700000000000000" pitchFamily="2" charset="-78"/>
              </a:rPr>
              <a:t>CFD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B Titr" pitchFamily="2" charset="-78"/>
              </a:rPr>
              <a:t/>
            </a:r>
            <a:b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B Titr" pitchFamily="2" charset="-78"/>
              </a:rPr>
            </a:br>
            <a:r>
              <a:rPr lang="en-US" sz="2400" dirty="0">
                <a:cs typeface="B Nazanin" pitchFamily="2" charset="-78"/>
              </a:rPr>
              <a:t/>
            </a:r>
            <a:br>
              <a:rPr lang="en-US" sz="2400" dirty="0">
                <a:cs typeface="B Nazanin" pitchFamily="2" charset="-78"/>
              </a:rPr>
            </a:br>
            <a:r>
              <a:rPr lang="fa-IR" sz="5100" dirty="0">
                <a:solidFill>
                  <a:srgbClr val="008000"/>
                </a:solidFill>
                <a:cs typeface="B Titr" panose="00000700000000000000" pitchFamily="2" charset="-78"/>
              </a:rPr>
              <a:t>بابک نمازی</a:t>
            </a:r>
            <a:r>
              <a:rPr lang="en-US" sz="5100" dirty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en-US" sz="5100" dirty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5100" dirty="0" smtClean="0">
                <a:solidFill>
                  <a:srgbClr val="008000"/>
                </a:solidFill>
                <a:cs typeface="B Titr" panose="00000700000000000000" pitchFamily="2" charset="-78"/>
              </a:rPr>
              <a:t>دی93</a:t>
            </a:r>
            <a:endParaRPr lang="en-US" sz="5100" dirty="0" smtClean="0">
              <a:solidFill>
                <a:srgbClr val="008000"/>
              </a:solidFill>
              <a:cs typeface="B Titr" panose="00000700000000000000" pitchFamily="2" charset="-78"/>
            </a:endParaRPr>
          </a:p>
          <a:p>
            <a:pPr marL="109728" indent="0" algn="ctr" rtl="1">
              <a:buNone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MarketCode.ir</a:t>
            </a: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100" y="1729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694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82017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0598" y="838634"/>
            <a:ext cx="7271756" cy="388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20"/>
          <p:cNvSpPr txBox="1">
            <a:spLocks noChangeArrowheads="1"/>
          </p:cNvSpPr>
          <p:nvPr/>
        </p:nvSpPr>
        <p:spPr bwMode="auto">
          <a:xfrm>
            <a:off x="2592820" y="5100350"/>
            <a:ext cx="5472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cs typeface="B Nazanin" pitchFamily="2" charset="-78"/>
              </a:rPr>
              <a:t>مراحل تشکیل قطره با اعمال پتانسیل الکتریکی 3 کیلو ولت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192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7565" y="1203180"/>
            <a:ext cx="6802580" cy="408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20"/>
          <p:cNvSpPr txBox="1">
            <a:spLocks noChangeArrowheads="1"/>
          </p:cNvSpPr>
          <p:nvPr/>
        </p:nvSpPr>
        <p:spPr bwMode="auto">
          <a:xfrm>
            <a:off x="2798619" y="5638508"/>
            <a:ext cx="5886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تغییرات ضریب انتقال حرارت بر حسب پتانسیل الکتریکی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0290" y="1409006"/>
            <a:ext cx="4807527" cy="2553393"/>
          </a:xfrm>
        </p:spPr>
        <p:txBody>
          <a:bodyPr/>
          <a:lstStyle/>
          <a:p>
            <a:pPr marL="457200" indent="-457200" algn="ctr"/>
            <a:r>
              <a:rPr lang="fa-IR" sz="2400" b="1" dirty="0" smtClean="0">
                <a:cs typeface="B Titr" pitchFamily="2" charset="-78"/>
              </a:rPr>
              <a:t>الکترواسپری:</a:t>
            </a:r>
          </a:p>
          <a:p>
            <a:pPr marL="457200" indent="-457200" algn="ctr">
              <a:lnSpc>
                <a:spcPct val="200000"/>
              </a:lnSpc>
            </a:pPr>
            <a:r>
              <a:rPr lang="fa-IR" sz="2400" b="1" dirty="0" smtClean="0">
                <a:cs typeface="B Titr" pitchFamily="2" charset="-78"/>
              </a:rPr>
              <a:t>ایجاد جریانی از قطرات مایع با اعمال نیروی الکتریکی به مایع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745" y="398317"/>
            <a:ext cx="10972800" cy="529937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مقدمه</a:t>
            </a:r>
            <a:endParaRPr lang="en-US" sz="3200" b="1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64397"/>
            <a:ext cx="6534150" cy="432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7115609" y="3942918"/>
            <a:ext cx="381635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cs typeface="B Nazanin" pitchFamily="2" charset="-78"/>
              </a:rPr>
              <a:t>ا</a:t>
            </a:r>
            <a:r>
              <a:rPr lang="fa-IR" b="1" dirty="0">
                <a:cs typeface="B Titr" pitchFamily="2" charset="-78"/>
              </a:rPr>
              <a:t>هداف:</a:t>
            </a:r>
          </a:p>
          <a:p>
            <a:pPr algn="ctr" rtl="1">
              <a:lnSpc>
                <a:spcPct val="200000"/>
              </a:lnSpc>
              <a:buFont typeface="Wingdings" pitchFamily="2" charset="2"/>
              <a:buChar char="ü"/>
            </a:pPr>
            <a:r>
              <a:rPr lang="fa-IR" b="1" dirty="0">
                <a:cs typeface="B Titr" pitchFamily="2" charset="-78"/>
              </a:rPr>
              <a:t>تولید قطرات با اندازه مشخص</a:t>
            </a:r>
          </a:p>
          <a:p>
            <a:pPr algn="ctr" rtl="1">
              <a:lnSpc>
                <a:spcPct val="200000"/>
              </a:lnSpc>
              <a:buFont typeface="Wingdings" pitchFamily="2" charset="2"/>
              <a:buChar char="ü"/>
            </a:pPr>
            <a:r>
              <a:rPr lang="fa-IR" b="1" dirty="0">
                <a:cs typeface="B Titr" pitchFamily="2" charset="-78"/>
              </a:rPr>
              <a:t>افزایش سطح تماس(سوخت ها)</a:t>
            </a:r>
          </a:p>
          <a:p>
            <a:pPr algn="ctr" rtl="1">
              <a:lnSpc>
                <a:spcPct val="200000"/>
              </a:lnSpc>
              <a:buFont typeface="Wingdings" pitchFamily="2" charset="2"/>
              <a:buChar char="ü"/>
            </a:pPr>
            <a:r>
              <a:rPr lang="fa-IR" b="1" dirty="0">
                <a:cs typeface="B Titr" pitchFamily="2" charset="-78"/>
              </a:rPr>
              <a:t>کنترل کردن پاشش </a:t>
            </a:r>
          </a:p>
          <a:p>
            <a:pPr algn="ctr">
              <a:lnSpc>
                <a:spcPct val="200000"/>
              </a:lnSpc>
            </a:pPr>
            <a:endParaRPr lang="en-US" b="1" dirty="0">
              <a:cs typeface="B Nazanin" pitchFamily="2" charset="-78"/>
            </a:endParaRP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1127558" y="5955003"/>
            <a:ext cx="4319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cs typeface="B Nazanin" pitchFamily="2" charset="-78"/>
              </a:rPr>
              <a:t>نمایی از فرآیند اسپری و الکترواسپری مایعات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3472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های کُد</a:t>
            </a:r>
            <a:endParaRPr lang="en-US" sz="32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729076" y="1416916"/>
            <a:ext cx="8351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400" b="1" dirty="0" smtClean="0">
                <a:cs typeface="B Titr" pitchFamily="2" charset="-78"/>
              </a:rPr>
              <a:t>فراهم کردن امکان </a:t>
            </a:r>
            <a:r>
              <a:rPr lang="fa-IR" sz="2400" b="1" dirty="0">
                <a:cs typeface="B Titr" pitchFamily="2" charset="-78"/>
              </a:rPr>
              <a:t>شبیه سازی فرآیند الکترواسپری در حالت قطره ای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665018" y="2743633"/>
            <a:ext cx="949902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400" b="1" dirty="0">
                <a:cs typeface="B Titr" pitchFamily="2" charset="-78"/>
              </a:rPr>
              <a:t> </a:t>
            </a:r>
            <a:r>
              <a:rPr lang="fa-IR" sz="2400" b="1" dirty="0" smtClean="0">
                <a:cs typeface="B Titr" pitchFamily="2" charset="-78"/>
              </a:rPr>
              <a:t> امکان بررسی </a:t>
            </a:r>
            <a:r>
              <a:rPr lang="fa-IR" sz="2400" b="1" dirty="0">
                <a:cs typeface="B Titr" pitchFamily="2" charset="-78"/>
              </a:rPr>
              <a:t>تغییرات ابعاد قطره و زمان تشکیل آن با اعمال پتانسیل الکتریکی</a:t>
            </a:r>
            <a:endParaRPr lang="en-US" sz="2400" b="1" dirty="0">
              <a:cs typeface="B Titr" pitchFamily="2" charset="-78"/>
            </a:endParaRP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1798349" y="4145540"/>
            <a:ext cx="83518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400" b="1" dirty="0">
                <a:cs typeface="B Titr" pitchFamily="2" charset="-78"/>
              </a:rPr>
              <a:t> </a:t>
            </a:r>
            <a:r>
              <a:rPr lang="fa-IR" sz="2400" b="1" dirty="0" smtClean="0">
                <a:cs typeface="B Titr" pitchFamily="2" charset="-78"/>
              </a:rPr>
              <a:t>امکان بررسی </a:t>
            </a:r>
            <a:r>
              <a:rPr lang="fa-IR" sz="2400" b="1" dirty="0">
                <a:cs typeface="B Titr" pitchFamily="2" charset="-78"/>
              </a:rPr>
              <a:t>تغییرات ضریب انتقال حرارت با اعمال پتانسیل الکتریکی </a:t>
            </a:r>
            <a:endParaRPr lang="en-US" sz="2400" b="1" dirty="0">
              <a:cs typeface="B Titr" pitchFamily="2" charset="-78"/>
            </a:endParaRPr>
          </a:p>
          <a:p>
            <a:pPr rtl="1">
              <a:buFont typeface="Wingdings" pitchFamily="2" charset="2"/>
              <a:buChar char="Ø"/>
            </a:pP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9508"/>
            <a:ext cx="10972800" cy="4695092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 smtClean="0">
                <a:cs typeface="B Nazanin" pitchFamily="2" charset="-78"/>
              </a:rPr>
              <a:t>مدل حجم سیال یا </a:t>
            </a:r>
            <a:r>
              <a:rPr lang="en-US" sz="2200" dirty="0" smtClean="0">
                <a:cs typeface="B Nazanin" pitchFamily="2" charset="-78"/>
              </a:rPr>
              <a:t>VOF</a:t>
            </a:r>
            <a:endParaRPr lang="en-US" sz="2200" dirty="0"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54598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معادلات حاکم در فرآیند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5" name="Picture 18" descr="Description: C:\Users\babak\Desktop\vo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7" y="1718252"/>
            <a:ext cx="3768439" cy="297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526474" y="5137584"/>
            <a:ext cx="33852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a-IR" sz="2000" b="1" dirty="0">
                <a:cs typeface="B Nazanin" pitchFamily="2" charset="-78"/>
              </a:rPr>
              <a:t>نمایی از سلول های محاسباتی در سطح مشترک دو فاز در مدل حجم سیال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6282170" y="1846385"/>
            <a:ext cx="463787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dirty="0">
                <a:cs typeface="B Titr" pitchFamily="2" charset="-78"/>
              </a:rPr>
              <a:t>مدلی برای جریان های چند فازی که وضعیت سطح مشترک بین فازها دارای اهمیت باشد.</a:t>
            </a:r>
            <a:endParaRPr lang="en-US" sz="2400" dirty="0">
              <a:cs typeface="B Titr" pitchFamily="2" charset="-78"/>
            </a:endParaRPr>
          </a:p>
          <a:p>
            <a:pPr algn="just" rtl="1"/>
            <a:endParaRPr lang="fa-IR" sz="2400" dirty="0">
              <a:cs typeface="B Titr" pitchFamily="2" charset="-78"/>
            </a:endParaRPr>
          </a:p>
          <a:p>
            <a:pPr algn="just" rtl="1"/>
            <a:endParaRPr lang="en-US" sz="2400" dirty="0">
              <a:cs typeface="B Titr" pitchFamily="2" charset="-78"/>
            </a:endParaRPr>
          </a:p>
          <a:p>
            <a:pPr algn="just" rtl="1"/>
            <a:r>
              <a:rPr lang="ar-SA" sz="2400" dirty="0">
                <a:cs typeface="B Titr" pitchFamily="2" charset="-78"/>
              </a:rPr>
              <a:t>موقعیت</a:t>
            </a:r>
            <a:r>
              <a:rPr lang="ar-SA" sz="2400" i="1" dirty="0">
                <a:cs typeface="B Titr" pitchFamily="2" charset="-78"/>
              </a:rPr>
              <a:t> </a:t>
            </a:r>
            <a:r>
              <a:rPr lang="ar-SA" sz="2400" dirty="0">
                <a:cs typeface="B Titr" pitchFamily="2" charset="-78"/>
              </a:rPr>
              <a:t>سطح</a:t>
            </a:r>
            <a:r>
              <a:rPr lang="ar-SA" sz="2400" i="1" dirty="0">
                <a:cs typeface="B Titr" pitchFamily="2" charset="-78"/>
              </a:rPr>
              <a:t> </a:t>
            </a:r>
            <a:r>
              <a:rPr lang="ar-SA" sz="2400" dirty="0">
                <a:cs typeface="B Titr" pitchFamily="2" charset="-78"/>
              </a:rPr>
              <a:t>مشترک</a:t>
            </a:r>
            <a:r>
              <a:rPr lang="ar-SA" sz="2400" i="1" dirty="0">
                <a:cs typeface="B Titr" pitchFamily="2" charset="-78"/>
              </a:rPr>
              <a:t> </a:t>
            </a:r>
            <a:r>
              <a:rPr lang="ar-SA" sz="2400" dirty="0">
                <a:cs typeface="B Titr" pitchFamily="2" charset="-78"/>
              </a:rPr>
              <a:t>با</a:t>
            </a:r>
            <a:r>
              <a:rPr lang="ar-SA" sz="2400" i="1" dirty="0">
                <a:cs typeface="B Titr" pitchFamily="2" charset="-78"/>
              </a:rPr>
              <a:t> </a:t>
            </a:r>
            <a:r>
              <a:rPr lang="ar-SA" sz="2400" dirty="0">
                <a:cs typeface="B Titr" pitchFamily="2" charset="-78"/>
              </a:rPr>
              <a:t>زمان</a:t>
            </a:r>
            <a:r>
              <a:rPr lang="ar-SA" sz="2400" i="1" dirty="0">
                <a:cs typeface="B Titr" pitchFamily="2" charset="-78"/>
              </a:rPr>
              <a:t> </a:t>
            </a:r>
            <a:r>
              <a:rPr lang="ar-SA" sz="2400" dirty="0">
                <a:cs typeface="B Titr" pitchFamily="2" charset="-78"/>
              </a:rPr>
              <a:t>با</a:t>
            </a:r>
            <a:r>
              <a:rPr lang="ar-SA" sz="2400" i="1" dirty="0">
                <a:cs typeface="B Titr" pitchFamily="2" charset="-78"/>
              </a:rPr>
              <a:t> </a:t>
            </a:r>
            <a:r>
              <a:rPr lang="ar-SA" sz="2400" dirty="0">
                <a:cs typeface="B Titr" pitchFamily="2" charset="-78"/>
              </a:rPr>
              <a:t>حل</a:t>
            </a:r>
            <a:r>
              <a:rPr lang="ar-SA" sz="2400" i="1" dirty="0">
                <a:cs typeface="B Titr" pitchFamily="2" charset="-78"/>
              </a:rPr>
              <a:t> </a:t>
            </a:r>
            <a:r>
              <a:rPr lang="ar-SA" sz="2400" dirty="0">
                <a:cs typeface="B Titr" pitchFamily="2" charset="-78"/>
              </a:rPr>
              <a:t>معادله زیر</a:t>
            </a:r>
            <a:r>
              <a:rPr lang="ar-SA" sz="2400" i="1" dirty="0">
                <a:cs typeface="B Titr" pitchFamily="2" charset="-78"/>
              </a:rPr>
              <a:t> </a:t>
            </a:r>
            <a:r>
              <a:rPr lang="ar-SA" sz="2400" dirty="0">
                <a:cs typeface="B Titr" pitchFamily="2" charset="-78"/>
              </a:rPr>
              <a:t>بدست</a:t>
            </a:r>
            <a:r>
              <a:rPr lang="ar-SA" sz="2400" i="1" dirty="0">
                <a:cs typeface="B Titr" pitchFamily="2" charset="-78"/>
              </a:rPr>
              <a:t> </a:t>
            </a:r>
            <a:r>
              <a:rPr lang="ar-SA" sz="2400" dirty="0">
                <a:cs typeface="B Titr" pitchFamily="2" charset="-78"/>
              </a:rPr>
              <a:t>می آید</a:t>
            </a:r>
            <a:r>
              <a:rPr lang="en-US" sz="2400" dirty="0">
                <a:cs typeface="B Titr" pitchFamily="2" charset="-78"/>
              </a:rPr>
              <a:t>:</a:t>
            </a:r>
          </a:p>
          <a:p>
            <a:pPr algn="just" rtl="1"/>
            <a:endParaRPr lang="en-US" dirty="0">
              <a:cs typeface="B Nazanin" pitchFamily="2" charset="-78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6218" y="4751677"/>
            <a:ext cx="3228109" cy="116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67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4181" y="1814946"/>
            <a:ext cx="1790110" cy="76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762703"/>
            <a:ext cx="10972800" cy="655789"/>
          </a:xfrm>
        </p:spPr>
        <p:txBody>
          <a:bodyPr/>
          <a:lstStyle/>
          <a:p>
            <a:pPr algn="r"/>
            <a:r>
              <a:rPr lang="fa-IR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 </a:t>
            </a:r>
            <a:endParaRPr lang="en-US" sz="2400" b="1" dirty="0">
              <a:solidFill>
                <a:schemeClr val="tx1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692111" y="732126"/>
            <a:ext cx="63410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3200" b="1" dirty="0">
                <a:solidFill>
                  <a:srgbClr val="FF0000"/>
                </a:solidFill>
                <a:cs typeface="B Titr" pitchFamily="2" charset="-78"/>
              </a:rPr>
              <a:t>معادلات پیوستگی و مومنتوم</a:t>
            </a:r>
            <a:endParaRPr lang="en-US" sz="3200" b="1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1484" y="1759528"/>
            <a:ext cx="4666129" cy="86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6642" y="3062721"/>
            <a:ext cx="17303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343478" y="3549938"/>
            <a:ext cx="5256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dirty="0">
                <a:cs typeface="B Nazanin" pitchFamily="2" charset="-78"/>
              </a:rPr>
              <a:t>چگالی و ویسکوزیته در هر سلول بر اساس کسر حجمی محاسبه می شود.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36070" y="3724275"/>
            <a:ext cx="935038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415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3475" y="1607128"/>
            <a:ext cx="2750836" cy="95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0250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معادلات میدان الکتریکی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</a:b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9527" y="1581152"/>
            <a:ext cx="2091748" cy="91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7855" y="1565565"/>
            <a:ext cx="1804648" cy="87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163" y="3351068"/>
            <a:ext cx="6511637" cy="202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42217" y="3325091"/>
            <a:ext cx="2330781" cy="197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4392179" y="2103293"/>
            <a:ext cx="935038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69670" y="2089439"/>
            <a:ext cx="935038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467888" y="4264603"/>
            <a:ext cx="935038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19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6058"/>
            <a:ext cx="10972800" cy="111034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2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معادله ضریب انتقال حرارت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B Titr" pitchFamily="2" charset="-78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5194589" y="1971386"/>
            <a:ext cx="632416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fa-IR" sz="2400" dirty="0">
                <a:cs typeface="B Titr" pitchFamily="2" charset="-78"/>
              </a:rPr>
              <a:t>انتقال حرارت گازها و مایعات در جریان از روی کره ها.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2060430" y="3236768"/>
            <a:ext cx="92640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fa-IR" sz="2400" dirty="0">
                <a:cs typeface="B Titr" pitchFamily="2" charset="-78"/>
              </a:rPr>
              <a:t>برای محدوده رینولدز از5/ 3تا 80000 و پرانتل بین 0/7 تا 380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1331479" y="4754418"/>
            <a:ext cx="568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Nu=2+(0.4Re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0.5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+0.06Re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0.67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)Pr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0.4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(µ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/µ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0.25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205324"/>
            <a:ext cx="10972800" cy="722931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نتایج شبیه سازی</a:t>
            </a:r>
            <a:endParaRPr lang="en-US" sz="28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6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1816" y="1588944"/>
            <a:ext cx="6723869" cy="416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3869748" y="6068002"/>
            <a:ext cx="4319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cs typeface="B Nazanin" pitchFamily="2" charset="-78"/>
              </a:rPr>
              <a:t>مراحل تشکیل قطره بدون حضور میدان الکتریکی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8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984" y="838635"/>
            <a:ext cx="6900312" cy="44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2897621" y="5585258"/>
            <a:ext cx="561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cs typeface="B Nazanin" pitchFamily="2" charset="-78"/>
              </a:rPr>
              <a:t>مراحل تشکیل قطره با اعمال پتانسیل الکتریکی 2/5 کیلو ولت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30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1362</TotalTime>
  <Words>237</Words>
  <Application>Microsoft Office PowerPoint</Application>
  <PresentationFormat>Custom</PresentationFormat>
  <Paragraphs>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PowerPoint Presentation</vt:lpstr>
      <vt:lpstr>مقدمه</vt:lpstr>
      <vt:lpstr>PowerPoint Presentation</vt:lpstr>
      <vt:lpstr>معادلات حاکم در فرآیند</vt:lpstr>
      <vt:lpstr> </vt:lpstr>
      <vt:lpstr>معادلات میدان الکتریکی </vt:lpstr>
      <vt:lpstr> معادله ضریب انتقال حرارت</vt:lpstr>
      <vt:lpstr>نتایج شبیه سازی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بررسی  تجربی و عددی انتقال حرارت جریان نانو­سیال در چاه حرارتی مماسی  سیدضیاالدین میری استاد راهنما :  دکتر اشجعی</dc:title>
  <dc:creator>armin</dc:creator>
  <cp:lastModifiedBy>sadegh</cp:lastModifiedBy>
  <cp:revision>266</cp:revision>
  <dcterms:created xsi:type="dcterms:W3CDTF">2010-08-02T12:59:59Z</dcterms:created>
  <dcterms:modified xsi:type="dcterms:W3CDTF">2015-05-08T11:34:18Z</dcterms:modified>
</cp:coreProperties>
</file>