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5" r:id="rId4"/>
    <p:sldId id="356" r:id="rId5"/>
    <p:sldId id="357" r:id="rId6"/>
    <p:sldId id="360"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4/14/2018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4/14/2018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4/14/2018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4/14/2018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4/14/2018</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4/14/2018</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2700" dirty="0">
                <a:solidFill>
                  <a:srgbClr val="FF0000"/>
                </a:solidFill>
                <a:cs typeface="B Titr" panose="00000700000000000000" pitchFamily="2" charset="-78"/>
              </a:rPr>
              <a:t>همه پخشی محلی مبتنی بر کدگذاری در شبکه های بی سیم چند کاناله و چند فرکانسی برای ارتباط بین خودرو های جنگی و هواپیماهای جنگی و ناوگان نیروی دریایی در یک بستر امن و مطمئن</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حسین غفاری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بهمن96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endParaRPr lang="en-US" dirty="0" smtClean="0"/>
          </a:p>
          <a:p>
            <a:pPr algn="just" rtl="1">
              <a:lnSpc>
                <a:spcPct val="150000"/>
              </a:lnSpc>
            </a:pPr>
            <a:r>
              <a:rPr lang="fa-IR" sz="3000" dirty="0" smtClean="0">
                <a:cs typeface="B Titr" panose="00000700000000000000" pitchFamily="2" charset="-78"/>
              </a:rPr>
              <a:t>کدینگ شبکه در سال 2000 به عنوان رویکرد جدیدی در ارسال اطلاعات در شبکه های کامپیوتری مطرح شد. در این رویکرد، اطلاعاتی که در شبکه منتقل می شود را به صورت بردارهایی در میدان محدود در نظر می گیرند. با این نگاه جدید به بسته ها، مسیریاب ها تنها نقش سوییچ کردن بسته ها را به عهده ندارند، بلکه می توانند بسته ها را کد کرده و سپس ارسال نمایند. قبل از سال 2000 نیز مفهوم پایه ای کدینگ شبکه، یعنی کدکردن بسته ها در مسیریاب ها در چندین مقاله مطرح شده بود . اما ایده های مطرح شده، چندان مورد استقبال قرار نگرفتند. </a:t>
            </a:r>
            <a:r>
              <a:rPr lang="fa-IR" sz="3200" dirty="0" smtClean="0">
                <a:cs typeface="B Titr" panose="00000700000000000000" pitchFamily="2" charset="-78"/>
              </a:rPr>
              <a:t>كدگذاري شبكه در سال هاي اخير به عنوان يكي از زمينه هاي تحقيقاتي مهم از سوي محققين براي پياده سازي بسياري از كاربردهاي شبكه نظير همه پخشي و چندپخشي مورد توجه واقع شده است. </a:t>
            </a:r>
            <a:endParaRPr lang="en-US" sz="3200" dirty="0" smtClean="0"/>
          </a:p>
          <a:p>
            <a:pPr algn="just" rtl="1">
              <a:lnSpc>
                <a:spcPct val="150000"/>
              </a:lnSpc>
            </a:pP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a:t>
            </a:r>
            <a:r>
              <a:rPr lang="fa-IR" sz="2000" dirty="0">
                <a:cs typeface="B Titr" panose="00000700000000000000" pitchFamily="2" charset="-78"/>
              </a:rPr>
              <a:t>در </a:t>
            </a:r>
            <a:r>
              <a:rPr lang="fa-IR" sz="2000" dirty="0" smtClean="0">
                <a:cs typeface="B Titr" panose="00000700000000000000" pitchFamily="2" charset="-78"/>
              </a:rPr>
              <a:t>نسخه نرم </a:t>
            </a:r>
            <a:r>
              <a:rPr lang="fa-IR" sz="2000" dirty="0">
                <a:cs typeface="B Titr" panose="00000700000000000000" pitchFamily="2" charset="-78"/>
              </a:rPr>
              <a:t>افزار معروف </a:t>
            </a:r>
            <a:r>
              <a:rPr lang="en-US" sz="2000" dirty="0" smtClean="0">
                <a:cs typeface="B Titr" panose="00000700000000000000" pitchFamily="2" charset="-78"/>
              </a:rPr>
              <a:t>NS2</a:t>
            </a:r>
            <a:r>
              <a:rPr lang="fa-IR" sz="2000" dirty="0" smtClean="0">
                <a:cs typeface="B Titr" panose="00000700000000000000" pitchFamily="2" charset="-78"/>
              </a:rPr>
              <a:t>، روش چندبخشی با استفاده از کدینگ شبکه راه حل استفاده از حداکثر ظرفیت شبکه می باشد.</a:t>
            </a:r>
          </a:p>
          <a:p>
            <a:pPr algn="just" rtl="1">
              <a:lnSpc>
                <a:spcPct val="150000"/>
              </a:lnSpc>
            </a:pPr>
            <a:r>
              <a:rPr lang="fa-IR" sz="2000" dirty="0" smtClean="0">
                <a:cs typeface="B Titr" panose="00000700000000000000" pitchFamily="2" charset="-78"/>
              </a:rPr>
              <a:t>در </a:t>
            </a:r>
            <a:r>
              <a:rPr lang="fa-IR" sz="2000" dirty="0">
                <a:cs typeface="B Titr" panose="00000700000000000000" pitchFamily="2" charset="-78"/>
              </a:rPr>
              <a:t>حالت همه پخشي يا چندپخشي كدگذاري شبكه قادر است به حداكثر ظرفيت دست يابد. علاوه بر اين دست آوردها كدگذاري شبكه مزاياي متعدد ديگري نيز به دنبال دارد كه از جمله مي توان به مواردي مانند كاهش مصرف انرژي، كاهش تأخير، كاهش پيچيدگي، امنيت و ... اشاره </a:t>
            </a:r>
            <a:r>
              <a:rPr lang="fa-IR" sz="2000" dirty="0" smtClean="0">
                <a:cs typeface="B Titr" panose="00000700000000000000" pitchFamily="2" charset="-78"/>
              </a:rPr>
              <a:t>كرد.</a:t>
            </a:r>
          </a:p>
          <a:p>
            <a:pPr algn="just" rtl="1">
              <a:lnSpc>
                <a:spcPct val="150000"/>
              </a:lnSpc>
            </a:pPr>
            <a:r>
              <a:rPr lang="fa-IR" sz="2000" dirty="0">
                <a:cs typeface="B Titr" panose="00000700000000000000" pitchFamily="2" charset="-78"/>
              </a:rPr>
              <a:t>هدف این پژوهش انجام چند پخشی با کمترین انرژی و بیشترین بازده در یک شبکه اقتضایی با استفاده از کدینگ شبکه و مقایسه با الگوریتم های </a:t>
            </a:r>
            <a:r>
              <a:rPr lang="en-US" sz="2000" dirty="0">
                <a:cs typeface="B Titr" panose="00000700000000000000" pitchFamily="2" charset="-78"/>
              </a:rPr>
              <a:t>NCRT </a:t>
            </a:r>
            <a:r>
              <a:rPr lang="fa-IR" sz="2000" dirty="0" smtClean="0">
                <a:cs typeface="B Titr" panose="00000700000000000000" pitchFamily="2" charset="-78"/>
              </a:rPr>
              <a:t> و </a:t>
            </a:r>
            <a:r>
              <a:rPr lang="en-US" sz="2000" dirty="0">
                <a:cs typeface="B Titr" panose="00000700000000000000" pitchFamily="2" charset="-78"/>
              </a:rPr>
              <a:t>FORM </a:t>
            </a:r>
            <a:r>
              <a:rPr lang="fa-IR" sz="2000" dirty="0" smtClean="0">
                <a:cs typeface="B Titr" panose="00000700000000000000" pitchFamily="2" charset="-78"/>
              </a:rPr>
              <a:t> وِ</a:t>
            </a:r>
            <a:r>
              <a:rPr lang="en-US" sz="2000" dirty="0" smtClean="0">
                <a:cs typeface="B Titr" panose="00000700000000000000" pitchFamily="2" charset="-78"/>
              </a:rPr>
              <a:t> DSR </a:t>
            </a:r>
            <a:r>
              <a:rPr lang="fa-IR" sz="2000" dirty="0">
                <a:cs typeface="B Titr" panose="00000700000000000000" pitchFamily="2" charset="-78"/>
              </a:rPr>
              <a:t>است. </a:t>
            </a: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1800" dirty="0">
                <a:solidFill>
                  <a:srgbClr val="0000FF"/>
                </a:solidFill>
                <a:cs typeface="B Titr" panose="00000700000000000000" pitchFamily="2" charset="-78"/>
              </a:rPr>
              <a:t>پروسه ی انتقال در </a:t>
            </a:r>
            <a:r>
              <a:rPr lang="en-US" sz="1800" dirty="0">
                <a:solidFill>
                  <a:srgbClr val="0000FF"/>
                </a:solidFill>
                <a:cs typeface="B Titr" panose="00000700000000000000" pitchFamily="2" charset="-78"/>
              </a:rPr>
              <a:t>MCMR </a:t>
            </a:r>
            <a:r>
              <a:rPr lang="fa-IR" sz="1800" dirty="0" smtClean="0">
                <a:solidFill>
                  <a:srgbClr val="0000FF"/>
                </a:solidFill>
                <a:cs typeface="B Titr" panose="00000700000000000000" pitchFamily="2" charset="-78"/>
              </a:rPr>
              <a:t> اعداد </a:t>
            </a:r>
            <a:r>
              <a:rPr lang="fa-IR" sz="1800" dirty="0">
                <a:solidFill>
                  <a:srgbClr val="0000FF"/>
                </a:solidFill>
                <a:cs typeface="B Titr" panose="00000700000000000000" pitchFamily="2" charset="-78"/>
              </a:rPr>
              <a:t>بر روی هر لینک، </a:t>
            </a:r>
            <a:r>
              <a:rPr lang="en-US" sz="1800" dirty="0">
                <a:solidFill>
                  <a:srgbClr val="0000FF"/>
                </a:solidFill>
                <a:cs typeface="B Titr" panose="00000700000000000000" pitchFamily="2" charset="-78"/>
              </a:rPr>
              <a:t>ETX </a:t>
            </a:r>
            <a:r>
              <a:rPr lang="fa-IR" sz="1800" dirty="0" smtClean="0">
                <a:solidFill>
                  <a:srgbClr val="0000FF"/>
                </a:solidFill>
                <a:cs typeface="B Titr" panose="00000700000000000000" pitchFamily="2" charset="-78"/>
              </a:rPr>
              <a:t> همان </a:t>
            </a:r>
            <a:r>
              <a:rPr lang="fa-IR" sz="1800" dirty="0">
                <a:solidFill>
                  <a:srgbClr val="0000FF"/>
                </a:solidFill>
                <a:cs typeface="B Titr" panose="00000700000000000000" pitchFamily="2" charset="-78"/>
              </a:rPr>
              <a:t>لینک را نشان </a:t>
            </a:r>
            <a:r>
              <a:rPr lang="fa-IR" sz="1800" dirty="0" smtClean="0">
                <a:solidFill>
                  <a:srgbClr val="0000FF"/>
                </a:solidFill>
                <a:cs typeface="B Titr" panose="00000700000000000000" pitchFamily="2" charset="-78"/>
              </a:rPr>
              <a:t>می دهد</a:t>
            </a:r>
            <a:r>
              <a:rPr lang="fa-IR" sz="1800" dirty="0">
                <a:solidFill>
                  <a:srgbClr val="0000FF"/>
                </a:solidFill>
                <a:cs typeface="B Titr" panose="00000700000000000000" pitchFamily="2" charset="-78"/>
              </a:rPr>
              <a:t>، یعنی احتمال دریافت انتقال</a:t>
            </a:r>
            <a:endParaRPr lang="en-US" sz="18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الگوریتم</a:t>
            </a:r>
            <a:endParaRPr lang="en-US" sz="36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362200"/>
            <a:ext cx="5327650" cy="41529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399"/>
            <a:ext cx="8229600" cy="4330893"/>
          </a:xfrm>
        </p:spPr>
        <p:txBody>
          <a:bodyPr>
            <a:normAutofit/>
          </a:bodyPr>
          <a:lstStyle/>
          <a:p>
            <a:pPr algn="ctr" rtl="1"/>
            <a:r>
              <a:rPr lang="fa-IR" sz="1800" dirty="0">
                <a:solidFill>
                  <a:srgbClr val="0000FF"/>
                </a:solidFill>
                <a:cs typeface="B Titr" panose="00000700000000000000" pitchFamily="2" charset="-78"/>
              </a:rPr>
              <a:t>نمونه ای ساده از الگوریتم </a:t>
            </a:r>
            <a:r>
              <a:rPr lang="en-US" sz="1800" dirty="0" smtClean="0">
                <a:solidFill>
                  <a:srgbClr val="0000FF"/>
                </a:solidFill>
                <a:cs typeface="B Titr" panose="00000700000000000000" pitchFamily="2" charset="-78"/>
              </a:rPr>
              <a:t> LCAS</a:t>
            </a:r>
            <a:r>
              <a:rPr lang="fa-IR" sz="1800" dirty="0" smtClean="0">
                <a:solidFill>
                  <a:srgbClr val="0000FF"/>
                </a:solidFill>
                <a:cs typeface="B Titr" panose="00000700000000000000" pitchFamily="2" charset="-78"/>
              </a:rPr>
              <a:t>اعداد </a:t>
            </a:r>
            <a:r>
              <a:rPr lang="fa-IR" sz="1800" dirty="0">
                <a:solidFill>
                  <a:srgbClr val="0000FF"/>
                </a:solidFill>
                <a:cs typeface="B Titr" panose="00000700000000000000" pitchFamily="2" charset="-78"/>
              </a:rPr>
              <a:t>روی </a:t>
            </a:r>
            <a:r>
              <a:rPr lang="fa-IR" sz="1800" dirty="0" smtClean="0">
                <a:solidFill>
                  <a:srgbClr val="0000FF"/>
                </a:solidFill>
                <a:cs typeface="B Titr" panose="00000700000000000000" pitchFamily="2" charset="-78"/>
              </a:rPr>
              <a:t>لینک ها</a:t>
            </a:r>
            <a:r>
              <a:rPr lang="fa-IR" sz="1800" dirty="0">
                <a:solidFill>
                  <a:srgbClr val="0000FF"/>
                </a:solidFill>
                <a:cs typeface="B Titr" panose="00000700000000000000" pitchFamily="2" charset="-78"/>
              </a:rPr>
              <a:t>، </a:t>
            </a:r>
            <a:r>
              <a:rPr lang="fa-IR" sz="1800" dirty="0" smtClean="0">
                <a:solidFill>
                  <a:srgbClr val="0000FF"/>
                </a:solidFill>
                <a:cs typeface="B Titr" panose="00000700000000000000" pitchFamily="2" charset="-78"/>
              </a:rPr>
              <a:t>برچسب های </a:t>
            </a:r>
            <a:r>
              <a:rPr lang="fa-IR" sz="1800" dirty="0">
                <a:solidFill>
                  <a:srgbClr val="0000FF"/>
                </a:solidFill>
                <a:cs typeface="B Titr" panose="00000700000000000000" pitchFamily="2" charset="-78"/>
              </a:rPr>
              <a:t>کانال را مشخص </a:t>
            </a:r>
            <a:r>
              <a:rPr lang="fa-IR" sz="1800" dirty="0" smtClean="0">
                <a:solidFill>
                  <a:srgbClr val="0000FF"/>
                </a:solidFill>
                <a:cs typeface="B Titr" panose="00000700000000000000" pitchFamily="2" charset="-78"/>
              </a:rPr>
              <a:t>می کند</a:t>
            </a:r>
            <a:endParaRPr lang="en-US" sz="18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الگوریتم</a:t>
            </a:r>
            <a:endParaRPr lang="en-US" sz="28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95600"/>
            <a:ext cx="3721100" cy="2216150"/>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4070" y="1481329"/>
            <a:ext cx="4712729" cy="4525963"/>
          </a:xfrm>
        </p:spPr>
        <p:txBody>
          <a:bodyPr>
            <a:normAutofit/>
          </a:bodyPr>
          <a:lstStyle/>
          <a:p>
            <a:pPr algn="r" rtl="1"/>
            <a:r>
              <a:rPr lang="fa-IR" sz="2400" b="1" dirty="0">
                <a:solidFill>
                  <a:srgbClr val="0000FF"/>
                </a:solidFill>
                <a:cs typeface="B Titr" panose="00000700000000000000" pitchFamily="2" charset="-78"/>
              </a:rPr>
              <a:t>فلوچارت مراحل انتخاب کانال دارای کمترین تداخل</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الگوریتم</a:t>
            </a:r>
            <a:endParaRPr lang="en-US" sz="3600" dirty="0"/>
          </a:p>
        </p:txBody>
      </p:sp>
      <p:sp>
        <p:nvSpPr>
          <p:cNvPr id="4" name="Rectangle 21"/>
          <p:cNvSpPr>
            <a:spLocks noChangeArrowheads="1"/>
          </p:cNvSpPr>
          <p:nvPr/>
        </p:nvSpPr>
        <p:spPr bwMode="auto">
          <a:xfrm>
            <a:off x="-1885950" y="-45224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pSp>
        <p:nvGrpSpPr>
          <p:cNvPr id="8" name="Group 7"/>
          <p:cNvGrpSpPr>
            <a:grpSpLocks/>
          </p:cNvGrpSpPr>
          <p:nvPr/>
        </p:nvGrpSpPr>
        <p:grpSpPr bwMode="auto">
          <a:xfrm>
            <a:off x="533400" y="457200"/>
            <a:ext cx="3020060" cy="5824220"/>
            <a:chOff x="3606" y="3706"/>
            <a:chExt cx="4344" cy="8730"/>
          </a:xfrm>
        </p:grpSpPr>
        <p:sp>
          <p:nvSpPr>
            <p:cNvPr id="9" name="Rectangle 8"/>
            <p:cNvSpPr>
              <a:spLocks noChangeArrowheads="1"/>
            </p:cNvSpPr>
            <p:nvPr/>
          </p:nvSpPr>
          <p:spPr bwMode="auto">
            <a:xfrm>
              <a:off x="4528" y="6086"/>
              <a:ext cx="2639" cy="448"/>
            </a:xfrm>
            <a:prstGeom prst="rect">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fa-IR" sz="1100" dirty="0">
                  <a:effectLst/>
                  <a:latin typeface="Calibri" panose="020F0502020204030204" pitchFamily="34" charset="0"/>
                  <a:ea typeface="Calibri" panose="020F0502020204030204" pitchFamily="34" charset="0"/>
                  <a:cs typeface="Arial" panose="020B0604020202020204" pitchFamily="34" charset="0"/>
                </a:rPr>
                <a:t>چک کردن کانال­ها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Flowchart: Connector 9"/>
            <p:cNvSpPr>
              <a:spLocks noChangeArrowheads="1"/>
            </p:cNvSpPr>
            <p:nvPr/>
          </p:nvSpPr>
          <p:spPr bwMode="auto">
            <a:xfrm>
              <a:off x="5338" y="3706"/>
              <a:ext cx="1127" cy="915"/>
            </a:xfrm>
            <a:prstGeom prst="flowChartConnector">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fa-IR" sz="1100">
                  <a:effectLst/>
                  <a:latin typeface="Calibri" panose="020F0502020204030204" pitchFamily="34" charset="0"/>
                  <a:ea typeface="Calibri" panose="020F0502020204030204" pitchFamily="34" charset="0"/>
                  <a:cs typeface="Arial" panose="020B0604020202020204" pitchFamily="34" charset="0"/>
                </a:rPr>
                <a:t>گره فرستنده</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cxnSp>
          <p:nvCxnSpPr>
            <p:cNvPr id="11" name="Straight Arrow Connector 10"/>
            <p:cNvCxnSpPr>
              <a:cxnSpLocks noChangeShapeType="1"/>
            </p:cNvCxnSpPr>
            <p:nvPr/>
          </p:nvCxnSpPr>
          <p:spPr bwMode="auto">
            <a:xfrm>
              <a:off x="5928" y="4621"/>
              <a:ext cx="0" cy="209"/>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2" name="Rectangle 11"/>
            <p:cNvSpPr>
              <a:spLocks noChangeArrowheads="1"/>
            </p:cNvSpPr>
            <p:nvPr/>
          </p:nvSpPr>
          <p:spPr bwMode="auto">
            <a:xfrm>
              <a:off x="4228" y="4846"/>
              <a:ext cx="3267" cy="989"/>
            </a:xfrm>
            <a:prstGeom prst="rect">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sz="1100" dirty="0" smtClean="0">
                  <a:effectLst/>
                  <a:latin typeface="Calibri" panose="020F0502020204030204" pitchFamily="34" charset="0"/>
                  <a:ea typeface="Calibri" panose="020F0502020204030204" pitchFamily="34" charset="0"/>
                  <a:cs typeface="Arial" panose="020B0604020202020204" pitchFamily="34" charset="0"/>
                </a:rPr>
                <a:t>تعريف </a:t>
              </a:r>
              <a:r>
                <a:rPr lang="ar-IQ" sz="1100" dirty="0">
                  <a:effectLst/>
                  <a:latin typeface="Calibri" panose="020F0502020204030204" pitchFamily="34" charset="0"/>
                  <a:ea typeface="Calibri" panose="020F0502020204030204" pitchFamily="34" charset="0"/>
                  <a:cs typeface="Arial" panose="020B0604020202020204" pitchFamily="34" charset="0"/>
                </a:rPr>
                <a:t>همه كانال­ها و گره­های همسایه گره فرستنده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1……..n</a:t>
              </a:r>
              <a:r>
                <a:rPr lang="en-US"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sz="11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Flowchart: Decision 12"/>
            <p:cNvSpPr>
              <a:spLocks noChangeArrowheads="1"/>
            </p:cNvSpPr>
            <p:nvPr/>
          </p:nvSpPr>
          <p:spPr bwMode="auto">
            <a:xfrm>
              <a:off x="3833" y="6694"/>
              <a:ext cx="4117" cy="1011"/>
            </a:xfrm>
            <a:prstGeom prst="flowChartDecision">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fa-IR" sz="900" dirty="0">
                  <a:effectLst/>
                  <a:latin typeface="Calibri" panose="020F0502020204030204" pitchFamily="34" charset="0"/>
                  <a:ea typeface="Calibri" panose="020F0502020204030204" pitchFamily="34" charset="0"/>
                  <a:cs typeface="Arial" panose="020B0604020202020204" pitchFamily="34" charset="0"/>
                </a:rPr>
                <a:t>اگر کانال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sz="900" dirty="0">
                  <a:effectLst/>
                  <a:latin typeface="Calibri" panose="020F0502020204030204" pitchFamily="34" charset="0"/>
                  <a:ea typeface="Calibri" panose="020F0502020204030204" pitchFamily="34" charset="0"/>
                  <a:cs typeface="Arial" panose="020B0604020202020204" pitchFamily="34" charset="0"/>
                </a:rPr>
                <a:t> تداخل را دارد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4" name="Straight Arrow Connector 13"/>
            <p:cNvCxnSpPr>
              <a:cxnSpLocks noChangeShapeType="1"/>
            </p:cNvCxnSpPr>
            <p:nvPr/>
          </p:nvCxnSpPr>
          <p:spPr bwMode="auto">
            <a:xfrm>
              <a:off x="5904" y="5835"/>
              <a:ext cx="0" cy="25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 name="Straight Arrow Connector 14"/>
            <p:cNvCxnSpPr>
              <a:cxnSpLocks noChangeShapeType="1"/>
            </p:cNvCxnSpPr>
            <p:nvPr/>
          </p:nvCxnSpPr>
          <p:spPr bwMode="auto">
            <a:xfrm>
              <a:off x="5892" y="6534"/>
              <a:ext cx="12" cy="204"/>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a:off x="5904" y="7705"/>
              <a:ext cx="12" cy="435"/>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grpSp>
          <p:nvGrpSpPr>
            <p:cNvPr id="17" name="Group 16"/>
            <p:cNvGrpSpPr>
              <a:grpSpLocks/>
            </p:cNvGrpSpPr>
            <p:nvPr/>
          </p:nvGrpSpPr>
          <p:grpSpPr bwMode="auto">
            <a:xfrm>
              <a:off x="3606" y="7194"/>
              <a:ext cx="850" cy="2773"/>
              <a:chOff x="0" y="0"/>
              <a:chExt cx="754912" cy="2711303"/>
            </a:xfrm>
          </p:grpSpPr>
          <p:cxnSp>
            <p:nvCxnSpPr>
              <p:cNvPr id="25" name="Straight Connector 24"/>
              <p:cNvCxnSpPr>
                <a:cxnSpLocks noChangeShapeType="1"/>
              </p:cNvCxnSpPr>
              <p:nvPr/>
            </p:nvCxnSpPr>
            <p:spPr bwMode="auto">
              <a:xfrm>
                <a:off x="0" y="0"/>
                <a:ext cx="202019" cy="0"/>
              </a:xfrm>
              <a:prstGeom prst="line">
                <a:avLst/>
              </a:prstGeom>
              <a:noFill/>
              <a:ln w="6350" algn="ctr">
                <a:solidFill>
                  <a:srgbClr val="000000"/>
                </a:solidFill>
                <a:miter lim="800000"/>
                <a:headEnd/>
                <a:tailEnd/>
              </a:ln>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0" y="0"/>
                <a:ext cx="0" cy="2711303"/>
              </a:xfrm>
              <a:prstGeom prst="line">
                <a:avLst/>
              </a:prstGeom>
              <a:noFill/>
              <a:ln w="6350" algn="ctr">
                <a:solidFill>
                  <a:srgbClr val="000000"/>
                </a:solidFill>
                <a:miter lim="800000"/>
                <a:headEnd/>
                <a:tailEnd/>
              </a:ln>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a:off x="0" y="2711303"/>
                <a:ext cx="754912" cy="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
          <p:nvSpPr>
            <p:cNvPr id="18" name="Rectangle 17"/>
            <p:cNvSpPr>
              <a:spLocks noChangeArrowheads="1"/>
            </p:cNvSpPr>
            <p:nvPr/>
          </p:nvSpPr>
          <p:spPr bwMode="auto">
            <a:xfrm>
              <a:off x="4456" y="8140"/>
              <a:ext cx="3038" cy="913"/>
            </a:xfrm>
            <a:prstGeom prst="rect">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endParaRPr lang="fa-IR" sz="11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sz="1100" dirty="0" smtClean="0">
                  <a:effectLst/>
                  <a:latin typeface="Calibri" panose="020F0502020204030204" pitchFamily="34" charset="0"/>
                  <a:ea typeface="Calibri" panose="020F0502020204030204" pitchFamily="34" charset="0"/>
                  <a:cs typeface="Arial" panose="020B0604020202020204" pitchFamily="34" charset="0"/>
                </a:rPr>
                <a:t>چک </a:t>
              </a:r>
              <a:r>
                <a:rPr lang="fa-IR" sz="1100" dirty="0">
                  <a:effectLst/>
                  <a:latin typeface="Calibri" panose="020F0502020204030204" pitchFamily="34" charset="0"/>
                  <a:ea typeface="Calibri" panose="020F0502020204030204" pitchFamily="34" charset="0"/>
                  <a:cs typeface="Arial" panose="020B0604020202020204" pitchFamily="34" charset="0"/>
                </a:rPr>
                <a:t>کردن کمترین کانالی که­ تداخل را دارد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9" name="Rectangle 18"/>
            <p:cNvSpPr>
              <a:spLocks noChangeArrowheads="1"/>
            </p:cNvSpPr>
            <p:nvPr/>
          </p:nvSpPr>
          <p:spPr bwMode="auto">
            <a:xfrm>
              <a:off x="4456" y="9564"/>
              <a:ext cx="3039" cy="684"/>
            </a:xfrm>
            <a:prstGeom prst="rect">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fa-IR" sz="1100">
                  <a:effectLst/>
                  <a:latin typeface="Calibri" panose="020F0502020204030204" pitchFamily="34" charset="0"/>
                  <a:ea typeface="Calibri" panose="020F0502020204030204" pitchFamily="34" charset="0"/>
                  <a:cs typeface="Arial" panose="020B0604020202020204" pitchFamily="34" charset="0"/>
                </a:rPr>
                <a:t>انتخاب کانال</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20" name="Rectangle 19"/>
            <p:cNvSpPr>
              <a:spLocks noChangeArrowheads="1"/>
            </p:cNvSpPr>
            <p:nvPr/>
          </p:nvSpPr>
          <p:spPr bwMode="auto">
            <a:xfrm>
              <a:off x="4528" y="10652"/>
              <a:ext cx="3039" cy="684"/>
            </a:xfrm>
            <a:prstGeom prst="rect">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ar-IQ" sz="1100">
                  <a:effectLst/>
                  <a:latin typeface="Calibri" panose="020F0502020204030204" pitchFamily="34" charset="0"/>
                  <a:ea typeface="Calibri" panose="020F0502020204030204" pitchFamily="34" charset="0"/>
                  <a:cs typeface="Arial" panose="020B0604020202020204" pitchFamily="34" charset="0"/>
                </a:rPr>
                <a:t>كانالي كه كمترين تداخل را  داراست</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21" name="Flowchart: Connector 20"/>
            <p:cNvSpPr>
              <a:spLocks noChangeArrowheads="1"/>
            </p:cNvSpPr>
            <p:nvPr/>
          </p:nvSpPr>
          <p:spPr bwMode="auto">
            <a:xfrm>
              <a:off x="5473" y="11717"/>
              <a:ext cx="909" cy="719"/>
            </a:xfrm>
            <a:prstGeom prst="flowChartConnector">
              <a:avLst/>
            </a:prstGeom>
            <a:solidFill>
              <a:srgbClr val="FFFFFF"/>
            </a:solidFill>
            <a:ln w="12700" algn="ctr">
              <a:solidFill>
                <a:srgbClr val="000000"/>
              </a:solidFill>
              <a:miter lim="800000"/>
              <a:headEnd/>
              <a:tailEnd/>
            </a:ln>
          </p:spPr>
          <p:txBody>
            <a:bodyPr rot="0" vert="horz" wrap="square" lIns="91440" tIns="45720" rIns="91440" bIns="45720" anchor="ctr" anchorCtr="0" upright="1">
              <a:noAutofit/>
            </a:bodyPr>
            <a:lstStyle/>
            <a:p>
              <a:pPr algn="ctr" rtl="1">
                <a:lnSpc>
                  <a:spcPct val="107000"/>
                </a:lnSpc>
                <a:spcAft>
                  <a:spcPts val="800"/>
                </a:spcAft>
              </a:pPr>
              <a:r>
                <a:rPr lang="fa-IR" sz="1100">
                  <a:effectLst/>
                  <a:latin typeface="Calibri" panose="020F0502020204030204" pitchFamily="34" charset="0"/>
                  <a:ea typeface="Calibri" panose="020F0502020204030204" pitchFamily="34" charset="0"/>
                  <a:cs typeface="Arial" panose="020B0604020202020204" pitchFamily="34" charset="0"/>
                </a:rPr>
                <a:t>پایان</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cxnSp>
          <p:nvCxnSpPr>
            <p:cNvPr id="22" name="Straight Arrow Connector 21"/>
            <p:cNvCxnSpPr>
              <a:cxnSpLocks noChangeShapeType="1"/>
            </p:cNvCxnSpPr>
            <p:nvPr/>
          </p:nvCxnSpPr>
          <p:spPr bwMode="auto">
            <a:xfrm>
              <a:off x="5916" y="11337"/>
              <a:ext cx="12" cy="382"/>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a:off x="5916" y="10250"/>
              <a:ext cx="0" cy="403"/>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4" name="AutoShape 43"/>
            <p:cNvCxnSpPr>
              <a:cxnSpLocks noChangeShapeType="1"/>
            </p:cNvCxnSpPr>
            <p:nvPr/>
          </p:nvCxnSpPr>
          <p:spPr bwMode="auto">
            <a:xfrm>
              <a:off x="5916" y="9053"/>
              <a:ext cx="12" cy="51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28" name="TextBox 27"/>
          <p:cNvSpPr txBox="1"/>
          <p:nvPr/>
        </p:nvSpPr>
        <p:spPr>
          <a:xfrm>
            <a:off x="40449" y="3559644"/>
            <a:ext cx="474810" cy="369332"/>
          </a:xfrm>
          <a:prstGeom prst="rect">
            <a:avLst/>
          </a:prstGeom>
          <a:noFill/>
        </p:spPr>
        <p:txBody>
          <a:bodyPr wrap="none" rtlCol="1">
            <a:spAutoFit/>
          </a:bodyPr>
          <a:lstStyle/>
          <a:p>
            <a:r>
              <a:rPr lang="fa-IR" dirty="0" smtClean="0"/>
              <a:t>خیر</a:t>
            </a:r>
            <a:endParaRPr lang="fa-IR" dirty="0"/>
          </a:p>
        </p:txBody>
      </p:sp>
    </p:spTree>
    <p:extLst>
      <p:ext uri="{BB962C8B-B14F-4D97-AF65-F5344CB8AC3E}">
        <p14:creationId xmlns:p14="http://schemas.microsoft.com/office/powerpoint/2010/main" val="328064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000" b="1" dirty="0">
                <a:cs typeface="B Titr" panose="00000700000000000000" pitchFamily="2" charset="-78"/>
              </a:rPr>
              <a:t>1-کاهش تداخل شبکه با استفاده از خاصیت همه پخشی محلی در تخصیص کانال در ارتباطات وسایل نقلیه نظامی، هواپیماهای جنگده و ناوهای جنگی.</a:t>
            </a:r>
          </a:p>
          <a:p>
            <a:pPr marL="109728" indent="0" algn="r" rtl="1">
              <a:lnSpc>
                <a:spcPct val="150000"/>
              </a:lnSpc>
              <a:buNone/>
            </a:pPr>
            <a:r>
              <a:rPr lang="fa-IR" sz="2000" b="1" dirty="0">
                <a:cs typeface="B Titr" panose="00000700000000000000" pitchFamily="2" charset="-78"/>
              </a:rPr>
              <a:t>2-کاهش تعداد کد گذاری در شبکه با استفاده از خاصیت همه پخشی محلی برای افزایش سرعت انتقال داده ها در ارتباطات در منطقه جنگی.</a:t>
            </a:r>
          </a:p>
          <a:p>
            <a:pPr marL="109728" indent="0" algn="r" rtl="1">
              <a:lnSpc>
                <a:spcPct val="150000"/>
              </a:lnSpc>
              <a:buNone/>
            </a:pPr>
            <a:r>
              <a:rPr lang="fa-IR" sz="2000" b="1" dirty="0">
                <a:cs typeface="B Titr" panose="00000700000000000000" pitchFamily="2" charset="-78"/>
              </a:rPr>
              <a:t>3-کاهش هزینه میانگین ارسال داده  با استفاده از خاصیت همه پخشی محلی</a:t>
            </a:r>
          </a:p>
          <a:p>
            <a:pPr marL="109728" indent="0" algn="r" rtl="1">
              <a:lnSpc>
                <a:spcPct val="150000"/>
              </a:lnSpc>
              <a:buNone/>
            </a:pPr>
            <a:r>
              <a:rPr lang="fa-IR" sz="2000" b="1" dirty="0">
                <a:cs typeface="B Titr" panose="00000700000000000000" pitchFamily="2" charset="-78"/>
              </a:rPr>
              <a:t>4-انجام خاصیت چند پخشی با کمترین سربارمسیریابی و بیشترین بازده در میانگین تحویل داده</a:t>
            </a:r>
          </a:p>
          <a:p>
            <a:pPr marL="109728" indent="0" algn="r" rtl="1">
              <a:lnSpc>
                <a:spcPct val="150000"/>
              </a:lnSpc>
              <a:buNone/>
            </a:pPr>
            <a:r>
              <a:rPr lang="fa-IR" sz="2000" b="1" dirty="0">
                <a:cs typeface="B Titr" panose="00000700000000000000" pitchFamily="2" charset="-78"/>
              </a:rPr>
              <a:t>5-ایجاد محیطی امن در شبکه برای ارتباط وسایل نقلیه نظامی.</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a:t>
            </a:r>
            <a:r>
              <a:rPr lang="fa-IR" sz="3600" dirty="0">
                <a:solidFill>
                  <a:srgbClr val="FF0000"/>
                </a:solidFill>
                <a:effectLst/>
                <a:cs typeface="B Titr" panose="00000700000000000000" pitchFamily="2" charset="-78"/>
              </a:rPr>
              <a:t>الگوریتم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a:t>
            </a:r>
            <a:r>
              <a:rPr lang="fa-IR" sz="2400" b="1" dirty="0" smtClean="0">
                <a:latin typeface="Times New Roman" panose="02020603050405020304" pitchFamily="18" charset="0"/>
                <a:cs typeface="B Titr" panose="00000700000000000000" pitchFamily="2" charset="-78"/>
              </a:rPr>
              <a:t>سیستم عامل </a:t>
            </a:r>
            <a:r>
              <a:rPr lang="en-US" sz="2400" b="1" dirty="0" smtClean="0">
                <a:latin typeface="Times New Roman" panose="02020603050405020304" pitchFamily="18" charset="0"/>
                <a:cs typeface="B Titr" panose="00000700000000000000" pitchFamily="2" charset="-78"/>
              </a:rPr>
              <a:t>Ubuntu </a:t>
            </a:r>
            <a:r>
              <a:rPr lang="fa-IR" sz="2400" b="1" dirty="0" smtClean="0">
                <a:latin typeface="Times New Roman" panose="02020603050405020304" pitchFamily="18" charset="0"/>
                <a:cs typeface="B Titr" panose="00000700000000000000" pitchFamily="2" charset="-78"/>
              </a:rPr>
              <a:t> و در نرم افزار </a:t>
            </a:r>
            <a:r>
              <a:rPr lang="en-US" sz="2400" b="1" dirty="0" smtClean="0">
                <a:latin typeface="Times New Roman" panose="02020603050405020304" pitchFamily="18" charset="0"/>
                <a:cs typeface="B Titr" panose="00000700000000000000" pitchFamily="2" charset="-78"/>
              </a:rPr>
              <a:t>NS2</a:t>
            </a:r>
            <a:r>
              <a:rPr lang="fa-IR" sz="2400" b="1" dirty="0" smtClean="0">
                <a:latin typeface="Times New Roman" panose="02020603050405020304" pitchFamily="18" charset="0"/>
                <a:cs typeface="B Titr" panose="00000700000000000000" pitchFamily="2" charset="-78"/>
              </a:rPr>
              <a:t>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fa-IR" sz="2400" b="1" dirty="0" smtClean="0">
                <a:latin typeface="Times New Roman" panose="02020603050405020304" pitchFamily="18" charset="0"/>
                <a:cs typeface="B Titr" panose="00000700000000000000" pitchFamily="2" charset="-78"/>
              </a:rPr>
              <a:t>مفاهیم پایه شبکه های بیسیم و مفاهیمی مانند </a:t>
            </a:r>
            <a:r>
              <a:rPr lang="fa-IR" sz="2400" b="1" dirty="0" smtClean="0">
                <a:solidFill>
                  <a:srgbClr val="0000FF"/>
                </a:solidFill>
                <a:latin typeface="Times New Roman" panose="02020603050405020304" pitchFamily="18" charset="0"/>
                <a:cs typeface="B Titr" panose="00000700000000000000" pitchFamily="2" charset="-78"/>
              </a:rPr>
              <a:t>همه پخشی، انواع کدینگ </a:t>
            </a: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fa-IR" sz="2400" b="1" dirty="0" smtClean="0">
                <a:solidFill>
                  <a:srgbClr val="0000FF"/>
                </a:solidFill>
                <a:latin typeface="Times New Roman" panose="02020603050405020304" pitchFamily="18" charset="0"/>
                <a:cs typeface="B Titr" panose="00000700000000000000" pitchFamily="2" charset="-78"/>
              </a:rPr>
              <a:t>نرم افزار </a:t>
            </a:r>
            <a:r>
              <a:rPr lang="en-US" sz="2400" b="1" dirty="0" smtClean="0">
                <a:solidFill>
                  <a:srgbClr val="0000FF"/>
                </a:solidFill>
                <a:latin typeface="Times New Roman" panose="02020603050405020304" pitchFamily="18" charset="0"/>
                <a:cs typeface="B Titr" panose="00000700000000000000" pitchFamily="2" charset="-78"/>
              </a:rPr>
              <a:t>NS2</a:t>
            </a:r>
            <a:r>
              <a:rPr lang="fa-IR" sz="2400" b="1" dirty="0" smtClean="0">
                <a:solidFill>
                  <a:srgbClr val="0000FF"/>
                </a:solidFill>
                <a:latin typeface="Times New Roman" panose="02020603050405020304" pitchFamily="18" charset="0"/>
                <a:cs typeface="B Titr" panose="00000700000000000000" pitchFamily="2" charset="-78"/>
              </a:rPr>
              <a:t> و سیستم عامل برپایه لینوکس</a:t>
            </a:r>
            <a:endParaRPr lang="en-US"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a:t>
            </a:r>
            <a:r>
              <a:rPr lang="en-US" sz="2400" b="1" dirty="0" smtClean="0">
                <a:solidFill>
                  <a:srgbClr val="0000FF"/>
                </a:solidFill>
                <a:latin typeface="Times New Roman" panose="02020603050405020304" pitchFamily="18" charset="0"/>
                <a:cs typeface="B Titr" panose="00000700000000000000" pitchFamily="2" charset="-78"/>
              </a:rPr>
              <a:t>C</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4151</TotalTime>
  <Words>499</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 Titr</vt:lpstr>
      <vt:lpstr>Calibri</vt:lpstr>
      <vt:lpstr>Lucida Sans Unicode</vt:lpstr>
      <vt:lpstr>Times New Roman</vt:lpstr>
      <vt:lpstr>Verdana</vt:lpstr>
      <vt:lpstr>Wingdings 2</vt:lpstr>
      <vt:lpstr>Wingdings 3</vt:lpstr>
      <vt:lpstr>Concourse</vt:lpstr>
      <vt:lpstr>            همه پخشی محلی مبتنی بر کدگذاری در شبکه های بی سیم چند کاناله و چند فرکانسی برای ارتباط بین خودرو های جنگی و هواپیماهای جنگی و ناوگان نیروی دریایی در یک بستر امن و مطمئن  حسین غفاری بهمن96     </vt:lpstr>
      <vt:lpstr> </vt:lpstr>
      <vt:lpstr>PowerPoint Presentation</vt:lpstr>
      <vt:lpstr>توانمندیهای الگوریتم</vt:lpstr>
      <vt:lpstr>توانمندیهای الگوریتم</vt:lpstr>
      <vt:lpstr>توانمندیهای الگوریتم</vt:lpstr>
      <vt:lpstr>آنچه در این الگوریتم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194</cp:revision>
  <dcterms:created xsi:type="dcterms:W3CDTF">2006-08-16T00:00:00Z</dcterms:created>
  <dcterms:modified xsi:type="dcterms:W3CDTF">2018-04-14T08:00:31Z</dcterms:modified>
</cp:coreProperties>
</file>