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66" r:id="rId2"/>
    <p:sldId id="354" r:id="rId3"/>
    <p:sldId id="371" r:id="rId4"/>
    <p:sldId id="372" r:id="rId5"/>
    <p:sldId id="355" r:id="rId6"/>
    <p:sldId id="356" r:id="rId7"/>
    <p:sldId id="373" r:id="rId8"/>
    <p:sldId id="374" r:id="rId9"/>
    <p:sldId id="360" r:id="rId10"/>
    <p:sldId id="375" r:id="rId11"/>
    <p:sldId id="362" r:id="rId12"/>
    <p:sldId id="365" r:id="rId13"/>
    <p:sldId id="376" r:id="rId14"/>
    <p:sldId id="367" r:id="rId15"/>
    <p:sldId id="368" r:id="rId16"/>
    <p:sldId id="377" r:id="rId17"/>
    <p:sldId id="3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4/14/2018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ثبت </a:t>
            </a: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و پردازش سیگنالهای مرتبط با مسیرهای انرژی بدن </a:t>
            </a:r>
            <a:b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به منظور استخراج فرامین کنترلی پهبادها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مهدی اصل فلاح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دی 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00800" y="76200"/>
            <a:ext cx="2656120" cy="690875"/>
          </a:xfrm>
        </p:spPr>
        <p:txBody>
          <a:bodyPr/>
          <a:lstStyle/>
          <a:p>
            <a:pPr marL="173038" indent="-173038" algn="r" rtl="1"/>
            <a:r>
              <a:rPr lang="fa-IR" sz="2400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پردازش :  بلوک دیاگرام</a:t>
            </a:r>
            <a:endParaRPr lang="en-US" sz="2400" dirty="0">
              <a:ln w="0"/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228600"/>
            <a:ext cx="5386705" cy="5838826"/>
            <a:chOff x="0" y="0"/>
            <a:chExt cx="5386705" cy="5838826"/>
          </a:xfrm>
        </p:grpSpPr>
        <p:sp>
          <p:nvSpPr>
            <p:cNvPr id="6" name="Rectangle 5"/>
            <p:cNvSpPr/>
            <p:nvPr/>
          </p:nvSpPr>
          <p:spPr>
            <a:xfrm>
              <a:off x="3551582" y="5431321"/>
              <a:ext cx="1093305" cy="4075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-20320" algn="ctr" rtl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rPr>
                <a:t>output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otu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0"/>
              <a:ext cx="5386705" cy="5077653"/>
              <a:chOff x="0" y="0"/>
              <a:chExt cx="5386705" cy="507765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91478" y="3975652"/>
                <a:ext cx="2494280" cy="3876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124460" algn="ctr" rtl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otus"/>
                  </a:rPr>
                  <a:t>classifier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0" y="0"/>
                <a:ext cx="5386705" cy="4646957"/>
                <a:chOff x="0" y="0"/>
                <a:chExt cx="5386705" cy="4646957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44217" y="2941983"/>
                  <a:ext cx="3229776" cy="41744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-54610" algn="ctr" rtl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GB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Lotus"/>
                    </a:rPr>
                    <a:t>Make matrixs turn down and turn up</a:t>
                  </a:r>
                  <a:endParaRPr lang="en-US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otus"/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0" y="0"/>
                  <a:ext cx="5386705" cy="4646957"/>
                  <a:chOff x="0" y="0"/>
                  <a:chExt cx="5386705" cy="4646957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0" y="2017644"/>
                    <a:ext cx="1093305" cy="32799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37465" algn="ctr" rtl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rPr>
                      <a:t>GA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Lotus"/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580322" y="0"/>
                    <a:ext cx="3806383" cy="4646957"/>
                    <a:chOff x="0" y="0"/>
                    <a:chExt cx="3806383" cy="4646957"/>
                  </a:xfrm>
                </p:grpSpPr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2842288" y="954157"/>
                      <a:ext cx="964095" cy="280821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4762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TFD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  <a:p>
                      <a:pPr marL="0" marR="0" indent="4762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PSD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  <a:p>
                      <a:pPr marL="0" marR="0" indent="4762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STFT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  <a:p>
                      <a:pPr marL="0" marR="0" indent="4762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AR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  <a:p>
                      <a:pPr marL="0" marR="0" indent="4762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DWT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  <a:p>
                      <a:pPr marL="0" marR="0" indent="47625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p:txBody>
                </p: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0" y="0"/>
                      <a:ext cx="1997765" cy="4646957"/>
                      <a:chOff x="0" y="0"/>
                      <a:chExt cx="1997765" cy="4646957"/>
                    </a:xfrm>
                  </p:grpSpPr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39756" y="1977887"/>
                        <a:ext cx="1958009" cy="40750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indent="67310" algn="ctr" rtl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en-GB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otus"/>
                          </a:rPr>
                          <a:t>Feature selection</a:t>
                        </a:r>
                        <a:endPara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endParaRPr>
                      </a:p>
                    </p:txBody>
                  </p:sp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0" y="0"/>
                        <a:ext cx="1958009" cy="4646957"/>
                        <a:chOff x="0" y="0"/>
                        <a:chExt cx="1958009" cy="4646957"/>
                      </a:xfrm>
                    </p:grpSpPr>
                    <p:sp>
                      <p:nvSpPr>
                        <p:cNvPr id="24" name="Rectangle 23"/>
                        <p:cNvSpPr/>
                        <p:nvPr/>
                      </p:nvSpPr>
                      <p:spPr>
                        <a:xfrm>
                          <a:off x="0" y="954157"/>
                          <a:ext cx="1958009" cy="407504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indent="-12700" algn="ctr" rtl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Lotus"/>
                            </a:rPr>
                            <a:t>Feature struction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otus"/>
                          </a:endParaRPr>
                        </a:p>
                      </p:txBody>
                    </p:sp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178904" y="0"/>
                          <a:ext cx="1560195" cy="37719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indent="-9525" algn="ctr" rtl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GB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Lotus"/>
                            </a:rPr>
                            <a:t>Signal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otus"/>
                          </a:endParaRPr>
                        </a:p>
                      </p:txBody>
                    </p:sp>
                    <p:cxnSp>
                      <p:nvCxnSpPr>
                        <p:cNvPr id="26" name="Straight Arrow Connector 25"/>
                        <p:cNvCxnSpPr/>
                        <p:nvPr/>
                      </p:nvCxnSpPr>
                      <p:spPr>
                        <a:xfrm>
                          <a:off x="964095" y="417444"/>
                          <a:ext cx="0" cy="45720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" name="Straight Arrow Connector 26"/>
                        <p:cNvCxnSpPr/>
                        <p:nvPr/>
                      </p:nvCxnSpPr>
                      <p:spPr>
                        <a:xfrm>
                          <a:off x="1013791" y="2435088"/>
                          <a:ext cx="0" cy="45720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8" name="Straight Arrow Connector 27"/>
                        <p:cNvCxnSpPr/>
                        <p:nvPr/>
                      </p:nvCxnSpPr>
                      <p:spPr>
                        <a:xfrm>
                          <a:off x="1053547" y="3399183"/>
                          <a:ext cx="0" cy="45720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Straight Arrow Connector 28"/>
                        <p:cNvCxnSpPr/>
                        <p:nvPr/>
                      </p:nvCxnSpPr>
                      <p:spPr>
                        <a:xfrm>
                          <a:off x="1053399" y="1461053"/>
                          <a:ext cx="0" cy="45720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Arrow Connector 29"/>
                        <p:cNvCxnSpPr/>
                        <p:nvPr/>
                      </p:nvCxnSpPr>
                      <p:spPr>
                        <a:xfrm>
                          <a:off x="1013791" y="4400550"/>
                          <a:ext cx="0" cy="246407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21" name="Straight Arrow Connector 20"/>
                    <p:cNvCxnSpPr/>
                    <p:nvPr/>
                  </p:nvCxnSpPr>
                  <p:spPr>
                    <a:xfrm>
                      <a:off x="2087217" y="1143000"/>
                      <a:ext cx="616226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Straight Arrow Connector 17"/>
                  <p:cNvCxnSpPr/>
                  <p:nvPr/>
                </p:nvCxnSpPr>
                <p:spPr>
                  <a:xfrm flipH="1">
                    <a:off x="1222513" y="2166731"/>
                    <a:ext cx="337930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1324803" y="4690027"/>
                <a:ext cx="2494280" cy="3876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124460" algn="ctr" rtl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otus"/>
                  </a:rPr>
                  <a:t>Classifer: neural network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09964" y="5431321"/>
              <a:ext cx="1600200" cy="4075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44145" algn="ctr" rtl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rPr>
                <a:t>Test program</a:t>
              </a:r>
              <a:endParaRPr lang="en-US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otu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855180" y="5126509"/>
              <a:ext cx="914400" cy="24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290266" y="5109541"/>
              <a:ext cx="904461" cy="2882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388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7459" y="0"/>
            <a:ext cx="8946541" cy="419548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دو ویژگی بدست آمده :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685800"/>
                <a:ext cx="4217430" cy="773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باند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در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انرژی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کل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انرژی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4217430" cy="7731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8174" y="685800"/>
                <a:ext cx="2106026" cy="719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a-IR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a-IR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74" y="685800"/>
                <a:ext cx="2106026" cy="7190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" y="1458960"/>
            <a:ext cx="3644642" cy="35593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8740" y="4950336"/>
            <a:ext cx="3240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TFD</a:t>
            </a:r>
            <a:r>
              <a:rPr lang="fa-IR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نمونه مرد در حالت استراحت</a:t>
            </a:r>
            <a:endParaRPr lang="en-US" b="1" dirty="0"/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26" y="1488890"/>
            <a:ext cx="3133859" cy="34764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37031" y="4950336"/>
            <a:ext cx="3308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TFD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نمونه حالت مرد در حرکت بالارو</a:t>
            </a:r>
            <a:endParaRPr lang="en-US" sz="1600" b="1" dirty="0"/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84" y="1433564"/>
            <a:ext cx="2886316" cy="34305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65737" y="4892842"/>
            <a:ext cx="3833801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Low" rtl="1">
              <a:lnSpc>
                <a:spcPct val="150000"/>
              </a:lnSpc>
              <a:spcAft>
                <a:spcPts val="1000"/>
              </a:spcAft>
            </a:pPr>
            <a:r>
              <a:rPr lang="en-GB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TFD</a:t>
            </a:r>
            <a:r>
              <a:rPr lang="ar-SA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نمونه حالت مرد در حرکت رو به پایین</a:t>
            </a:r>
            <a:endParaRPr lang="en-U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195481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PSD – Welch</a:t>
            </a:r>
            <a:r>
              <a:rPr lang="fa-IR" dirty="0" smtClean="0">
                <a:cs typeface="B Nazanin" panose="00000400000000000000" pitchFamily="2" charset="-78"/>
              </a:rPr>
              <a:t> :</a:t>
            </a: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دو ویژگی را تعریف می کنیم :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" y="326119"/>
            <a:ext cx="2645334" cy="2763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652" y="2933053"/>
            <a:ext cx="2294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GB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PSD</a:t>
            </a:r>
            <a:r>
              <a:rPr lang="fa-IR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نمونه مرد در حالت استراحت</a:t>
            </a:r>
            <a:endParaRPr lang="en-US" sz="1400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34" y="326119"/>
            <a:ext cx="2718497" cy="2763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7710" y="2933054"/>
            <a:ext cx="2265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GB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PSD</a:t>
            </a:r>
            <a:r>
              <a:rPr lang="fa-IR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نمونه مرد در حرکت به بالارو</a:t>
            </a:r>
            <a:endParaRPr lang="en-US" sz="1400" b="1" dirty="0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65" y="326119"/>
            <a:ext cx="2394300" cy="26261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3637" y="2933055"/>
            <a:ext cx="2292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GB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PSD</a:t>
            </a:r>
            <a:r>
              <a:rPr lang="fa-IR" sz="14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نمونه مرد در حرکت پایین رو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918" y="4090694"/>
                <a:ext cx="3823674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" y="4090694"/>
                <a:ext cx="3823674" cy="6576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5652" y="4892829"/>
                <a:ext cx="897834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GB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)</a:t>
                </a:r>
                <a:r>
                  <a:rPr lang="fa-IR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متوسط انرژی در با</a:t>
                </a:r>
                <a:r>
                  <a:rPr lang="fa-I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زه 5 </a:t>
                </a:r>
                <a:r>
                  <a:rPr lang="fa-I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تا 11 </a:t>
                </a:r>
                <a:r>
                  <a:rPr lang="fa-IR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هرتز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2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)</m:t>
                    </m:r>
                  </m:oMath>
                </a14:m>
                <a:r>
                  <a:rPr lang="fa-I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</a:t>
                </a:r>
                <a:r>
                  <a:rPr lang="fa-I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متوسط </a:t>
                </a:r>
                <a:r>
                  <a:rPr lang="fa-IR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انرژی در </a:t>
                </a:r>
                <a:r>
                  <a:rPr lang="fa-I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بازه 37 تا 41 </a:t>
                </a:r>
                <a:r>
                  <a:rPr lang="fa-IR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هرتز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𝑡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)</m:t>
                    </m:r>
                  </m:oMath>
                </a14:m>
                <a:r>
                  <a:rPr lang="fa-IR" sz="2000" dirty="0"/>
                  <a:t> </a:t>
                </a:r>
                <a:r>
                  <a:rPr lang="fa-IR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متوسط انرژی در </a:t>
                </a:r>
                <a:r>
                  <a:rPr lang="fa-I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بازه </a:t>
                </a:r>
                <a:r>
                  <a:rPr lang="fa-IR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0 </a:t>
                </a:r>
                <a:r>
                  <a:rPr lang="fa-I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تا </a:t>
                </a:r>
                <a:r>
                  <a:rPr lang="fa-IR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60 هرتز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2" y="4892829"/>
                <a:ext cx="8978348" cy="1015663"/>
              </a:xfrm>
              <a:prstGeom prst="rect">
                <a:avLst/>
              </a:prstGeom>
              <a:blipFill rotWithShape="0">
                <a:blip r:embed="rId6"/>
                <a:stretch>
                  <a:fillRect t="-6627" r="-815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459" y="0"/>
            <a:ext cx="8946541" cy="121825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2000" dirty="0" smtClean="0">
                <a:cs typeface="B Nazanin" panose="00000400000000000000" pitchFamily="2" charset="-78"/>
              </a:rPr>
              <a:t>DWT</a:t>
            </a:r>
            <a:r>
              <a:rPr lang="fa-IR" sz="2000" dirty="0" smtClean="0">
                <a:cs typeface="B Nazanin" panose="00000400000000000000" pitchFamily="2" charset="-78"/>
              </a:rPr>
              <a:t> :</a:t>
            </a:r>
          </a:p>
          <a:p>
            <a:pPr algn="r" rtl="1">
              <a:buClrTx/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سه مرحله تبدیل از نوع </a:t>
            </a:r>
            <a:r>
              <a:rPr lang="en-US" sz="2000" dirty="0" err="1" smtClean="0">
                <a:cs typeface="B Nazanin" panose="00000400000000000000" pitchFamily="2" charset="-78"/>
              </a:rPr>
              <a:t>haar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buClrTx/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استخراج سه ویژگی ( میانگین – واریانس – میانگین مربعات ) از ضرایب </a:t>
            </a:r>
            <a:r>
              <a:rPr lang="en-US" sz="2000" dirty="0" err="1" smtClean="0">
                <a:cs typeface="B Nazanin" panose="00000400000000000000" pitchFamily="2" charset="-78"/>
              </a:rPr>
              <a:t>approx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425" y="1219200"/>
            <a:ext cx="4414617" cy="3060167"/>
            <a:chOff x="259425" y="1219200"/>
            <a:chExt cx="4414617" cy="3060167"/>
          </a:xfrm>
        </p:grpSpPr>
        <p:grpSp>
          <p:nvGrpSpPr>
            <p:cNvPr id="5" name="Group 4"/>
            <p:cNvGrpSpPr/>
            <p:nvPr/>
          </p:nvGrpSpPr>
          <p:grpSpPr>
            <a:xfrm>
              <a:off x="259425" y="1219200"/>
              <a:ext cx="4414617" cy="2594749"/>
              <a:chOff x="0" y="0"/>
              <a:chExt cx="2873587" cy="1000747"/>
            </a:xfrm>
          </p:grpSpPr>
          <p:sp>
            <p:nvSpPr>
              <p:cNvPr id="6" name="Shape 426"/>
              <p:cNvSpPr/>
              <p:nvPr/>
            </p:nvSpPr>
            <p:spPr>
              <a:xfrm>
                <a:off x="329374" y="92905"/>
                <a:ext cx="296202" cy="194132"/>
              </a:xfrm>
              <a:custGeom>
                <a:avLst/>
                <a:gdLst/>
                <a:ahLst/>
                <a:cxnLst/>
                <a:rect l="0" t="0" r="0" b="0"/>
                <a:pathLst>
                  <a:path w="296202" h="194132">
                    <a:moveTo>
                      <a:pt x="0" y="194132"/>
                    </a:moveTo>
                    <a:lnTo>
                      <a:pt x="296202" y="194132"/>
                    </a:lnTo>
                    <a:lnTo>
                      <a:pt x="296202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Shape 430"/>
              <p:cNvSpPr/>
              <p:nvPr/>
            </p:nvSpPr>
            <p:spPr>
              <a:xfrm>
                <a:off x="329374" y="520057"/>
                <a:ext cx="296202" cy="194132"/>
              </a:xfrm>
              <a:custGeom>
                <a:avLst/>
                <a:gdLst/>
                <a:ahLst/>
                <a:cxnLst/>
                <a:rect l="0" t="0" r="0" b="0"/>
                <a:pathLst>
                  <a:path w="296202" h="194132">
                    <a:moveTo>
                      <a:pt x="0" y="194132"/>
                    </a:moveTo>
                    <a:lnTo>
                      <a:pt x="296202" y="194132"/>
                    </a:lnTo>
                    <a:lnTo>
                      <a:pt x="296202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Shape 434"/>
              <p:cNvSpPr/>
              <p:nvPr/>
            </p:nvSpPr>
            <p:spPr>
              <a:xfrm>
                <a:off x="1067918" y="683494"/>
                <a:ext cx="296202" cy="194132"/>
              </a:xfrm>
              <a:custGeom>
                <a:avLst/>
                <a:gdLst/>
                <a:ahLst/>
                <a:cxnLst/>
                <a:rect l="0" t="0" r="0" b="0"/>
                <a:pathLst>
                  <a:path w="296202" h="194132">
                    <a:moveTo>
                      <a:pt x="0" y="194132"/>
                    </a:moveTo>
                    <a:lnTo>
                      <a:pt x="296202" y="194132"/>
                    </a:lnTo>
                    <a:lnTo>
                      <a:pt x="296202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Shape 438"/>
              <p:cNvSpPr/>
              <p:nvPr/>
            </p:nvSpPr>
            <p:spPr>
              <a:xfrm>
                <a:off x="1067918" y="251795"/>
                <a:ext cx="296202" cy="194132"/>
              </a:xfrm>
              <a:custGeom>
                <a:avLst/>
                <a:gdLst/>
                <a:ahLst/>
                <a:cxnLst/>
                <a:rect l="0" t="0" r="0" b="0"/>
                <a:pathLst>
                  <a:path w="296202" h="194132">
                    <a:moveTo>
                      <a:pt x="0" y="194132"/>
                    </a:moveTo>
                    <a:lnTo>
                      <a:pt x="296202" y="194132"/>
                    </a:lnTo>
                    <a:lnTo>
                      <a:pt x="296202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hape 443"/>
              <p:cNvSpPr/>
              <p:nvPr/>
            </p:nvSpPr>
            <p:spPr>
              <a:xfrm>
                <a:off x="1934642" y="791647"/>
                <a:ext cx="296202" cy="194132"/>
              </a:xfrm>
              <a:custGeom>
                <a:avLst/>
                <a:gdLst/>
                <a:ahLst/>
                <a:cxnLst/>
                <a:rect l="0" t="0" r="0" b="0"/>
                <a:pathLst>
                  <a:path w="296202" h="194132">
                    <a:moveTo>
                      <a:pt x="0" y="194132"/>
                    </a:moveTo>
                    <a:lnTo>
                      <a:pt x="296202" y="194132"/>
                    </a:lnTo>
                    <a:lnTo>
                      <a:pt x="296202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hape 447"/>
              <p:cNvSpPr/>
              <p:nvPr/>
            </p:nvSpPr>
            <p:spPr>
              <a:xfrm>
                <a:off x="1934642" y="445927"/>
                <a:ext cx="296202" cy="194132"/>
              </a:xfrm>
              <a:custGeom>
                <a:avLst/>
                <a:gdLst/>
                <a:ahLst/>
                <a:cxnLst/>
                <a:rect l="0" t="0" r="0" b="0"/>
                <a:pathLst>
                  <a:path w="296202" h="194132">
                    <a:moveTo>
                      <a:pt x="0" y="194132"/>
                    </a:moveTo>
                    <a:lnTo>
                      <a:pt x="296202" y="194132"/>
                    </a:lnTo>
                    <a:lnTo>
                      <a:pt x="296202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Shape 450"/>
              <p:cNvSpPr/>
              <p:nvPr/>
            </p:nvSpPr>
            <p:spPr>
              <a:xfrm>
                <a:off x="702145" y="82593"/>
                <a:ext cx="303492" cy="169214"/>
              </a:xfrm>
              <a:custGeom>
                <a:avLst/>
                <a:gdLst/>
                <a:ahLst/>
                <a:cxnLst/>
                <a:rect l="0" t="0" r="0" b="0"/>
                <a:pathLst>
                  <a:path w="303492" h="169214">
                    <a:moveTo>
                      <a:pt x="151714" y="0"/>
                    </a:moveTo>
                    <a:cubicBezTo>
                      <a:pt x="67920" y="0"/>
                      <a:pt x="0" y="37846"/>
                      <a:pt x="0" y="84569"/>
                    </a:cubicBezTo>
                    <a:cubicBezTo>
                      <a:pt x="0" y="131356"/>
                      <a:pt x="67920" y="169214"/>
                      <a:pt x="151714" y="169214"/>
                    </a:cubicBezTo>
                    <a:cubicBezTo>
                      <a:pt x="235560" y="169214"/>
                      <a:pt x="303492" y="131356"/>
                      <a:pt x="303492" y="84569"/>
                    </a:cubicBezTo>
                    <a:cubicBezTo>
                      <a:pt x="303492" y="37846"/>
                      <a:pt x="235560" y="0"/>
                      <a:pt x="151714" y="0"/>
                    </a:cubicBez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56364" y="595918"/>
                <a:ext cx="64862" cy="129047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14" name="Shape 453"/>
              <p:cNvSpPr/>
              <p:nvPr/>
            </p:nvSpPr>
            <p:spPr>
              <a:xfrm>
                <a:off x="702145" y="544962"/>
                <a:ext cx="303492" cy="169228"/>
              </a:xfrm>
              <a:custGeom>
                <a:avLst/>
                <a:gdLst/>
                <a:ahLst/>
                <a:cxnLst/>
                <a:rect l="0" t="0" r="0" b="0"/>
                <a:pathLst>
                  <a:path w="303492" h="169228">
                    <a:moveTo>
                      <a:pt x="151714" y="0"/>
                    </a:moveTo>
                    <a:cubicBezTo>
                      <a:pt x="67920" y="0"/>
                      <a:pt x="0" y="37859"/>
                      <a:pt x="0" y="84582"/>
                    </a:cubicBezTo>
                    <a:cubicBezTo>
                      <a:pt x="0" y="131369"/>
                      <a:pt x="67920" y="169228"/>
                      <a:pt x="151714" y="169228"/>
                    </a:cubicBezTo>
                    <a:cubicBezTo>
                      <a:pt x="235560" y="169228"/>
                      <a:pt x="303492" y="131369"/>
                      <a:pt x="303492" y="84582"/>
                    </a:cubicBezTo>
                    <a:cubicBezTo>
                      <a:pt x="303492" y="37859"/>
                      <a:pt x="235560" y="0"/>
                      <a:pt x="151714" y="0"/>
                    </a:cubicBez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Shape 455"/>
              <p:cNvSpPr/>
              <p:nvPr/>
            </p:nvSpPr>
            <p:spPr>
              <a:xfrm>
                <a:off x="1455864" y="708411"/>
                <a:ext cx="303492" cy="169215"/>
              </a:xfrm>
              <a:custGeom>
                <a:avLst/>
                <a:gdLst/>
                <a:ahLst/>
                <a:cxnLst/>
                <a:rect l="0" t="0" r="0" b="0"/>
                <a:pathLst>
                  <a:path w="303492" h="169215">
                    <a:moveTo>
                      <a:pt x="151714" y="0"/>
                    </a:moveTo>
                    <a:cubicBezTo>
                      <a:pt x="67932" y="0"/>
                      <a:pt x="0" y="37859"/>
                      <a:pt x="0" y="84582"/>
                    </a:cubicBezTo>
                    <a:cubicBezTo>
                      <a:pt x="0" y="131356"/>
                      <a:pt x="67932" y="169215"/>
                      <a:pt x="151714" y="169215"/>
                    </a:cubicBezTo>
                    <a:cubicBezTo>
                      <a:pt x="235560" y="169215"/>
                      <a:pt x="303492" y="131356"/>
                      <a:pt x="303492" y="84582"/>
                    </a:cubicBezTo>
                    <a:cubicBezTo>
                      <a:pt x="303492" y="37859"/>
                      <a:pt x="235560" y="0"/>
                      <a:pt x="151714" y="0"/>
                    </a:cubicBez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Shape 457"/>
              <p:cNvSpPr/>
              <p:nvPr/>
            </p:nvSpPr>
            <p:spPr>
              <a:xfrm>
                <a:off x="1455864" y="287038"/>
                <a:ext cx="303492" cy="169215"/>
              </a:xfrm>
              <a:custGeom>
                <a:avLst/>
                <a:gdLst/>
                <a:ahLst/>
                <a:cxnLst/>
                <a:rect l="0" t="0" r="0" b="0"/>
                <a:pathLst>
                  <a:path w="303492" h="169215">
                    <a:moveTo>
                      <a:pt x="151714" y="0"/>
                    </a:moveTo>
                    <a:cubicBezTo>
                      <a:pt x="67932" y="0"/>
                      <a:pt x="0" y="37859"/>
                      <a:pt x="0" y="84582"/>
                    </a:cubicBezTo>
                    <a:cubicBezTo>
                      <a:pt x="0" y="131369"/>
                      <a:pt x="67932" y="169215"/>
                      <a:pt x="151714" y="169215"/>
                    </a:cubicBezTo>
                    <a:cubicBezTo>
                      <a:pt x="235560" y="169215"/>
                      <a:pt x="303492" y="131369"/>
                      <a:pt x="303492" y="84582"/>
                    </a:cubicBezTo>
                    <a:cubicBezTo>
                      <a:pt x="303492" y="37859"/>
                      <a:pt x="235560" y="0"/>
                      <a:pt x="151714" y="0"/>
                    </a:cubicBez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Shape 460"/>
              <p:cNvSpPr/>
              <p:nvPr/>
            </p:nvSpPr>
            <p:spPr>
              <a:xfrm>
                <a:off x="2362695" y="816564"/>
                <a:ext cx="303492" cy="169215"/>
              </a:xfrm>
              <a:custGeom>
                <a:avLst/>
                <a:gdLst/>
                <a:ahLst/>
                <a:cxnLst/>
                <a:rect l="0" t="0" r="0" b="0"/>
                <a:pathLst>
                  <a:path w="303492" h="169215">
                    <a:moveTo>
                      <a:pt x="151714" y="0"/>
                    </a:moveTo>
                    <a:cubicBezTo>
                      <a:pt x="67932" y="0"/>
                      <a:pt x="0" y="37847"/>
                      <a:pt x="0" y="84582"/>
                    </a:cubicBezTo>
                    <a:cubicBezTo>
                      <a:pt x="0" y="131356"/>
                      <a:pt x="67932" y="169215"/>
                      <a:pt x="151714" y="169215"/>
                    </a:cubicBezTo>
                    <a:cubicBezTo>
                      <a:pt x="235572" y="169215"/>
                      <a:pt x="303492" y="131356"/>
                      <a:pt x="303492" y="84582"/>
                    </a:cubicBezTo>
                    <a:cubicBezTo>
                      <a:pt x="303492" y="37847"/>
                      <a:pt x="235572" y="0"/>
                      <a:pt x="151714" y="0"/>
                    </a:cubicBez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Shape 462"/>
              <p:cNvSpPr/>
              <p:nvPr/>
            </p:nvSpPr>
            <p:spPr>
              <a:xfrm>
                <a:off x="2362695" y="460507"/>
                <a:ext cx="303492" cy="169215"/>
              </a:xfrm>
              <a:custGeom>
                <a:avLst/>
                <a:gdLst/>
                <a:ahLst/>
                <a:cxnLst/>
                <a:rect l="0" t="0" r="0" b="0"/>
                <a:pathLst>
                  <a:path w="303492" h="169215">
                    <a:moveTo>
                      <a:pt x="151714" y="0"/>
                    </a:moveTo>
                    <a:cubicBezTo>
                      <a:pt x="67932" y="0"/>
                      <a:pt x="0" y="37859"/>
                      <a:pt x="0" y="84582"/>
                    </a:cubicBezTo>
                    <a:cubicBezTo>
                      <a:pt x="0" y="131370"/>
                      <a:pt x="67932" y="169215"/>
                      <a:pt x="151714" y="169215"/>
                    </a:cubicBezTo>
                    <a:cubicBezTo>
                      <a:pt x="235572" y="169215"/>
                      <a:pt x="303492" y="131370"/>
                      <a:pt x="303492" y="84582"/>
                    </a:cubicBezTo>
                    <a:cubicBezTo>
                      <a:pt x="303492" y="37859"/>
                      <a:pt x="235572" y="0"/>
                      <a:pt x="151714" y="0"/>
                    </a:cubicBezTo>
                    <a:close/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Shape 463"/>
              <p:cNvSpPr/>
              <p:nvPr/>
            </p:nvSpPr>
            <p:spPr>
              <a:xfrm>
                <a:off x="205905" y="456253"/>
                <a:ext cx="59893" cy="0"/>
              </a:xfrm>
              <a:custGeom>
                <a:avLst/>
                <a:gdLst/>
                <a:ahLst/>
                <a:cxnLst/>
                <a:rect l="0" t="0" r="0" b="0"/>
                <a:pathLst>
                  <a:path w="59893">
                    <a:moveTo>
                      <a:pt x="0" y="0"/>
                    </a:moveTo>
                    <a:lnTo>
                      <a:pt x="59893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Shape 464"/>
              <p:cNvSpPr/>
              <p:nvPr/>
            </p:nvSpPr>
            <p:spPr>
              <a:xfrm>
                <a:off x="1005637" y="579900"/>
                <a:ext cx="62281" cy="38888"/>
              </a:xfrm>
              <a:custGeom>
                <a:avLst/>
                <a:gdLst/>
                <a:ahLst/>
                <a:cxnLst/>
                <a:rect l="0" t="0" r="0" b="0"/>
                <a:pathLst>
                  <a:path w="62281" h="38888">
                    <a:moveTo>
                      <a:pt x="0" y="38888"/>
                    </a:moveTo>
                    <a:lnTo>
                      <a:pt x="30988" y="38888"/>
                    </a:lnTo>
                    <a:lnTo>
                      <a:pt x="30988" y="0"/>
                    </a:lnTo>
                    <a:lnTo>
                      <a:pt x="62281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Shape 465"/>
              <p:cNvSpPr/>
              <p:nvPr/>
            </p:nvSpPr>
            <p:spPr>
              <a:xfrm>
                <a:off x="279044" y="453217"/>
                <a:ext cx="0" cy="162725"/>
              </a:xfrm>
              <a:custGeom>
                <a:avLst/>
                <a:gdLst/>
                <a:ahLst/>
                <a:cxnLst/>
                <a:rect l="0" t="0" r="0" b="0"/>
                <a:pathLst>
                  <a:path h="162725">
                    <a:moveTo>
                      <a:pt x="0" y="0"/>
                    </a:moveTo>
                    <a:lnTo>
                      <a:pt x="0" y="162725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Shape 466"/>
              <p:cNvSpPr/>
              <p:nvPr/>
            </p:nvSpPr>
            <p:spPr>
              <a:xfrm>
                <a:off x="278829" y="211396"/>
                <a:ext cx="0" cy="237566"/>
              </a:xfrm>
              <a:custGeom>
                <a:avLst/>
                <a:gdLst/>
                <a:ahLst/>
                <a:cxnLst/>
                <a:rect l="0" t="0" r="0" b="0"/>
                <a:pathLst>
                  <a:path h="237566">
                    <a:moveTo>
                      <a:pt x="0" y="0"/>
                    </a:moveTo>
                    <a:lnTo>
                      <a:pt x="0" y="237566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Shape 467"/>
              <p:cNvSpPr/>
              <p:nvPr/>
            </p:nvSpPr>
            <p:spPr>
              <a:xfrm>
                <a:off x="1002602" y="170693"/>
                <a:ext cx="94704" cy="0"/>
              </a:xfrm>
              <a:custGeom>
                <a:avLst/>
                <a:gdLst/>
                <a:ahLst/>
                <a:cxnLst/>
                <a:rect l="0" t="0" r="0" b="0"/>
                <a:pathLst>
                  <a:path w="94704">
                    <a:moveTo>
                      <a:pt x="0" y="0"/>
                    </a:moveTo>
                    <a:lnTo>
                      <a:pt x="94704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Shape 468"/>
              <p:cNvSpPr/>
              <p:nvPr/>
            </p:nvSpPr>
            <p:spPr>
              <a:xfrm>
                <a:off x="1065035" y="138574"/>
                <a:ext cx="41465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65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89" y="13399"/>
                      <a:pt x="28334" y="23927"/>
                      <a:pt x="41465" y="32119"/>
                    </a:cubicBezTo>
                    <a:cubicBezTo>
                      <a:pt x="28207" y="40183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5" y="51499"/>
                      <a:pt x="18453" y="40437"/>
                      <a:pt x="30797" y="32119"/>
                    </a:cubicBezTo>
                    <a:cubicBezTo>
                      <a:pt x="18453" y="23673"/>
                      <a:pt x="8052" y="12485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Shape 469"/>
              <p:cNvSpPr/>
              <p:nvPr/>
            </p:nvSpPr>
            <p:spPr>
              <a:xfrm>
                <a:off x="622541" y="170693"/>
                <a:ext cx="57467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467">
                    <a:moveTo>
                      <a:pt x="0" y="0"/>
                    </a:moveTo>
                    <a:lnTo>
                      <a:pt x="57467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Shape 470"/>
              <p:cNvSpPr/>
              <p:nvPr/>
            </p:nvSpPr>
            <p:spPr>
              <a:xfrm>
                <a:off x="647738" y="138574"/>
                <a:ext cx="41465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65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89" y="13399"/>
                      <a:pt x="28334" y="23927"/>
                      <a:pt x="41465" y="32119"/>
                    </a:cubicBezTo>
                    <a:cubicBezTo>
                      <a:pt x="28207" y="40183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99"/>
                      <a:pt x="18453" y="40437"/>
                      <a:pt x="30798" y="32119"/>
                    </a:cubicBezTo>
                    <a:cubicBezTo>
                      <a:pt x="18453" y="23673"/>
                      <a:pt x="8052" y="12485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Shape 471"/>
              <p:cNvSpPr/>
              <p:nvPr/>
            </p:nvSpPr>
            <p:spPr>
              <a:xfrm>
                <a:off x="1756321" y="368153"/>
                <a:ext cx="106553" cy="0"/>
              </a:xfrm>
              <a:custGeom>
                <a:avLst/>
                <a:gdLst/>
                <a:ahLst/>
                <a:cxnLst/>
                <a:rect l="0" t="0" r="0" b="0"/>
                <a:pathLst>
                  <a:path w="106553">
                    <a:moveTo>
                      <a:pt x="0" y="0"/>
                    </a:moveTo>
                    <a:lnTo>
                      <a:pt x="106553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Shape 472"/>
              <p:cNvSpPr/>
              <p:nvPr/>
            </p:nvSpPr>
            <p:spPr>
              <a:xfrm>
                <a:off x="1830603" y="336047"/>
                <a:ext cx="41465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65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89" y="13398"/>
                      <a:pt x="28334" y="23927"/>
                      <a:pt x="41465" y="32106"/>
                    </a:cubicBezTo>
                    <a:cubicBezTo>
                      <a:pt x="28207" y="40170"/>
                      <a:pt x="16383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86"/>
                      <a:pt x="18453" y="40437"/>
                      <a:pt x="30798" y="32106"/>
                    </a:cubicBezTo>
                    <a:cubicBezTo>
                      <a:pt x="18453" y="23661"/>
                      <a:pt x="8052" y="12485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Shape 473"/>
              <p:cNvSpPr/>
              <p:nvPr/>
            </p:nvSpPr>
            <p:spPr>
              <a:xfrm>
                <a:off x="1361072" y="368153"/>
                <a:ext cx="65456" cy="0"/>
              </a:xfrm>
              <a:custGeom>
                <a:avLst/>
                <a:gdLst/>
                <a:ahLst/>
                <a:cxnLst/>
                <a:rect l="0" t="0" r="0" b="0"/>
                <a:pathLst>
                  <a:path w="65456">
                    <a:moveTo>
                      <a:pt x="0" y="0"/>
                    </a:moveTo>
                    <a:lnTo>
                      <a:pt x="65456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Shape 474"/>
              <p:cNvSpPr/>
              <p:nvPr/>
            </p:nvSpPr>
            <p:spPr>
              <a:xfrm>
                <a:off x="1394257" y="336047"/>
                <a:ext cx="41465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65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89" y="13398"/>
                      <a:pt x="28334" y="23927"/>
                      <a:pt x="41465" y="32106"/>
                    </a:cubicBezTo>
                    <a:cubicBezTo>
                      <a:pt x="28207" y="40170"/>
                      <a:pt x="16383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86"/>
                      <a:pt x="18453" y="40437"/>
                      <a:pt x="30810" y="32106"/>
                    </a:cubicBezTo>
                    <a:cubicBezTo>
                      <a:pt x="18453" y="23661"/>
                      <a:pt x="8052" y="12485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Shape 475"/>
              <p:cNvSpPr/>
              <p:nvPr/>
            </p:nvSpPr>
            <p:spPr>
              <a:xfrm>
                <a:off x="622541" y="618482"/>
                <a:ext cx="64668" cy="0"/>
              </a:xfrm>
              <a:custGeom>
                <a:avLst/>
                <a:gdLst/>
                <a:ahLst/>
                <a:cxnLst/>
                <a:rect l="0" t="0" r="0" b="0"/>
                <a:pathLst>
                  <a:path w="64668">
                    <a:moveTo>
                      <a:pt x="0" y="0"/>
                    </a:moveTo>
                    <a:lnTo>
                      <a:pt x="64668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Shape 476"/>
              <p:cNvSpPr/>
              <p:nvPr/>
            </p:nvSpPr>
            <p:spPr>
              <a:xfrm>
                <a:off x="654939" y="586377"/>
                <a:ext cx="41453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89" y="13398"/>
                      <a:pt x="28334" y="23927"/>
                      <a:pt x="41453" y="32106"/>
                    </a:cubicBezTo>
                    <a:cubicBezTo>
                      <a:pt x="28207" y="40170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86"/>
                      <a:pt x="18453" y="40437"/>
                      <a:pt x="30798" y="32106"/>
                    </a:cubicBezTo>
                    <a:cubicBezTo>
                      <a:pt x="18453" y="23661"/>
                      <a:pt x="8052" y="12471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Shape 477"/>
              <p:cNvSpPr/>
              <p:nvPr/>
            </p:nvSpPr>
            <p:spPr>
              <a:xfrm>
                <a:off x="2235010" y="901019"/>
                <a:ext cx="98361" cy="0"/>
              </a:xfrm>
              <a:custGeom>
                <a:avLst/>
                <a:gdLst/>
                <a:ahLst/>
                <a:cxnLst/>
                <a:rect l="0" t="0" r="0" b="0"/>
                <a:pathLst>
                  <a:path w="98361">
                    <a:moveTo>
                      <a:pt x="0" y="0"/>
                    </a:moveTo>
                    <a:lnTo>
                      <a:pt x="98361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Shape 478"/>
              <p:cNvSpPr/>
              <p:nvPr/>
            </p:nvSpPr>
            <p:spPr>
              <a:xfrm>
                <a:off x="2301100" y="868914"/>
                <a:ext cx="41453" cy="64212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12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77" y="13386"/>
                      <a:pt x="28334" y="23914"/>
                      <a:pt x="41453" y="32106"/>
                    </a:cubicBezTo>
                    <a:cubicBezTo>
                      <a:pt x="28194" y="40170"/>
                      <a:pt x="16370" y="51080"/>
                      <a:pt x="8052" y="64212"/>
                    </a:cubicBezTo>
                    <a:lnTo>
                      <a:pt x="127" y="64212"/>
                    </a:lnTo>
                    <a:cubicBezTo>
                      <a:pt x="8446" y="51486"/>
                      <a:pt x="18453" y="40424"/>
                      <a:pt x="30798" y="32106"/>
                    </a:cubicBezTo>
                    <a:cubicBezTo>
                      <a:pt x="18453" y="23661"/>
                      <a:pt x="8052" y="12471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479"/>
              <p:cNvSpPr/>
              <p:nvPr/>
            </p:nvSpPr>
            <p:spPr>
              <a:xfrm>
                <a:off x="2235010" y="544962"/>
                <a:ext cx="98361" cy="0"/>
              </a:xfrm>
              <a:custGeom>
                <a:avLst/>
                <a:gdLst/>
                <a:ahLst/>
                <a:cxnLst/>
                <a:rect l="0" t="0" r="0" b="0"/>
                <a:pathLst>
                  <a:path w="98361">
                    <a:moveTo>
                      <a:pt x="0" y="0"/>
                    </a:moveTo>
                    <a:lnTo>
                      <a:pt x="98361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Shape 480"/>
              <p:cNvSpPr/>
              <p:nvPr/>
            </p:nvSpPr>
            <p:spPr>
              <a:xfrm>
                <a:off x="2301100" y="512856"/>
                <a:ext cx="41453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77" y="13398"/>
                      <a:pt x="28334" y="23927"/>
                      <a:pt x="41453" y="32106"/>
                    </a:cubicBezTo>
                    <a:cubicBezTo>
                      <a:pt x="28194" y="40170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86"/>
                      <a:pt x="18453" y="40437"/>
                      <a:pt x="30798" y="32106"/>
                    </a:cubicBezTo>
                    <a:cubicBezTo>
                      <a:pt x="18453" y="23661"/>
                      <a:pt x="8052" y="12485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Shape 481"/>
              <p:cNvSpPr/>
              <p:nvPr/>
            </p:nvSpPr>
            <p:spPr>
              <a:xfrm>
                <a:off x="2663152" y="901019"/>
                <a:ext cx="71565" cy="0"/>
              </a:xfrm>
              <a:custGeom>
                <a:avLst/>
                <a:gdLst/>
                <a:ahLst/>
                <a:cxnLst/>
                <a:rect l="0" t="0" r="0" b="0"/>
                <a:pathLst>
                  <a:path w="71565">
                    <a:moveTo>
                      <a:pt x="0" y="0"/>
                    </a:moveTo>
                    <a:lnTo>
                      <a:pt x="71565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Shape 482"/>
              <p:cNvSpPr/>
              <p:nvPr/>
            </p:nvSpPr>
            <p:spPr>
              <a:xfrm>
                <a:off x="2702446" y="868914"/>
                <a:ext cx="41453" cy="64212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12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77" y="13386"/>
                      <a:pt x="28334" y="23914"/>
                      <a:pt x="41453" y="32106"/>
                    </a:cubicBezTo>
                    <a:cubicBezTo>
                      <a:pt x="28194" y="40170"/>
                      <a:pt x="16370" y="51080"/>
                      <a:pt x="8052" y="64212"/>
                    </a:cubicBezTo>
                    <a:lnTo>
                      <a:pt x="127" y="64212"/>
                    </a:lnTo>
                    <a:cubicBezTo>
                      <a:pt x="8446" y="51486"/>
                      <a:pt x="18453" y="40424"/>
                      <a:pt x="30797" y="32106"/>
                    </a:cubicBezTo>
                    <a:cubicBezTo>
                      <a:pt x="18453" y="23661"/>
                      <a:pt x="8052" y="12471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Shape 483"/>
              <p:cNvSpPr/>
              <p:nvPr/>
            </p:nvSpPr>
            <p:spPr>
              <a:xfrm>
                <a:off x="2677554" y="544962"/>
                <a:ext cx="57163" cy="0"/>
              </a:xfrm>
              <a:custGeom>
                <a:avLst/>
                <a:gdLst/>
                <a:ahLst/>
                <a:cxnLst/>
                <a:rect l="0" t="0" r="0" b="0"/>
                <a:pathLst>
                  <a:path w="57163">
                    <a:moveTo>
                      <a:pt x="0" y="0"/>
                    </a:moveTo>
                    <a:lnTo>
                      <a:pt x="57163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Shape 484"/>
              <p:cNvSpPr/>
              <p:nvPr/>
            </p:nvSpPr>
            <p:spPr>
              <a:xfrm>
                <a:off x="2702446" y="512856"/>
                <a:ext cx="41453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77" y="13398"/>
                      <a:pt x="28334" y="23927"/>
                      <a:pt x="41453" y="32106"/>
                    </a:cubicBezTo>
                    <a:cubicBezTo>
                      <a:pt x="28194" y="40170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86"/>
                      <a:pt x="18453" y="40437"/>
                      <a:pt x="30797" y="32106"/>
                    </a:cubicBezTo>
                    <a:cubicBezTo>
                      <a:pt x="18453" y="23661"/>
                      <a:pt x="8052" y="12485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Shape 485"/>
              <p:cNvSpPr/>
              <p:nvPr/>
            </p:nvSpPr>
            <p:spPr>
              <a:xfrm>
                <a:off x="278829" y="211396"/>
                <a:ext cx="42583" cy="0"/>
              </a:xfrm>
              <a:custGeom>
                <a:avLst/>
                <a:gdLst/>
                <a:ahLst/>
                <a:cxnLst/>
                <a:rect l="0" t="0" r="0" b="0"/>
                <a:pathLst>
                  <a:path w="42583">
                    <a:moveTo>
                      <a:pt x="0" y="0"/>
                    </a:moveTo>
                    <a:lnTo>
                      <a:pt x="42583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Shape 486"/>
              <p:cNvSpPr/>
              <p:nvPr/>
            </p:nvSpPr>
            <p:spPr>
              <a:xfrm>
                <a:off x="289141" y="179291"/>
                <a:ext cx="41453" cy="64211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11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77" y="13398"/>
                      <a:pt x="28321" y="23926"/>
                      <a:pt x="41453" y="32105"/>
                    </a:cubicBezTo>
                    <a:cubicBezTo>
                      <a:pt x="28194" y="40170"/>
                      <a:pt x="16370" y="51079"/>
                      <a:pt x="8052" y="64211"/>
                    </a:cubicBezTo>
                    <a:lnTo>
                      <a:pt x="127" y="64211"/>
                    </a:lnTo>
                    <a:cubicBezTo>
                      <a:pt x="8446" y="51485"/>
                      <a:pt x="18453" y="40424"/>
                      <a:pt x="30798" y="32105"/>
                    </a:cubicBezTo>
                    <a:cubicBezTo>
                      <a:pt x="18453" y="23660"/>
                      <a:pt x="8052" y="12471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Shape 487"/>
              <p:cNvSpPr/>
              <p:nvPr/>
            </p:nvSpPr>
            <p:spPr>
              <a:xfrm>
                <a:off x="279044" y="615942"/>
                <a:ext cx="48438" cy="0"/>
              </a:xfrm>
              <a:custGeom>
                <a:avLst/>
                <a:gdLst/>
                <a:ahLst/>
                <a:cxnLst/>
                <a:rect l="0" t="0" r="0" b="0"/>
                <a:pathLst>
                  <a:path w="48438">
                    <a:moveTo>
                      <a:pt x="0" y="0"/>
                    </a:moveTo>
                    <a:lnTo>
                      <a:pt x="48438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Shape 488"/>
              <p:cNvSpPr/>
              <p:nvPr/>
            </p:nvSpPr>
            <p:spPr>
              <a:xfrm>
                <a:off x="295212" y="583824"/>
                <a:ext cx="41465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65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89" y="13398"/>
                      <a:pt x="28334" y="23927"/>
                      <a:pt x="41465" y="32118"/>
                    </a:cubicBezTo>
                    <a:cubicBezTo>
                      <a:pt x="28207" y="40170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86"/>
                      <a:pt x="18453" y="40437"/>
                      <a:pt x="30797" y="32118"/>
                    </a:cubicBezTo>
                    <a:cubicBezTo>
                      <a:pt x="18453" y="23673"/>
                      <a:pt x="8052" y="12485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Shape 489"/>
              <p:cNvSpPr/>
              <p:nvPr/>
            </p:nvSpPr>
            <p:spPr>
              <a:xfrm>
                <a:off x="1810093" y="531297"/>
                <a:ext cx="115367" cy="0"/>
              </a:xfrm>
              <a:custGeom>
                <a:avLst/>
                <a:gdLst/>
                <a:ahLst/>
                <a:cxnLst/>
                <a:rect l="0" t="0" r="0" b="0"/>
                <a:pathLst>
                  <a:path w="115367">
                    <a:moveTo>
                      <a:pt x="115367" y="0"/>
                    </a:moveTo>
                    <a:lnTo>
                      <a:pt x="0" y="0"/>
                    </a:lnTo>
                  </a:path>
                </a:pathLst>
              </a:custGeom>
              <a:ln w="6350" cap="flat">
                <a:round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Shape 490"/>
              <p:cNvSpPr/>
              <p:nvPr/>
            </p:nvSpPr>
            <p:spPr>
              <a:xfrm>
                <a:off x="1893189" y="499191"/>
                <a:ext cx="41453" cy="64212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12">
                    <a:moveTo>
                      <a:pt x="127" y="0"/>
                    </a:moveTo>
                    <a:lnTo>
                      <a:pt x="8052" y="0"/>
                    </a:lnTo>
                    <a:cubicBezTo>
                      <a:pt x="16370" y="13132"/>
                      <a:pt x="28194" y="24041"/>
                      <a:pt x="41453" y="32106"/>
                    </a:cubicBezTo>
                    <a:cubicBezTo>
                      <a:pt x="28334" y="40298"/>
                      <a:pt x="15989" y="50826"/>
                      <a:pt x="8052" y="64212"/>
                    </a:cubicBezTo>
                    <a:lnTo>
                      <a:pt x="0" y="64212"/>
                    </a:lnTo>
                    <a:cubicBezTo>
                      <a:pt x="8052" y="51740"/>
                      <a:pt x="18453" y="40551"/>
                      <a:pt x="30797" y="32106"/>
                    </a:cubicBezTo>
                    <a:cubicBezTo>
                      <a:pt x="18453" y="23787"/>
                      <a:pt x="8445" y="12726"/>
                      <a:pt x="127" y="0"/>
                    </a:cubicBezTo>
                    <a:close/>
                  </a:path>
                </a:pathLst>
              </a:custGeom>
              <a:ln w="0" cap="flat">
                <a:round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Shape 491"/>
              <p:cNvSpPr/>
              <p:nvPr/>
            </p:nvSpPr>
            <p:spPr>
              <a:xfrm>
                <a:off x="1810093" y="531297"/>
                <a:ext cx="0" cy="343382"/>
              </a:xfrm>
              <a:custGeom>
                <a:avLst/>
                <a:gdLst/>
                <a:ahLst/>
                <a:cxnLst/>
                <a:rect l="0" t="0" r="0" b="0"/>
                <a:pathLst>
                  <a:path h="343382">
                    <a:moveTo>
                      <a:pt x="0" y="0"/>
                    </a:moveTo>
                    <a:lnTo>
                      <a:pt x="0" y="343382"/>
                    </a:lnTo>
                  </a:path>
                </a:pathLst>
              </a:custGeom>
              <a:ln w="6350" cap="flat">
                <a:round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Shape 492"/>
              <p:cNvSpPr/>
              <p:nvPr/>
            </p:nvSpPr>
            <p:spPr>
              <a:xfrm>
                <a:off x="1813128" y="871555"/>
                <a:ext cx="109296" cy="0"/>
              </a:xfrm>
              <a:custGeom>
                <a:avLst/>
                <a:gdLst/>
                <a:ahLst/>
                <a:cxnLst/>
                <a:rect l="0" t="0" r="0" b="0"/>
                <a:pathLst>
                  <a:path w="109296">
                    <a:moveTo>
                      <a:pt x="0" y="0"/>
                    </a:moveTo>
                    <a:lnTo>
                      <a:pt x="109296" y="0"/>
                    </a:lnTo>
                  </a:path>
                </a:pathLst>
              </a:custGeom>
              <a:ln w="6350" cap="flat">
                <a:round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Shape 493"/>
              <p:cNvSpPr/>
              <p:nvPr/>
            </p:nvSpPr>
            <p:spPr>
              <a:xfrm>
                <a:off x="1890154" y="839437"/>
                <a:ext cx="41453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77" y="13398"/>
                      <a:pt x="28334" y="23926"/>
                      <a:pt x="41453" y="32118"/>
                    </a:cubicBezTo>
                    <a:cubicBezTo>
                      <a:pt x="28194" y="40170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6" y="51498"/>
                      <a:pt x="18453" y="40437"/>
                      <a:pt x="30798" y="32118"/>
                    </a:cubicBezTo>
                    <a:cubicBezTo>
                      <a:pt x="18453" y="23673"/>
                      <a:pt x="8052" y="12484"/>
                      <a:pt x="0" y="0"/>
                    </a:cubicBezTo>
                    <a:close/>
                  </a:path>
                </a:pathLst>
              </a:custGeom>
              <a:ln w="0" cap="flat">
                <a:round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Shape 494"/>
              <p:cNvSpPr/>
              <p:nvPr/>
            </p:nvSpPr>
            <p:spPr>
              <a:xfrm>
                <a:off x="1178192" y="461497"/>
                <a:ext cx="0" cy="78918"/>
              </a:xfrm>
              <a:custGeom>
                <a:avLst/>
                <a:gdLst/>
                <a:ahLst/>
                <a:cxnLst/>
                <a:rect l="0" t="0" r="0" b="0"/>
                <a:pathLst>
                  <a:path h="78918">
                    <a:moveTo>
                      <a:pt x="0" y="0"/>
                    </a:moveTo>
                    <a:lnTo>
                      <a:pt x="0" y="78918"/>
                    </a:lnTo>
                  </a:path>
                </a:pathLst>
              </a:custGeom>
              <a:ln w="6350" cap="flat">
                <a:round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Shape 495"/>
              <p:cNvSpPr/>
              <p:nvPr/>
            </p:nvSpPr>
            <p:spPr>
              <a:xfrm>
                <a:off x="1146086" y="452316"/>
                <a:ext cx="64211" cy="41453"/>
              </a:xfrm>
              <a:custGeom>
                <a:avLst/>
                <a:gdLst/>
                <a:ahLst/>
                <a:cxnLst/>
                <a:rect l="0" t="0" r="0" b="0"/>
                <a:pathLst>
                  <a:path w="64211" h="41453">
                    <a:moveTo>
                      <a:pt x="32106" y="0"/>
                    </a:moveTo>
                    <a:cubicBezTo>
                      <a:pt x="40285" y="13119"/>
                      <a:pt x="50825" y="25464"/>
                      <a:pt x="64211" y="33401"/>
                    </a:cubicBezTo>
                    <a:lnTo>
                      <a:pt x="64211" y="41453"/>
                    </a:lnTo>
                    <a:cubicBezTo>
                      <a:pt x="51740" y="33401"/>
                      <a:pt x="40551" y="22999"/>
                      <a:pt x="32106" y="10655"/>
                    </a:cubicBezTo>
                    <a:cubicBezTo>
                      <a:pt x="23787" y="22999"/>
                      <a:pt x="12725" y="33007"/>
                      <a:pt x="0" y="41325"/>
                    </a:cubicBezTo>
                    <a:lnTo>
                      <a:pt x="0" y="33401"/>
                    </a:lnTo>
                    <a:cubicBezTo>
                      <a:pt x="13132" y="25082"/>
                      <a:pt x="24041" y="13246"/>
                      <a:pt x="32106" y="0"/>
                    </a:cubicBezTo>
                    <a:close/>
                  </a:path>
                </a:pathLst>
              </a:custGeom>
              <a:ln w="0" cap="flat">
                <a:round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Shape 496"/>
              <p:cNvSpPr/>
              <p:nvPr/>
            </p:nvSpPr>
            <p:spPr>
              <a:xfrm>
                <a:off x="1070953" y="540416"/>
                <a:ext cx="107239" cy="0"/>
              </a:xfrm>
              <a:custGeom>
                <a:avLst/>
                <a:gdLst/>
                <a:ahLst/>
                <a:cxnLst/>
                <a:rect l="0" t="0" r="0" b="0"/>
                <a:pathLst>
                  <a:path w="107239">
                    <a:moveTo>
                      <a:pt x="107239" y="0"/>
                    </a:moveTo>
                    <a:lnTo>
                      <a:pt x="0" y="0"/>
                    </a:lnTo>
                  </a:path>
                </a:pathLst>
              </a:custGeom>
              <a:ln w="6350" cap="flat">
                <a:round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Shape 497"/>
              <p:cNvSpPr/>
              <p:nvPr/>
            </p:nvSpPr>
            <p:spPr>
              <a:xfrm>
                <a:off x="1070953" y="537367"/>
                <a:ext cx="106426" cy="130569"/>
              </a:xfrm>
              <a:custGeom>
                <a:avLst/>
                <a:gdLst/>
                <a:ahLst/>
                <a:cxnLst/>
                <a:rect l="0" t="0" r="0" b="0"/>
                <a:pathLst>
                  <a:path w="106426" h="130569">
                    <a:moveTo>
                      <a:pt x="0" y="0"/>
                    </a:moveTo>
                    <a:lnTo>
                      <a:pt x="0" y="78994"/>
                    </a:lnTo>
                    <a:lnTo>
                      <a:pt x="106426" y="78994"/>
                    </a:lnTo>
                    <a:lnTo>
                      <a:pt x="106426" y="130569"/>
                    </a:lnTo>
                  </a:path>
                </a:pathLst>
              </a:custGeom>
              <a:ln w="6350" cap="flat">
                <a:round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Shape 498"/>
              <p:cNvSpPr/>
              <p:nvPr/>
            </p:nvSpPr>
            <p:spPr>
              <a:xfrm>
                <a:off x="1145273" y="635666"/>
                <a:ext cx="64211" cy="41453"/>
              </a:xfrm>
              <a:custGeom>
                <a:avLst/>
                <a:gdLst/>
                <a:ahLst/>
                <a:cxnLst/>
                <a:rect l="0" t="0" r="0" b="0"/>
                <a:pathLst>
                  <a:path w="64211" h="41453">
                    <a:moveTo>
                      <a:pt x="64211" y="0"/>
                    </a:moveTo>
                    <a:lnTo>
                      <a:pt x="64211" y="8051"/>
                    </a:lnTo>
                    <a:cubicBezTo>
                      <a:pt x="50813" y="15977"/>
                      <a:pt x="40284" y="28321"/>
                      <a:pt x="32106" y="41453"/>
                    </a:cubicBezTo>
                    <a:cubicBezTo>
                      <a:pt x="24041" y="28194"/>
                      <a:pt x="13132" y="16370"/>
                      <a:pt x="0" y="8051"/>
                    </a:cubicBezTo>
                    <a:lnTo>
                      <a:pt x="0" y="126"/>
                    </a:lnTo>
                    <a:cubicBezTo>
                      <a:pt x="12725" y="8445"/>
                      <a:pt x="23787" y="18453"/>
                      <a:pt x="32106" y="30797"/>
                    </a:cubicBezTo>
                    <a:cubicBezTo>
                      <a:pt x="40551" y="18453"/>
                      <a:pt x="51740" y="8051"/>
                      <a:pt x="64211" y="0"/>
                    </a:cubicBezTo>
                    <a:close/>
                  </a:path>
                </a:pathLst>
              </a:custGeom>
              <a:ln w="0" cap="flat">
                <a:round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Shape 499"/>
              <p:cNvSpPr/>
              <p:nvPr/>
            </p:nvSpPr>
            <p:spPr>
              <a:xfrm>
                <a:off x="1756321" y="791647"/>
                <a:ext cx="46990" cy="0"/>
              </a:xfrm>
              <a:custGeom>
                <a:avLst/>
                <a:gdLst/>
                <a:ahLst/>
                <a:cxnLst/>
                <a:rect l="0" t="0" r="0" b="0"/>
                <a:pathLst>
                  <a:path w="46990">
                    <a:moveTo>
                      <a:pt x="0" y="0"/>
                    </a:moveTo>
                    <a:lnTo>
                      <a:pt x="46990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Shape 500"/>
              <p:cNvSpPr/>
              <p:nvPr/>
            </p:nvSpPr>
            <p:spPr>
              <a:xfrm>
                <a:off x="1771040" y="759541"/>
                <a:ext cx="41465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65" h="64224">
                    <a:moveTo>
                      <a:pt x="0" y="0"/>
                    </a:moveTo>
                    <a:lnTo>
                      <a:pt x="8065" y="0"/>
                    </a:lnTo>
                    <a:cubicBezTo>
                      <a:pt x="15989" y="13398"/>
                      <a:pt x="28334" y="23927"/>
                      <a:pt x="41465" y="32106"/>
                    </a:cubicBezTo>
                    <a:cubicBezTo>
                      <a:pt x="28207" y="40170"/>
                      <a:pt x="16383" y="51092"/>
                      <a:pt x="8065" y="64224"/>
                    </a:cubicBezTo>
                    <a:lnTo>
                      <a:pt x="140" y="64224"/>
                    </a:lnTo>
                    <a:cubicBezTo>
                      <a:pt x="8446" y="51486"/>
                      <a:pt x="18453" y="40437"/>
                      <a:pt x="30810" y="32106"/>
                    </a:cubicBezTo>
                    <a:cubicBezTo>
                      <a:pt x="18453" y="23661"/>
                      <a:pt x="8065" y="12471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Shape 501"/>
              <p:cNvSpPr/>
              <p:nvPr/>
            </p:nvSpPr>
            <p:spPr>
              <a:xfrm>
                <a:off x="1361072" y="791647"/>
                <a:ext cx="69062" cy="0"/>
              </a:xfrm>
              <a:custGeom>
                <a:avLst/>
                <a:gdLst/>
                <a:ahLst/>
                <a:cxnLst/>
                <a:rect l="0" t="0" r="0" b="0"/>
                <a:pathLst>
                  <a:path w="69062">
                    <a:moveTo>
                      <a:pt x="0" y="0"/>
                    </a:moveTo>
                    <a:lnTo>
                      <a:pt x="69062" y="0"/>
                    </a:lnTo>
                  </a:path>
                </a:pathLst>
              </a:custGeom>
              <a:ln w="6350" cap="flat">
                <a:miter lim="127000"/>
              </a:ln>
            </p:spPr>
            <p:style>
              <a:lnRef idx="1">
                <a:srgbClr val="181717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Shape 502"/>
              <p:cNvSpPr/>
              <p:nvPr/>
            </p:nvSpPr>
            <p:spPr>
              <a:xfrm>
                <a:off x="1397864" y="759541"/>
                <a:ext cx="41453" cy="64224"/>
              </a:xfrm>
              <a:custGeom>
                <a:avLst/>
                <a:gdLst/>
                <a:ahLst/>
                <a:cxnLst/>
                <a:rect l="0" t="0" r="0" b="0"/>
                <a:pathLst>
                  <a:path w="41453" h="64224">
                    <a:moveTo>
                      <a:pt x="0" y="0"/>
                    </a:moveTo>
                    <a:lnTo>
                      <a:pt x="8052" y="0"/>
                    </a:lnTo>
                    <a:cubicBezTo>
                      <a:pt x="15977" y="13398"/>
                      <a:pt x="28334" y="23927"/>
                      <a:pt x="41453" y="32106"/>
                    </a:cubicBezTo>
                    <a:cubicBezTo>
                      <a:pt x="28194" y="40170"/>
                      <a:pt x="16370" y="51092"/>
                      <a:pt x="8052" y="64224"/>
                    </a:cubicBezTo>
                    <a:lnTo>
                      <a:pt x="127" y="64224"/>
                    </a:lnTo>
                    <a:cubicBezTo>
                      <a:pt x="8445" y="51486"/>
                      <a:pt x="18453" y="40437"/>
                      <a:pt x="30797" y="32106"/>
                    </a:cubicBezTo>
                    <a:cubicBezTo>
                      <a:pt x="18453" y="23661"/>
                      <a:pt x="8052" y="12471"/>
                      <a:pt x="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/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8441" y="145889"/>
                <a:ext cx="241315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g[n]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25039" y="291942"/>
                <a:ext cx="241315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g[n]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82291" y="507839"/>
                <a:ext cx="241356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g[n]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30300" y="749300"/>
                <a:ext cx="235406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h[n]</a:t>
                </a:r>
                <a:endParaRPr lang="en-U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9463" y="584200"/>
                <a:ext cx="235393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h[n]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993900" y="838200"/>
                <a:ext cx="235393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h[n]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0" y="406400"/>
                <a:ext cx="268634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X[n]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65300" y="203200"/>
                <a:ext cx="108508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43329" y="244652"/>
                <a:ext cx="48646" cy="9860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09650" y="0"/>
                <a:ext cx="108508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087679" y="41452"/>
                <a:ext cx="48646" cy="9860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67000" y="387350"/>
                <a:ext cx="108508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745029" y="428802"/>
                <a:ext cx="48646" cy="9860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35347" y="445554"/>
                <a:ext cx="99049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016224" y="487007"/>
                <a:ext cx="48646" cy="9860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682750" y="615950"/>
                <a:ext cx="99049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763624" y="657402"/>
                <a:ext cx="48646" cy="9860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667000" y="768350"/>
                <a:ext cx="99049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747874" y="809802"/>
                <a:ext cx="48646" cy="9860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843048" y="850900"/>
                <a:ext cx="30539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· 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760548" y="850900"/>
                <a:ext cx="30539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01798" y="850900"/>
                <a:ext cx="30539" cy="131479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·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68729" y="124724"/>
                <a:ext cx="6460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87400" y="124724"/>
                <a:ext cx="6783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↓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95860" y="581927"/>
                <a:ext cx="6783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↓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77189" y="581927"/>
                <a:ext cx="6460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540928" y="340631"/>
                <a:ext cx="6783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↓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22257" y="340631"/>
                <a:ext cx="6460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553628" y="742795"/>
                <a:ext cx="6783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↓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634957" y="742795"/>
                <a:ext cx="6460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455324" y="869793"/>
                <a:ext cx="6783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↓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536653" y="869793"/>
                <a:ext cx="6460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28193" y="501489"/>
                <a:ext cx="6460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46864" y="501489"/>
                <a:ext cx="67832" cy="130954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rtlCol="0">
                <a:noAutofit/>
              </a:bodyPr>
              <a:lstStyle/>
              <a:p>
                <a:pPr marL="0" marR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solidFill>
                      <a:srgbClr val="1A1915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↓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1194034" y="3879257"/>
              <a:ext cx="18469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ساختار تبدیل ویولت 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97625" y="1035517"/>
            <a:ext cx="3900234" cy="5503033"/>
            <a:chOff x="5097625" y="1035517"/>
            <a:chExt cx="3900234" cy="5503033"/>
          </a:xfrm>
        </p:grpSpPr>
        <p:pic>
          <p:nvPicPr>
            <p:cNvPr id="93" name="Picture 9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625" y="1035517"/>
              <a:ext cx="3900234" cy="2730807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6189761" y="3478962"/>
              <a:ext cx="21900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منحنی هیستوگرام </a:t>
              </a:r>
              <a:r>
                <a:rPr lang="ar-SA" sz="1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ویژگی </a:t>
              </a:r>
              <a:r>
                <a:rPr lang="en-GB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RMS</a:t>
              </a:r>
              <a:endParaRPr lang="en-US" sz="1400" b="1" dirty="0"/>
            </a:p>
          </p:txBody>
        </p:sp>
        <p:pic>
          <p:nvPicPr>
            <p:cNvPr id="96" name="Picture 9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9904" y="3884876"/>
              <a:ext cx="3495675" cy="2561171"/>
            </a:xfrm>
            <a:prstGeom prst="rect">
              <a:avLst/>
            </a:prstGeom>
          </p:spPr>
        </p:pic>
        <p:sp>
          <p:nvSpPr>
            <p:cNvPr id="97" name="Rectangle 96"/>
            <p:cNvSpPr/>
            <p:nvPr/>
          </p:nvSpPr>
          <p:spPr>
            <a:xfrm>
              <a:off x="6097259" y="6230773"/>
              <a:ext cx="22749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منحنی هیستوگرام </a:t>
              </a:r>
              <a:r>
                <a:rPr lang="fa-IR" sz="1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ویژگی </a:t>
              </a:r>
              <a:r>
                <a:rPr lang="fa-IR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واریانس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830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7581" y="152400"/>
            <a:ext cx="8946541" cy="4195481"/>
          </a:xfrm>
        </p:spPr>
        <p:txBody>
          <a:bodyPr/>
          <a:lstStyle/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انتخاب مناسب بر مبنای انتخاب ویژگیهای با وابستگی حداقل به هم 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تابع </a:t>
            </a:r>
            <a:r>
              <a:rPr lang="en-US" dirty="0" smtClean="0">
                <a:cs typeface="B Nazanin" panose="00000400000000000000" pitchFamily="2" charset="-78"/>
              </a:rPr>
              <a:t>fitness</a:t>
            </a:r>
            <a:r>
              <a:rPr lang="fa-IR" dirty="0" smtClean="0">
                <a:cs typeface="B Nazanin" panose="00000400000000000000" pitchFamily="2" charset="-78"/>
              </a:rPr>
              <a:t> ، حاصل جمع قدرمطلق ماتریس همبستگی داده ها 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16 نوع ویژگی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انتخاب 6 ویژگی مناسب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تنظیمات اولیه متلب ( پیش فرض )</a:t>
            </a:r>
          </a:p>
          <a:p>
            <a:pPr algn="r" rtl="1">
              <a:buFontTx/>
              <a:buChar char="-"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 descr="G:\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5704205" cy="3726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46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82678" y="-29817"/>
            <a:ext cx="1961322" cy="63727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پیشنهادات :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6497" y="381000"/>
            <a:ext cx="800099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ساخت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مدارات مناسب و کامل تر وتخصصی تر جهت اخذ سیگنال های مسیرهای انرژی بدن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تقویت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مرحله پیش پردازش دیجیتال به کمک روش های نوین (فیلترینگ وتبدیل آنالوگ به دیجیتال)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سایرروش های پردازش سیگنال مانند طیف های مرتبه بالا در زمان کوتاه یا ضرایب ویولت پردازش زمانی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فرکانسی در فواصل کوتاه تر جهت تسریع سیستم و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Online</a:t>
            </a: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کردن سیستم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افزایش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تعداد ویژگی های استخراجی وانتخاب ویژگی های مناسب به کمک الگوریتم ژنتیک و یا سایر روش های مرتبط برای رسیدن به عملکرد بهتر سیستم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از طبقه بندی کننده های مختلف و مقایسه آنها برای افزایش دقت خروجی سیستم مشابه کاری که در این پایان نامه انجام شده است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با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توسعه مدارات اخذ سیگنال از مسیرهای انرژی بدن و تمرکز بر روی اخذ سیگنال های بیورزونانسی اندام ها و آنالیز فرکانسی داده های بدست آمده ومقایسه آنها با نمونه های طبیعی پاسخ فرکانسی اندام ها (به کمک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Look up Table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فرکانسی اندام ها) به نارسایی و یا صحت عملکرد اندام مورد نظر پی برد که کمک شایانی به علم پزشکی خواهد کرد</a:t>
            </a:r>
            <a:endParaRPr 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اضافه </a:t>
            </a:r>
            <a:r>
              <a:rPr lang="fa-IR" sz="1600" b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کردن کلاس های بیشتردر سیستم از جمله: حرکات چپ و راست و تایید کردن( کلیک کردن) جهت شبیه سازی بیشتر حرکات که مستلزم استفاده از نمونه های بیشتر و بالابردن دقت سیستم است</a:t>
            </a:r>
            <a:endParaRPr lang="en-U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Lotus"/>
            </a:endParaRPr>
          </a:p>
        </p:txBody>
      </p:sp>
    </p:spTree>
    <p:extLst>
      <p:ext uri="{BB962C8B-B14F-4D97-AF65-F5344CB8AC3E}">
        <p14:creationId xmlns:p14="http://schemas.microsoft.com/office/powerpoint/2010/main" val="218150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295401"/>
            <a:ext cx="8229600" cy="471189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پردازش سیگنال های اخذ شده از دستگاه ثبت سیگنال مغزی</a:t>
            </a:r>
          </a:p>
          <a:p>
            <a:pPr marL="109728" indent="0" algn="r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اخذ ویژگی های زمانی از سیگنال ها</a:t>
            </a:r>
          </a:p>
          <a:p>
            <a:pPr marL="109728" indent="0" algn="r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تبدیلات ویولت و ضرایب تخمین طیفی</a:t>
            </a:r>
          </a:p>
          <a:p>
            <a:pPr marL="109728" indent="0" algn="r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کد نویسی الگوریتم های بهینه سازی،ژنتیک</a:t>
            </a:r>
          </a:p>
          <a:p>
            <a:pPr marL="109728" indent="0" algn="r" rtl="1">
              <a:lnSpc>
                <a:spcPct val="150000"/>
              </a:lnSpc>
              <a:buFont typeface="Wingdings 3"/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5- نحوه طبقه بندی سیگنال های منتخب برای ساختار شبکه(عصبی)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948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این  برنامه در همه نسخه های ویندوز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خروجی ها در همه نسخه های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نرم افزار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قابل مشاهده است</a:t>
            </a:r>
            <a:endParaRPr lang="en-US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اولیه اصول </a:t>
            </a:r>
            <a:r>
              <a:rPr lang="fa-IR" sz="2400" b="1" smtClean="0">
                <a:latin typeface="Times New Roman" panose="02020603050405020304" pitchFamily="18" charset="0"/>
                <a:cs typeface="B Titr" panose="00000700000000000000" pitchFamily="2" charset="-78"/>
              </a:rPr>
              <a:t>مهندسی پزشکی </a:t>
            </a:r>
            <a:r>
              <a:rPr lang="fa-IR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و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آشنایی با سیگنال های زیستی و حیاتی بدن انسان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کد نویسی متلب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زبانهای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یا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11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53200" y="152400"/>
            <a:ext cx="2488826" cy="502651"/>
          </a:xfrm>
        </p:spPr>
        <p:txBody>
          <a:bodyPr/>
          <a:lstStyle/>
          <a:p>
            <a:pPr algn="r" rtl="1"/>
            <a:r>
              <a:rPr lang="fa-IR" sz="2400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مسیرهای انرژی بدن :</a:t>
            </a:r>
            <a:endParaRPr lang="en-US" sz="2400" dirty="0">
              <a:ln w="0"/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31599" y="990600"/>
            <a:ext cx="6882584" cy="24263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rt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2400" smtClean="0">
                <a:cs typeface="B Nazanin" panose="00000400000000000000" pitchFamily="2" charset="-78"/>
              </a:rPr>
              <a:t>کشف توسط چینی ها در 5000 سال قبل</a:t>
            </a:r>
          </a:p>
          <a:p>
            <a:pPr algn="r" rt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2400" smtClean="0">
                <a:cs typeface="B Nazanin" panose="00000400000000000000" pitchFamily="2" charset="-78"/>
              </a:rPr>
              <a:t>پایه گذار طب سوزنی و طیف گسترده ای از روشهای درمانگر امروزی</a:t>
            </a:r>
          </a:p>
          <a:p>
            <a:pPr algn="r" rt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2400" smtClean="0">
                <a:cs typeface="B Nazanin" panose="00000400000000000000" pitchFamily="2" charset="-78"/>
              </a:rPr>
              <a:t>وجود 48 مسیر انرژی ( مریدین ) در بدن</a:t>
            </a:r>
          </a:p>
          <a:p>
            <a:pPr algn="r" rt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fa-IR" sz="2400" smtClean="0">
                <a:cs typeface="B Nazanin" panose="00000400000000000000" pitchFamily="2" charset="-78"/>
              </a:rPr>
              <a:t>روش های درمانی </a:t>
            </a:r>
            <a:r>
              <a:rPr lang="en-US" sz="2400" smtClean="0">
                <a:cs typeface="B Nazanin" panose="00000400000000000000" pitchFamily="2" charset="-78"/>
              </a:rPr>
              <a:t>EFT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0" y="2057400"/>
            <a:ext cx="3057938" cy="36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7364" y="304800"/>
            <a:ext cx="8382000" cy="167094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ثبت و جمع آوری سیگنالهای الکتریکی :</a:t>
            </a:r>
          </a:p>
          <a:p>
            <a:pPr algn="r" rtl="1">
              <a:buClrTx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روشهای مختلفی از جمله (</a:t>
            </a:r>
            <a:r>
              <a:rPr lang="en-US" sz="2400" dirty="0" smtClean="0">
                <a:cs typeface="B Nazanin" panose="00000400000000000000" pitchFamily="2" charset="-78"/>
              </a:rPr>
              <a:t> EEG</a:t>
            </a:r>
            <a:r>
              <a:rPr lang="fa-IR" sz="2400" dirty="0" smtClean="0">
                <a:cs typeface="B Nazanin" panose="00000400000000000000" pitchFamily="2" charset="-78"/>
              </a:rPr>
              <a:t> ،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EMG</a:t>
            </a:r>
            <a:r>
              <a:rPr lang="fa-IR" sz="2400" dirty="0" smtClean="0">
                <a:cs typeface="B Nazanin" panose="00000400000000000000" pitchFamily="2" charset="-78"/>
              </a:rPr>
              <a:t> ، </a:t>
            </a:r>
            <a:r>
              <a:rPr lang="en-US" sz="2400" dirty="0" smtClean="0">
                <a:cs typeface="B Nazanin" panose="00000400000000000000" pitchFamily="2" charset="-78"/>
              </a:rPr>
              <a:t>ECG</a:t>
            </a:r>
            <a:r>
              <a:rPr lang="fa-IR" sz="2400" dirty="0" smtClean="0">
                <a:cs typeface="B Nazanin" panose="00000400000000000000" pitchFamily="2" charset="-78"/>
              </a:rPr>
              <a:t> و ...... )</a:t>
            </a:r>
          </a:p>
          <a:p>
            <a:pPr algn="r" rtl="1">
              <a:buClrTx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شاخص های مهم مدارهای ثبت سیگنال ( </a:t>
            </a:r>
            <a:r>
              <a:rPr lang="en-US" sz="2400" dirty="0" smtClean="0">
                <a:cs typeface="B Nazanin" panose="00000400000000000000" pitchFamily="2" charset="-78"/>
              </a:rPr>
              <a:t>SNR</a:t>
            </a:r>
            <a:r>
              <a:rPr lang="fa-IR" sz="2400" dirty="0" smtClean="0">
                <a:cs typeface="B Nazanin" panose="00000400000000000000" pitchFamily="2" charset="-78"/>
              </a:rPr>
              <a:t> بالا و فیلترینگ مناسب )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75743"/>
            <a:ext cx="2667000" cy="3396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75743"/>
            <a:ext cx="2358887" cy="3396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04" y="2010378"/>
            <a:ext cx="2975113" cy="33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837063" y="0"/>
            <a:ext cx="9981063" cy="3270698"/>
          </a:xfrm>
        </p:spPr>
        <p:txBody>
          <a:bodyPr>
            <a:noAutofit/>
          </a:bodyPr>
          <a:lstStyle/>
          <a:p>
            <a:pPr algn="r" rtl="1">
              <a:buClrTx/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تبدیل ویولت :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حوزه فرکانس - زمان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گسسته – پیوسته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اصول تبدیل ویولت گسسته روش کدینگ زیر باند ( </a:t>
            </a:r>
            <a:r>
              <a:rPr lang="en-US" dirty="0" smtClean="0">
                <a:cs typeface="B Nazanin" panose="00000400000000000000" pitchFamily="2" charset="-78"/>
              </a:rPr>
              <a:t>Sub band coding</a:t>
            </a:r>
            <a:r>
              <a:rPr lang="fa-IR" dirty="0" smtClean="0">
                <a:cs typeface="B Nazanin" panose="00000400000000000000" pitchFamily="2" charset="-78"/>
              </a:rPr>
              <a:t> )</a:t>
            </a:r>
          </a:p>
          <a:p>
            <a:pPr algn="r" rtl="1">
              <a:buClrTx/>
              <a:buFontTx/>
              <a:buChar char="-"/>
            </a:pPr>
            <a:r>
              <a:rPr lang="fa-IR" dirty="0" smtClean="0">
                <a:cs typeface="B Nazanin" panose="00000400000000000000" pitchFamily="2" charset="-78"/>
              </a:rPr>
              <a:t>ضرایب   </a:t>
            </a:r>
            <a:r>
              <a:rPr lang="en-US" dirty="0" smtClean="0">
                <a:cs typeface="B Nazanin" panose="00000400000000000000" pitchFamily="2" charset="-78"/>
              </a:rPr>
              <a:t>Detail , Approximation</a:t>
            </a:r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3810000" cy="3717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8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427412" cy="620490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اصول عملکرد پهبادها :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57367" y="1371600"/>
            <a:ext cx="3744912" cy="15240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پایداری و کنترل 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اتوپایلوت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کامپیوتر هدایت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5554663" cy="39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19400" y="1"/>
            <a:ext cx="6308035" cy="1066800"/>
          </a:xfrm>
        </p:spPr>
        <p:txBody>
          <a:bodyPr/>
          <a:lstStyle/>
          <a:p>
            <a:pPr algn="r" rtl="1"/>
            <a:r>
              <a:rPr lang="fa-IR" sz="2400" dirty="0" smtClean="0">
                <a:ln w="0"/>
                <a:solidFill>
                  <a:schemeClr val="tx1"/>
                </a:solidFill>
                <a:cs typeface="B Nazanin" panose="00000400000000000000" pitchFamily="2" charset="-78"/>
              </a:rPr>
              <a:t>مقایسه بین روش های مختلف پردازش طیف سیگنال :</a:t>
            </a:r>
            <a:endParaRPr lang="en-US" sz="2400" dirty="0">
              <a:ln w="0"/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47151"/>
              </p:ext>
            </p:extLst>
          </p:nvPr>
        </p:nvGraphicFramePr>
        <p:xfrm>
          <a:off x="722244" y="990600"/>
          <a:ext cx="7659756" cy="49594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9648"/>
                <a:gridCol w="2671211"/>
                <a:gridCol w="3203560"/>
                <a:gridCol w="755337"/>
              </a:tblGrid>
              <a:tr h="301600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dirty="0">
                          <a:effectLst/>
                        </a:rPr>
                        <a:t>نوع آنالیز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</a:rPr>
                        <a:t>معایب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</a:rPr>
                        <a:t>مزایا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</a:rPr>
                        <a:t>نوع روش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</a:tr>
              <a:tr h="885956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dirty="0">
                          <a:effectLst/>
                        </a:rPr>
                        <a:t>فرکانسی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ضعف در آنالیز سیگنال های غیر ایستا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تخمین نامناسب از سیگنالهای </a:t>
                      </a:r>
                      <a:r>
                        <a:rPr lang="en-GB" sz="1100" dirty="0">
                          <a:effectLst/>
                        </a:rPr>
                        <a:t>EEG</a:t>
                      </a:r>
                      <a:r>
                        <a:rPr lang="fa-IR" sz="1100" dirty="0">
                          <a:effectLst/>
                        </a:rPr>
                        <a:t> کوچک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ضعف در حساسیت به نویز در سیگنال ها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روش مناسب برای سیگنال ایستا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روش مناسب و سریع برای سیگنالهای </a:t>
                      </a:r>
                      <a:r>
                        <a:rPr lang="en-GB" sz="1100" dirty="0">
                          <a:effectLst/>
                        </a:rPr>
                        <a:t>real time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روش مناسب جهت آنالیز سیگنالهای باند باریک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FFT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</a:tr>
              <a:tr h="608981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dirty="0">
                          <a:effectLst/>
                        </a:rPr>
                        <a:t>فرکانس – زمان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نیازمند انتخاب مناسب تابع ویولت مادر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دارای پنجره گذاری گوناگون در سیگنالهای باند باریک در فرکانس بالا و پایین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روش مناسب در آنالیز سیگنالهای تصادفی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WT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</a:tr>
              <a:tr h="608981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 dirty="0">
                          <a:effectLst/>
                        </a:rPr>
                        <a:t>فرکانسی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امکان زیاد بروز خطا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روش مناسب برای محاسبه ضرایب سینوسی از سیگنال داده ها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روش مناسب سیگنالهایی که نویز آنها حذف شده است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Eigenvector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</a:tr>
              <a:tr h="1033615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</a:rPr>
                        <a:t>فرکانسی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انتخاب دشوار </a:t>
                      </a:r>
                      <a:r>
                        <a:rPr lang="en-GB" sz="1100">
                          <a:effectLst/>
                        </a:rPr>
                        <a:t>AR</a:t>
                      </a:r>
                      <a:r>
                        <a:rPr lang="fa-IR" sz="1100">
                          <a:effectLst/>
                        </a:rPr>
                        <a:t> مناسب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دقت طیفی پایین بواسطه استفاده از </a:t>
                      </a:r>
                      <a:r>
                        <a:rPr lang="en-GB" sz="1100">
                          <a:effectLst/>
                        </a:rPr>
                        <a:t>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روش مناسب برای آنالیز فرکانس سیگنالهای </a:t>
                      </a:r>
                      <a:r>
                        <a:rPr lang="en-GB" sz="1100" dirty="0">
                          <a:effectLst/>
                        </a:rPr>
                        <a:t>EEG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رزولشن فرکانس بالا و خوب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نوعی آنالیز طیفی براساس </a:t>
                      </a:r>
                      <a:r>
                        <a:rPr lang="en-GB" sz="1100" dirty="0">
                          <a:effectLst/>
                        </a:rPr>
                        <a:t>AR</a:t>
                      </a:r>
                      <a:r>
                        <a:rPr lang="fa-IR" sz="1100" dirty="0">
                          <a:effectLst/>
                        </a:rPr>
                        <a:t> که رزولشن فرکانسی بالا دارد و .....که طول سیگنال داده را کم می کند .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 dirty="0">
                          <a:effectLst/>
                        </a:rPr>
                        <a:t>مناسب سیگنالهای با طیف های فرکانس تیز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AR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</a:tr>
              <a:tr h="811974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</a:rPr>
                        <a:t>فرکانس - زمانی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روش آهسته در آنالیز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انتخاب ویژگی های مشکل زیرا بسیار به هم وابسته اند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روش مناسب برای آنالیز </a:t>
                      </a:r>
                      <a:r>
                        <a:rPr lang="en-GB" sz="1100">
                          <a:effectLst/>
                        </a:rPr>
                        <a:t>EEG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ارائه نتایج خوب و مناسب از سیگنالهایی که با فیلتر های ........حذف نویز داشته اند 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a-IR" sz="1100">
                          <a:effectLst/>
                        </a:rPr>
                        <a:t>مناسب سیگنالهای ایستا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46244" marR="46244" marT="0" marB="0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TPD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a:txBody>
                  <a:tcPr marL="46244" marR="462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738190" y="0"/>
            <a:ext cx="3405810" cy="521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بلوک دیاگرام کلی پروژه :</a:t>
            </a:r>
            <a:endParaRPr lang="en-US" sz="2400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521130"/>
            <a:ext cx="6146731" cy="6130636"/>
            <a:chOff x="0" y="0"/>
            <a:chExt cx="6277555" cy="6488896"/>
          </a:xfrm>
        </p:grpSpPr>
        <p:sp>
          <p:nvSpPr>
            <p:cNvPr id="6" name="Rectangle 5"/>
            <p:cNvSpPr/>
            <p:nvPr/>
          </p:nvSpPr>
          <p:spPr>
            <a:xfrm>
              <a:off x="1801362" y="5113650"/>
              <a:ext cx="1679713" cy="13752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431800" algn="ctr" rtl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rPr>
                <a:t>Up = + 1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otus"/>
              </a:endParaRPr>
            </a:p>
            <a:p>
              <a:pPr marL="0" marR="0" indent="431800" algn="ctr" rtl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rPr>
                <a:t>Down = - 1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otus"/>
              </a:endParaRPr>
            </a:p>
            <a:p>
              <a:pPr marL="0" marR="0" indent="431800" algn="ctr" rtl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rPr>
                <a:t>Nop</a:t>
              </a:r>
              <a:r>
                <a:rPr lang="en-GB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rPr>
                <a:t>=0</a:t>
              </a:r>
              <a:endPara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otu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0"/>
              <a:ext cx="6277555" cy="5113652"/>
              <a:chOff x="0" y="0"/>
              <a:chExt cx="6277555" cy="511365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47995" y="4405106"/>
                <a:ext cx="2643808" cy="3180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431800" algn="ctr" rtl="1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otus"/>
                  </a:rPr>
                  <a:t>Classifier:MLP,SVM,LVQ</a:t>
                </a:r>
                <a:endParaRPr lang="en-US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Lotus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6277555" cy="5113652"/>
                <a:chOff x="0" y="0"/>
                <a:chExt cx="6277555" cy="5113652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11495" y="3627793"/>
                  <a:ext cx="2643505" cy="33793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431800" algn="ctr" rtl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fa-IR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B Nazanin" panose="00000400000000000000" pitchFamily="2" charset="-78"/>
                    </a:rPr>
                    <a:t>انتخاب ویژگی های مناسب   </a:t>
                  </a:r>
                  <a:r>
                    <a:rPr lang="en-GB" sz="1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B Nazanin" panose="00000400000000000000" pitchFamily="2" charset="-78"/>
                    </a:rPr>
                    <a:t>GA</a:t>
                  </a:r>
                  <a:endPara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Lotus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0" y="0"/>
                  <a:ext cx="6277555" cy="5113652"/>
                  <a:chOff x="0" y="0"/>
                  <a:chExt cx="6277555" cy="5113652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0" y="2365513"/>
                    <a:ext cx="1093305" cy="123245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431800" algn="ctr" rtl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rPr>
                      <a:t>TFD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Lotus"/>
                    </a:endParaRPr>
                  </a:p>
                  <a:p>
                    <a:pPr marL="0" marR="0" indent="431800" algn="ctr" rtl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rPr>
                      <a:t>PSD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Lotus"/>
                    </a:endParaRPr>
                  </a:p>
                  <a:p>
                    <a:pPr marL="0" marR="0" indent="431800" algn="ctr" rtl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rPr>
                      <a:t>DWT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Lotus"/>
                    </a:endParaRPr>
                  </a:p>
                </p:txBody>
              </p:sp>
              <p:cxnSp>
                <p:nvCxnSpPr>
                  <p:cNvPr id="13" name="Straight Arrow Connector 12"/>
                  <p:cNvCxnSpPr/>
                  <p:nvPr/>
                </p:nvCxnSpPr>
                <p:spPr>
                  <a:xfrm flipH="1">
                    <a:off x="1172817" y="2892287"/>
                    <a:ext cx="437902" cy="9939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023730" y="0"/>
                    <a:ext cx="5253825" cy="5113652"/>
                    <a:chOff x="0" y="0"/>
                    <a:chExt cx="5253825" cy="5113652"/>
                  </a:xfrm>
                </p:grpSpPr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3101795" y="2220350"/>
                      <a:ext cx="1510748" cy="114893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4318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STFT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  <a:p>
                      <a:pPr marL="0" marR="0" indent="4318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rPr>
                        <a:t>AR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Lotus"/>
                      </a:endParaRPr>
                    </a:p>
                  </p:txBody>
                </p: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2332797" y="2873651"/>
                      <a:ext cx="745435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0" y="0"/>
                      <a:ext cx="5253825" cy="5113652"/>
                      <a:chOff x="0" y="0"/>
                      <a:chExt cx="5253825" cy="5113652"/>
                    </a:xfrm>
                  </p:grpSpPr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665922" y="2683565"/>
                        <a:ext cx="1679548" cy="42738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indent="431800" algn="ctr" rtl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</a:pPr>
                        <a:r>
                          <a:rPr lang="fa-IR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a:t>استخراج ویژگی</a:t>
                        </a:r>
                        <a:endPara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Lotus"/>
                        </a:endParaRPr>
                      </a:p>
                    </p:txBody>
                  </p:sp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0" y="0"/>
                        <a:ext cx="5253825" cy="5113652"/>
                        <a:chOff x="0" y="0"/>
                        <a:chExt cx="5253825" cy="5113652"/>
                      </a:xfrm>
                    </p:grpSpPr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198783" y="0"/>
                          <a:ext cx="5055042" cy="5113652"/>
                          <a:chOff x="0" y="0"/>
                          <a:chExt cx="5055042" cy="5113652"/>
                        </a:xfrm>
                      </p:grpSpPr>
                      <p:sp>
                        <p:nvSpPr>
                          <p:cNvPr id="23" name="Rectangle 22"/>
                          <p:cNvSpPr/>
                          <p:nvPr/>
                        </p:nvSpPr>
                        <p:spPr>
                          <a:xfrm>
                            <a:off x="0" y="815009"/>
                            <a:ext cx="2643808" cy="367748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dk1"/>
                          </a:lnRef>
                          <a:fillRef idx="1">
                            <a:schemeClr val="lt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indent="431800" algn="ctr" rtl="1">
                              <a:lnSpc>
                                <a:spcPct val="150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fa-IR" sz="1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B Nazanin" panose="00000400000000000000" pitchFamily="2" charset="-78"/>
                              </a:rPr>
                              <a:t>تبدیل و پیش پردازش های اولیه</a:t>
                            </a:r>
                            <a:endParaRPr lang="en-US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Lotus"/>
                            </a:endParaRPr>
                          </a:p>
                        </p:txBody>
                      </p:sp>
                      <p:grpSp>
                        <p:nvGrpSpPr>
                          <p:cNvPr id="24" name="Group 23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5055042" cy="367748"/>
                            <a:chOff x="0" y="0"/>
                            <a:chExt cx="5055042" cy="367748"/>
                          </a:xfrm>
                        </p:grpSpPr>
                        <p:sp>
                          <p:nvSpPr>
                            <p:cNvPr id="30" name="Rectangle 29"/>
                            <p:cNvSpPr/>
                            <p:nvPr/>
                          </p:nvSpPr>
                          <p:spPr>
                            <a:xfrm>
                              <a:off x="0" y="0"/>
                              <a:ext cx="2643808" cy="367748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indent="431800" algn="ctr" rtl="1">
                                <a:lnSpc>
                                  <a:spcPct val="15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fa-IR" sz="14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B Nazanin" panose="00000400000000000000" pitchFamily="2" charset="-78"/>
                                </a:rPr>
                                <a:t>ثبت سیگنالهای تغییرات انرژی بدن</a:t>
                              </a:r>
                              <a:endParaRPr lang="en-US" sz="1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Lotus"/>
                              </a:endParaRPr>
                            </a:p>
                          </p:txBody>
                        </p:sp>
                        <p:sp>
                          <p:nvSpPr>
                            <p:cNvPr id="31" name="Rectangle 30"/>
                            <p:cNvSpPr/>
                            <p:nvPr/>
                          </p:nvSpPr>
                          <p:spPr>
                            <a:xfrm>
                              <a:off x="3409122" y="0"/>
                              <a:ext cx="1645920" cy="367665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indent="431800" algn="r" rtl="1">
                                <a:lnSpc>
                                  <a:spcPct val="15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</a:pPr>
                              <a:r>
                                <a:rPr lang="en-GB" sz="1100">
                                  <a:effectLst/>
                                  <a:latin typeface="Times New Roman" panose="02020603050405020304" pitchFamily="18" charset="0"/>
                                  <a:ea typeface="Calibri" panose="020F0502020204030204" pitchFamily="34" charset="0"/>
                                  <a:cs typeface="Lotus"/>
                                </a:rPr>
                                <a:t>EEG set</a:t>
                              </a:r>
                              <a:endParaRPr lang="en-US" sz="1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Lotus"/>
                              </a:endParaRPr>
                            </a:p>
                          </p:txBody>
                        </p:sp>
                        <p:cxnSp>
                          <p:nvCxnSpPr>
                            <p:cNvPr id="32" name="Straight Arrow Connector 31"/>
                            <p:cNvCxnSpPr/>
                            <p:nvPr/>
                          </p:nvCxnSpPr>
                          <p:spPr>
                            <a:xfrm flipV="1">
                              <a:off x="2693504" y="178905"/>
                              <a:ext cx="695160" cy="9939"/>
                            </a:xfrm>
                            <a:prstGeom prst="straightConnector1">
                              <a:avLst/>
                            </a:prstGeom>
                            <a:ln>
                              <a:tailEnd type="triangle"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25" name="Straight Arrow Connector 24"/>
                          <p:cNvCxnSpPr/>
                          <p:nvPr/>
                        </p:nvCxnSpPr>
                        <p:spPr>
                          <a:xfrm>
                            <a:off x="1262270" y="397565"/>
                            <a:ext cx="0" cy="377687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6" name="Straight Arrow Connector 25"/>
                          <p:cNvCxnSpPr/>
                          <p:nvPr/>
                        </p:nvCxnSpPr>
                        <p:spPr>
                          <a:xfrm>
                            <a:off x="1262849" y="2067338"/>
                            <a:ext cx="0" cy="377687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7" name="Straight Arrow Connector 26"/>
                          <p:cNvCxnSpPr/>
                          <p:nvPr/>
                        </p:nvCxnSpPr>
                        <p:spPr>
                          <a:xfrm>
                            <a:off x="1262849" y="3220246"/>
                            <a:ext cx="0" cy="377687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Straight Arrow Connector 27"/>
                          <p:cNvCxnSpPr/>
                          <p:nvPr/>
                        </p:nvCxnSpPr>
                        <p:spPr>
                          <a:xfrm>
                            <a:off x="1389159" y="3983075"/>
                            <a:ext cx="0" cy="377687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9" name="Straight Arrow Connector 28"/>
                          <p:cNvCxnSpPr/>
                          <p:nvPr/>
                        </p:nvCxnSpPr>
                        <p:spPr>
                          <a:xfrm>
                            <a:off x="1418706" y="4735964"/>
                            <a:ext cx="0" cy="377687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1" name="Straight Arrow Connector 20"/>
                        <p:cNvCxnSpPr/>
                        <p:nvPr/>
                      </p:nvCxnSpPr>
                      <p:spPr>
                        <a:xfrm flipH="1">
                          <a:off x="1451113" y="1242392"/>
                          <a:ext cx="10519" cy="377687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" name="Rectangle 21"/>
                        <p:cNvSpPr/>
                        <p:nvPr/>
                      </p:nvSpPr>
                      <p:spPr>
                        <a:xfrm>
                          <a:off x="0" y="1659835"/>
                          <a:ext cx="2931270" cy="34787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indent="431800" algn="ctr" rtl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fa-IR" sz="14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B Nazanin" panose="00000400000000000000" pitchFamily="2" charset="-78"/>
                            </a:rPr>
                            <a:t>سیگنالهای اولیه قبل از استخراج ویژگی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Lotus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76910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7401" y="6626"/>
            <a:ext cx="7086600" cy="3406976"/>
          </a:xfrm>
        </p:spPr>
        <p:txBody>
          <a:bodyPr>
            <a:noAutofit/>
          </a:bodyPr>
          <a:lstStyle/>
          <a:p>
            <a:pPr marL="0" indent="0" algn="r" rtl="1">
              <a:buClrTx/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چگونگی ثبت سیگنال :</a:t>
            </a:r>
          </a:p>
          <a:p>
            <a:pPr algn="r" rtl="1">
              <a:buClrTx/>
              <a:buFontTx/>
              <a:buChar char="-"/>
            </a:pPr>
            <a:r>
              <a:rPr lang="en-US" sz="2000" dirty="0" smtClean="0">
                <a:cs typeface="B Nazanin" panose="00000400000000000000" pitchFamily="2" charset="-78"/>
              </a:rPr>
              <a:t>EEG set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>
              <a:buClrTx/>
              <a:buFontTx/>
              <a:buChar char="-"/>
            </a:pPr>
            <a:r>
              <a:rPr lang="fa-IR" sz="2000" dirty="0" smtClean="0">
                <a:cs typeface="B Nazanin" panose="00000400000000000000" pitchFamily="2" charset="-78"/>
              </a:rPr>
              <a:t>نصب 14 الکترود در سه بخش خارجی جمجمه ( فرونتال – اکسیپیتال – تمپورال )</a:t>
            </a:r>
          </a:p>
          <a:p>
            <a:pPr algn="r" rtl="1">
              <a:buClrTx/>
              <a:buFontTx/>
              <a:buChar char="-"/>
            </a:pPr>
            <a:r>
              <a:rPr lang="fa-IR" sz="2000" dirty="0" smtClean="0">
                <a:cs typeface="B Nazanin" panose="00000400000000000000" pitchFamily="2" charset="-78"/>
              </a:rPr>
              <a:t>ثبت </a:t>
            </a:r>
            <a:r>
              <a:rPr lang="en-US" sz="2000" dirty="0" smtClean="0">
                <a:cs typeface="B Nazanin" panose="00000400000000000000" pitchFamily="2" charset="-78"/>
              </a:rPr>
              <a:t>EEG</a:t>
            </a:r>
            <a:r>
              <a:rPr lang="fa-IR" sz="2000" dirty="0" smtClean="0">
                <a:cs typeface="B Nazanin" panose="00000400000000000000" pitchFamily="2" charset="-78"/>
              </a:rPr>
              <a:t> نسبت به مرجع</a:t>
            </a:r>
          </a:p>
          <a:p>
            <a:pPr algn="r" rtl="1">
              <a:buClrTx/>
              <a:buFontTx/>
              <a:buChar char="-"/>
            </a:pPr>
            <a:r>
              <a:rPr lang="fa-IR" sz="2000" dirty="0" smtClean="0">
                <a:cs typeface="B Nazanin" panose="00000400000000000000" pitchFamily="2" charset="-78"/>
              </a:rPr>
              <a:t>تیم 6 نفره ( 3 مرد و 3 زن )</a:t>
            </a:r>
          </a:p>
          <a:p>
            <a:pPr algn="r" rtl="1">
              <a:buClrTx/>
              <a:buFontTx/>
              <a:buChar char="-"/>
            </a:pPr>
            <a:r>
              <a:rPr lang="fa-IR" sz="2000" dirty="0" smtClean="0">
                <a:cs typeface="B Nazanin" panose="00000400000000000000" pitchFamily="2" charset="-78"/>
              </a:rPr>
              <a:t>نمونه گیری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C:\Users\Sajad\Downloads\Telegram Desktop\photo_2015-09-07_14-21-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7302"/>
            <a:ext cx="2734945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ajad\Downloads\Telegram Desktop\photo_2015-09-07_14-21-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25" y="1267302"/>
            <a:ext cx="2917825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jad\Downloads\Telegram Desktop\photo_2015-09-07_14-21-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6" y="3607795"/>
            <a:ext cx="2774950" cy="21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ajad\Downloads\Telegram Desktop\photo_2015-09-07_14-20-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25" y="3643990"/>
            <a:ext cx="2901315" cy="209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62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182" y="160983"/>
            <a:ext cx="9065818" cy="5773601"/>
            <a:chOff x="78182" y="160983"/>
            <a:chExt cx="9065818" cy="5773601"/>
          </a:xfrm>
        </p:grpSpPr>
        <p:pic>
          <p:nvPicPr>
            <p:cNvPr id="7" name="Picture 6" descr="C:\Users\Sajad\Desktop\PROJECT\man_rest1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2" y="160983"/>
              <a:ext cx="4445717" cy="2743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Sajad\Desktop\PROJECT\man_up1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529" y="265436"/>
              <a:ext cx="4506906" cy="2564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Sajad\Desktop\PROJECT\man_up2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55" y="3195444"/>
              <a:ext cx="4445717" cy="25645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C:\Users\Sajad\Desktop\PROJECT\woman_rest1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94" y="3195444"/>
              <a:ext cx="4506906" cy="2514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74812" y="2891411"/>
              <a:ext cx="47259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31800" algn="r" rtl="1">
                <a:spcAft>
                  <a:spcPts val="1000"/>
                </a:spcAft>
              </a:pPr>
              <a:r>
                <a:rPr lang="ar-SA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نمونه سیگنال حالت استراحت نمونه مرد در نمایش در متلب</a:t>
              </a:r>
              <a:endPara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Lotu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6498" y="2906799"/>
              <a:ext cx="41376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نمونه </a:t>
              </a:r>
              <a:r>
                <a:rPr lang="ar-SA" sz="1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سیگن</a:t>
              </a:r>
              <a:r>
                <a:rPr lang="fa-IR" sz="1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َ</a:t>
              </a:r>
              <a:r>
                <a:rPr lang="ar-SA" sz="14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ال </a:t>
              </a:r>
              <a:r>
                <a:rPr lang="ar-S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حالت حرکت بالارو در نمونه مرد در نمایش در متلب</a:t>
              </a:r>
              <a:endParaRPr lang="en-US" sz="1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4629" y="5596030"/>
              <a:ext cx="46025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نمونه سیگنال حالت حرکت بالارو در نمونه مرد در دیگر در متلب</a:t>
              </a:r>
              <a:endParaRPr lang="en-US" sz="16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06457" y="5569013"/>
              <a:ext cx="31325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600" b="1" dirty="0"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rPr>
                <a:t>نمونه سیگنال حالت استراحت زن در متلب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4167</TotalTime>
  <Words>967</Words>
  <Application>Microsoft Office PowerPoint</Application>
  <PresentationFormat>On-screen Show (4:3)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B Nazanin</vt:lpstr>
      <vt:lpstr>B Titr</vt:lpstr>
      <vt:lpstr>Calibri</vt:lpstr>
      <vt:lpstr>Cambria Math</vt:lpstr>
      <vt:lpstr>Lotus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               ثبت و پردازش سیگنالهای مرتبط با مسیرهای انرژی بدن  به منظور استخراج فرامین کنترلی پهبادها   مهدی اصل فلاح دی 96     </vt:lpstr>
      <vt:lpstr>مسیرهای انرژی بدن :</vt:lpstr>
      <vt:lpstr>PowerPoint Presentation</vt:lpstr>
      <vt:lpstr>PowerPoint Presentation</vt:lpstr>
      <vt:lpstr>اصول عملکرد پهبادها :</vt:lpstr>
      <vt:lpstr>مقایسه بین روش های مختلف پردازش طیف سیگنال :</vt:lpstr>
      <vt:lpstr>PowerPoint Presentation</vt:lpstr>
      <vt:lpstr>PowerPoint Presentation</vt:lpstr>
      <vt:lpstr>PowerPoint Presentation</vt:lpstr>
      <vt:lpstr>پردازش :  بلوک دیاگرام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197</cp:revision>
  <dcterms:created xsi:type="dcterms:W3CDTF">2006-08-16T00:00:00Z</dcterms:created>
  <dcterms:modified xsi:type="dcterms:W3CDTF">2018-04-14T07:31:15Z</dcterms:modified>
</cp:coreProperties>
</file>