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66" r:id="rId2"/>
    <p:sldId id="354" r:id="rId3"/>
    <p:sldId id="355" r:id="rId4"/>
    <p:sldId id="35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0C4D-0180-40D2-A856-4ABE5A1A069E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B8DA-E986-49A0-9432-B1D2119FAF59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C608-5F6B-4B63-877E-475840BA68C2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679F-5204-42F1-94E5-7F35567538DB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4C4D-0FBA-4EA7-840D-D98AE8E20134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6381-DD72-4ACD-886C-E080E4E4AD4F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902C-ABFA-4ACC-87B3-54E6B0DABEEE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4FA-93E7-482C-BBFB-C57F051F7D55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CA29ED0-9E00-4234-B909-B4C6398DC9B8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پیاده‌سازی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خودکار </a:t>
            </a:r>
            <a:r>
              <a:rPr lang="fa-IR" sz="3600" dirty="0" err="1">
                <a:solidFill>
                  <a:srgbClr val="FF0000"/>
                </a:solidFill>
                <a:cs typeface="B Titr" panose="00000700000000000000" pitchFamily="2" charset="-78"/>
              </a:rPr>
              <a:t>پروژه‌های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مبتنی‌بر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SPA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با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استفاده از </a:t>
            </a:r>
            <a:r>
              <a:rPr lang="fa-IR" sz="3600" dirty="0" err="1">
                <a:solidFill>
                  <a:srgbClr val="FF0000"/>
                </a:solidFill>
                <a:cs typeface="B Titr" panose="00000700000000000000" pitchFamily="2" charset="-78"/>
              </a:rPr>
              <a:t>آجاکس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 و </a:t>
            </a: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>iframe</a:t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سیامک حاتمی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اسفند 95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00672"/>
            <a:ext cx="8382000" cy="47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مدیریت </a:t>
            </a:r>
            <a:r>
              <a:rPr lang="fa-IR" sz="2400" dirty="0" err="1">
                <a:solidFill>
                  <a:srgbClr val="0000FF"/>
                </a:solidFill>
                <a:cs typeface="B Titr" panose="00000700000000000000" pitchFamily="2" charset="-78"/>
              </a:rPr>
              <a:t>آدرس‌دهی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کتابخانه مدنظر،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آدرس‌های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URL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ایجاد شده را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بصورت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درختی، گسترش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و آدرس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زیربخش‌های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هر صفحه را در یک پارامتر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Query String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به نام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children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قرار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آدرس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صفحه‌ای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برای هر بلوک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بارگذاری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، از دو منبع قابل تعیین است. اگر در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Query String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آدرسی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کاربر درخواست داده است،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آدرسی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بلوک مدنظر تعریف شده باشد، اولویت با آن آدرس بوده و باید آن آدرس در بلوک مدنظر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بارگذاری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شود. در غیر اینصورت، آدرس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ایستای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تعیین شده توسط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برنامه‌نویس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، در بلوک مدنظر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بارگذاری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خواهد شد. 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مدیریت </a:t>
            </a:r>
            <a:r>
              <a:rPr lang="fa-IR" sz="2400" dirty="0" err="1">
                <a:solidFill>
                  <a:srgbClr val="0000FF"/>
                </a:solidFill>
                <a:cs typeface="B Titr" panose="00000700000000000000" pitchFamily="2" charset="-78"/>
              </a:rPr>
              <a:t>نام‌گذاری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بلوک‌ها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درون هر صفحه، کاربر باید برای هر بلوک آن صفحه یک نام یکتا تعیین کند ولی هیچ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الزامی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ندارد که آن نام، نسبت به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سایر صفحات نیز یکتا باشد (برقراری خاصیت </a:t>
            </a:r>
            <a:r>
              <a:rPr lang="en-US" sz="2400" dirty="0" err="1" smtClean="0">
                <a:latin typeface="Times New Roman" panose="02020603050405020304" pitchFamily="18" charset="0"/>
                <a:cs typeface="B Nazanin" panose="00000400000000000000" pitchFamily="2" charset="-78"/>
              </a:rPr>
              <a:t>Madularity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کتابخانه بر اساس ترتیب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بارگذاری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صفحات در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مختلف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نام‌های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جدیدی برای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بلوک‌ها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ایجاد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مدیریت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لینک‌ها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مدیریت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لینک‌های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درون صفحات لازم است که دو پارامتر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query string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جدید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BlockName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TotalState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آدرس هر لینک اضافه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شود.</a:t>
            </a: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پارامتر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BlockName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نشان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این لینک باید روی چه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منعکس شود. به عبارتی، برای نگهداری نام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قرار است با کلیک روی لینک موردنظر، محتوای صفحه مربوطه درون آن بلوک (مقصد) جایگزین شود، مورد استفاده قرار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می‌گیرد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 </a:t>
            </a: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پارامتر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TotalState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نیز آدرس کامل صفحات را نگهداری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آدرس سایر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بلوک‌ها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زیرصفحات‌شان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را بیان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 </a:t>
            </a:r>
          </a:p>
          <a:p>
            <a:pPr algn="r" rtl="1"/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مدیریت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رویدادهای </a:t>
            </a:r>
            <a:r>
              <a:rPr lang="en-US" sz="2400" dirty="0">
                <a:solidFill>
                  <a:srgbClr val="0000FF"/>
                </a:solidFill>
                <a:cs typeface="B Titr" panose="00000700000000000000" pitchFamily="2" charset="-78"/>
              </a:rPr>
              <a:t>Backward 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و </a:t>
            </a:r>
            <a:r>
              <a:rPr lang="en-US" sz="2400" dirty="0">
                <a:solidFill>
                  <a:srgbClr val="0000FF"/>
                </a:solidFill>
                <a:cs typeface="B Titr" panose="00000700000000000000" pitchFamily="2" charset="-78"/>
              </a:rPr>
              <a:t>Forward </a:t>
            </a:r>
            <a:r>
              <a:rPr lang="fa-IR" sz="2400" dirty="0" err="1">
                <a:solidFill>
                  <a:srgbClr val="0000FF"/>
                </a:solidFill>
                <a:cs typeface="B Titr" panose="00000700000000000000" pitchFamily="2" charset="-78"/>
              </a:rPr>
              <a:t>مرورگرها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صورتی که رویدادهای فوق فراخوانی شود، کتابخانه مدنظر آدرس تمامی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بلوک‌ها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را از </a:t>
            </a: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URL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جدید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استخراج کرده و آدرس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بلوک‌ها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را (از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بیرونی‌ترین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بلوک به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داخلی‌ترین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بلوک) با آدرس جدید پیشنهادی مقایسه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صورتی که متفاوت باشد، آدرس جدید را برای بلوک مدنظر درخواست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(از طریق </a:t>
            </a: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Ajax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). در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غیر اینصورت، آدرس زیر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آن بلوک را بررسی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بارگذاری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err="1">
                <a:solidFill>
                  <a:srgbClr val="0000FF"/>
                </a:solidFill>
                <a:cs typeface="B Titr" panose="00000700000000000000" pitchFamily="2" charset="-78"/>
              </a:rPr>
              <a:t>بلوک‌ها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 در سمت سرور</a:t>
            </a: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حفظ سازگاری صفحات با نیازمندیهای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SEO،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این کتابخانه امکان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بارگذاری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بلوک‌ها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سمت سرور نیز وجود دارد. </a:t>
            </a:r>
            <a:endParaRPr lang="fa-IR" sz="24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اگر کاربر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صفحه‌ای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آدرس </a:t>
            </a:r>
            <a:r>
              <a:rPr lang="en-US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/home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را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درخواست دهد که این صفحه شامل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زیرصفحاتی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نیز باشد، پاسخ دریافتی کاربر برای آدرس /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home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شامل محتوای زیر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بلوک‌های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آن صفحه نیز خواهد بود.</a:t>
            </a:r>
          </a:p>
          <a:p>
            <a:pPr algn="r" rtl="1"/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(لازم نیست مثل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iframe Tag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بلاک‌های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داخلی مستقلاً از سمت کاربر درخواست داده شود). </a:t>
            </a:r>
          </a:p>
          <a:p>
            <a:pPr algn="r" rtl="1"/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درخواست‌های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داخلی (سمت سرور) که توسط این کتابخانه ایجاد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، از نگاه سرور، با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درخواست‌هایی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خود کاربر ایجاد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قابل تمایز نیست.</a:t>
            </a:r>
          </a:p>
          <a:p>
            <a:pPr algn="r" rtl="1"/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نکات و الزامات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معرفی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نمونه برنامه ضمیمه شده </a:t>
            </a:r>
          </a:p>
          <a:p>
            <a:pPr algn="r" rtl="1"/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217585"/>
            <a:ext cx="3276600" cy="4640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نکات و الزامات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نکات و الزامات کد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@using (@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Html.TanLoadPage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())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</a:p>
          <a:p>
            <a:pPr indent="228600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@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RenderBody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algn="l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l"/>
            <a:endParaRPr lang="fa-IR" sz="2400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@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Html.TanLoadPage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("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myblock</a:t>
            </a:r>
            <a:r>
              <a:rPr lang="ar-SA" sz="2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",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/test/index2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")</a:t>
            </a:r>
          </a:p>
          <a:p>
            <a:pPr algn="l"/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/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نکات و الزامات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نکات و الزامات کد</a:t>
            </a: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href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='/test/page19?@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Html.TanBlockandState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B91A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TanBlockLocations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.BlockInMainLayout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"myblock1"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)'&gt;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change address of my block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&lt;/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</a:t>
            </a:r>
          </a:p>
          <a:p>
            <a:pPr algn="l"/>
            <a:endParaRPr lang="fa-IR" sz="1800" dirty="0" smtClean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l"/>
            <a:endParaRPr lang="fa-IR" sz="1800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just">
              <a:lnSpc>
                <a:spcPct val="120000"/>
              </a:lnSpc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&lt;form target=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"@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Html.TanBlock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TanBlockLocations.BlockInCurrentform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"myblock44")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="/test/create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endParaRPr lang="fa-IR" sz="1800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just">
              <a:lnSpc>
                <a:spcPct val="120000"/>
              </a:lnSpc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&gt;&lt;/form&gt;</a:t>
            </a:r>
          </a:p>
          <a:p>
            <a:pPr algn="l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l"/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l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جمع بندی و نتیجه گیری 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23938" indent="-622300" algn="r" rtl="1">
              <a:buFont typeface="Wingdings" panose="05000000000000000000" pitchFamily="2" charset="2"/>
              <a:buChar char="ü"/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رفع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محدودیت‌های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کتابخانه‌های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موجود برای طراحی صفحات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SPA</a:t>
            </a:r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1023938" indent="-622300" algn="r" rtl="1">
              <a:buFont typeface="Wingdings" panose="05000000000000000000" pitchFamily="2" charset="2"/>
              <a:buChar char="ü"/>
            </a:pP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پیاده‌سازی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اتوماتیک صفحات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وب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مبتنی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SPA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 قابلیت اجرای رویدادهای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Backward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Forward</a:t>
            </a:r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1023938" indent="-622300" algn="r" rtl="1">
              <a:buFont typeface="Wingdings" panose="05000000000000000000" pitchFamily="2" charset="2"/>
              <a:buChar char="ü"/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حذف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کدهای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سمت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کلاینتی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لازم جهت مدیریت رویدادهای سمت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کلاینتی</a:t>
            </a:r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1023938" indent="-622300" algn="r" rtl="1">
              <a:buFont typeface="Wingdings" panose="05000000000000000000" pitchFamily="2" charset="2"/>
              <a:buChar char="ü"/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برقراری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SEO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پروژه‌های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تحت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SPA</a:t>
            </a:r>
          </a:p>
          <a:p>
            <a:pPr marL="1023938" indent="-622300" algn="r" rtl="1">
              <a:buFont typeface="Wingdings" panose="05000000000000000000" pitchFamily="2" charset="2"/>
              <a:buChar char="ü"/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امکان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بارگذاری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همزمان محتوای چندین صفحه مختلف در یک صفحه و به صورت تودرتو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1023938" indent="-622300" algn="r" rtl="1">
              <a:buFont typeface="Wingdings" panose="05000000000000000000" pitchFamily="2" charset="2"/>
              <a:buChar char="ü"/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مدیریت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درخواست‌های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متداولی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 قبیل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Form post submit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Link Redirects</a:t>
            </a:r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86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3" y="2006275"/>
            <a:ext cx="8571527" cy="2451941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499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مقدمه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با تشکر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2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1524000"/>
            <a:ext cx="8925318" cy="3255546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فهرست عناوین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82753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600" y="1295400"/>
            <a:ext cx="9985796" cy="43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958"/>
            <a:ext cx="8949553" cy="28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17638"/>
            <a:ext cx="8022771" cy="459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81329"/>
            <a:ext cx="8678183" cy="30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182639" cy="51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4128</TotalTime>
  <Words>634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B Nazanin</vt:lpstr>
      <vt:lpstr>B Titr</vt:lpstr>
      <vt:lpstr>Calibri</vt:lpstr>
      <vt:lpstr>Consolas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            پیاده‌سازی خودکار پروژه‌های مبتنی‌بر SPA با استفاده از آجاکس و iframe   سیامک حاتمی اسفند 95     </vt:lpstr>
      <vt:lpstr> </vt:lpstr>
      <vt:lpstr>فهرست عناوین</vt:lpstr>
      <vt:lpstr>توانمندی های کد</vt:lpstr>
      <vt:lpstr>توانمندی های کد</vt:lpstr>
      <vt:lpstr>توانمندی های کد</vt:lpstr>
      <vt:lpstr>توانمندی های کد</vt:lpstr>
      <vt:lpstr>توانمندی های کد</vt:lpstr>
      <vt:lpstr>توانمندی های کد</vt:lpstr>
      <vt:lpstr>توانمندی های کد</vt:lpstr>
      <vt:lpstr>آنچه در این کد خواهید آموخت</vt:lpstr>
      <vt:lpstr>آنچه در این کد خواهید آموخت</vt:lpstr>
      <vt:lpstr>آنچه در این کد خواهید آموخت</vt:lpstr>
      <vt:lpstr>آنچه در این کد خواهید آموخت</vt:lpstr>
      <vt:lpstr>آنچه در این کد خواهید آموخت</vt:lpstr>
      <vt:lpstr>نکات و الزامات کد</vt:lpstr>
      <vt:lpstr>نکات و الزامات کد</vt:lpstr>
      <vt:lpstr>نکات و الزامات کد</vt:lpstr>
      <vt:lpstr>جمع بندی و نتیجه گیری </vt:lpstr>
      <vt:lpstr>با تشکر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193</cp:revision>
  <dcterms:created xsi:type="dcterms:W3CDTF">2006-08-16T00:00:00Z</dcterms:created>
  <dcterms:modified xsi:type="dcterms:W3CDTF">2017-03-14T06:54:49Z</dcterms:modified>
</cp:coreProperties>
</file>