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2">
  <p:sldMasterIdLst>
    <p:sldMasterId id="2147483689" r:id="rId1"/>
  </p:sldMasterIdLst>
  <p:notesMasterIdLst>
    <p:notesMasterId r:id="rId46"/>
  </p:notesMasterIdLst>
  <p:handoutMasterIdLst>
    <p:handoutMasterId r:id="rId47"/>
  </p:handoutMasterIdLst>
  <p:sldIdLst>
    <p:sldId id="300" r:id="rId2"/>
    <p:sldId id="278" r:id="rId3"/>
    <p:sldId id="311" r:id="rId4"/>
    <p:sldId id="257" r:id="rId5"/>
    <p:sldId id="318" r:id="rId6"/>
    <p:sldId id="319" r:id="rId7"/>
    <p:sldId id="320" r:id="rId8"/>
    <p:sldId id="321" r:id="rId9"/>
    <p:sldId id="312" r:id="rId10"/>
    <p:sldId id="298" r:id="rId11"/>
    <p:sldId id="322" r:id="rId12"/>
    <p:sldId id="323" r:id="rId13"/>
    <p:sldId id="324" r:id="rId14"/>
    <p:sldId id="325" r:id="rId15"/>
    <p:sldId id="326" r:id="rId16"/>
    <p:sldId id="327" r:id="rId17"/>
    <p:sldId id="328" r:id="rId18"/>
    <p:sldId id="313" r:id="rId19"/>
    <p:sldId id="316" r:id="rId20"/>
    <p:sldId id="314" r:id="rId21"/>
    <p:sldId id="280" r:id="rId22"/>
    <p:sldId id="329" r:id="rId23"/>
    <p:sldId id="288" r:id="rId24"/>
    <p:sldId id="291" r:id="rId25"/>
    <p:sldId id="333" r:id="rId26"/>
    <p:sldId id="330" r:id="rId27"/>
    <p:sldId id="331" r:id="rId28"/>
    <p:sldId id="332" r:id="rId29"/>
    <p:sldId id="304" r:id="rId30"/>
    <p:sldId id="305" r:id="rId31"/>
    <p:sldId id="309" r:id="rId32"/>
    <p:sldId id="310" r:id="rId33"/>
    <p:sldId id="315" r:id="rId34"/>
    <p:sldId id="290" r:id="rId35"/>
    <p:sldId id="289" r:id="rId36"/>
    <p:sldId id="292" r:id="rId37"/>
    <p:sldId id="295" r:id="rId38"/>
    <p:sldId id="296" r:id="rId39"/>
    <p:sldId id="307" r:id="rId40"/>
    <p:sldId id="308" r:id="rId41"/>
    <p:sldId id="335" r:id="rId42"/>
    <p:sldId id="306" r:id="rId43"/>
    <p:sldId id="334" r:id="rId44"/>
    <p:sldId id="276" r:id="rId45"/>
  </p:sldIdLst>
  <p:sldSz cx="9144000" cy="6858000" type="screen4x3"/>
  <p:notesSz cx="6858000" cy="9144000"/>
  <p:embeddedFontLst>
    <p:embeddedFont>
      <p:font typeface="Wingdings 2" panose="05020102010507070707" pitchFamily="18" charset="2"/>
      <p:regular r:id="rId48"/>
    </p:embeddedFont>
    <p:embeddedFont>
      <p:font typeface="IRLotus" panose="02000503000000020002" pitchFamily="2" charset="-78"/>
      <p:regular r:id="rId49"/>
      <p:bold r:id="rId50"/>
      <p:italic r:id="rId51"/>
    </p:embeddedFont>
    <p:embeddedFont>
      <p:font typeface="Nazanin" panose="00000400000000000000" pitchFamily="2" charset="-78"/>
      <p:regular r:id="rId52"/>
      <p:bold r:id="rId53"/>
    </p:embeddedFont>
    <p:embeddedFont>
      <p:font typeface="B Mitra" panose="00000400000000000000" pitchFamily="2" charset="-78"/>
      <p:regular r:id="rId54"/>
      <p:bold r:id="rId55"/>
    </p:embeddedFont>
    <p:embeddedFont>
      <p:font typeface="Wingdings 3" panose="05040102010807070707" pitchFamily="18" charset="2"/>
      <p:regular r:id="rId56"/>
    </p:embeddedFont>
    <p:embeddedFont>
      <p:font typeface="Zar" panose="020B0604020202020204" charset="-78"/>
      <p:regular r:id="rId57"/>
      <p:bold r:id="rId58"/>
    </p:embeddedFont>
    <p:embeddedFont>
      <p:font typeface="B Nazanin" panose="00000400000000000000" pitchFamily="2" charset="-78"/>
      <p:regular r:id="rId59"/>
      <p:bold r:id="rId60"/>
    </p:embeddedFont>
    <p:embeddedFont>
      <p:font typeface="Lucida Sans Unicode" panose="020B0602030504020204" pitchFamily="34" charset="0"/>
      <p:regular r:id="rId61"/>
    </p:embeddedFont>
    <p:embeddedFont>
      <p:font typeface="IPT Lotus" panose="05000000000000000000" charset="2"/>
      <p:regular r:id="rId62"/>
      <p:bold r:id="rId63"/>
    </p:embeddedFont>
    <p:embeddedFont>
      <p:font typeface="B Titr" panose="00000700000000000000" pitchFamily="2" charset="-78"/>
      <p:bold r:id="rId64"/>
    </p:embeddedFont>
    <p:embeddedFont>
      <p:font typeface="Calibri" panose="020F0502020204030204" pitchFamily="34" charset="0"/>
      <p:regular r:id="rId65"/>
      <p:bold r:id="rId66"/>
      <p:italic r:id="rId67"/>
      <p:boldItalic r:id="rId68"/>
    </p:embeddedFont>
    <p:embeddedFont>
      <p:font typeface="Verdana" panose="020B0604030504040204" pitchFamily="34" charset="0"/>
      <p:regular r:id="rId69"/>
      <p:bold r:id="rId70"/>
      <p:italic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1" autoAdjust="0"/>
    <p:restoredTop sz="94729" autoAdjust="0"/>
  </p:normalViewPr>
  <p:slideViewPr>
    <p:cSldViewPr>
      <p:cViewPr varScale="1">
        <p:scale>
          <a:sx n="56" d="100"/>
          <a:sy n="56" d="100"/>
        </p:scale>
        <p:origin x="107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handoutMaster" Target="handoutMasters/handoutMaster1.xml"/><Relationship Id="rId63" Type="http://schemas.openxmlformats.org/officeDocument/2006/relationships/font" Target="fonts/font16.fntdata"/><Relationship Id="rId6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4.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6D6CF5-B98A-4C93-AE3A-3517D11C0F3B}" type="datetimeFigureOut">
              <a:rPr lang="en-US" smtClean="0"/>
              <a:t>1/24/2017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Recommender System</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87EFDC-6C6E-4E67-9A47-C445913B5A1A}" type="slidenum">
              <a:rPr lang="en-US" smtClean="0"/>
              <a:t>‹#›</a:t>
            </a:fld>
            <a:endParaRPr lang="en-US"/>
          </a:p>
        </p:txBody>
      </p:sp>
    </p:spTree>
    <p:extLst>
      <p:ext uri="{BB962C8B-B14F-4D97-AF65-F5344CB8AC3E}">
        <p14:creationId xmlns:p14="http://schemas.microsoft.com/office/powerpoint/2010/main" val="8413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98707-3DD9-4FEB-80EE-6923A7CE5AD0}" type="datetimeFigureOut">
              <a:rPr lang="en-US" smtClean="0"/>
              <a:t>1/24/2017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Recommender System</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0A2F1-5088-47EF-9320-DB41ADAB8A5C}" type="slidenum">
              <a:rPr lang="en-US" smtClean="0"/>
              <a:t>‹#›</a:t>
            </a:fld>
            <a:endParaRPr lang="en-US"/>
          </a:p>
        </p:txBody>
      </p:sp>
    </p:spTree>
    <p:extLst>
      <p:ext uri="{BB962C8B-B14F-4D97-AF65-F5344CB8AC3E}">
        <p14:creationId xmlns:p14="http://schemas.microsoft.com/office/powerpoint/2010/main" val="41102023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70E7F-C75F-4316-A457-7D4DB78E3962}" type="slidenum">
              <a:rPr lang="en-US" smtClean="0"/>
              <a:t>2</a:t>
            </a:fld>
            <a:endParaRPr lang="en-US"/>
          </a:p>
        </p:txBody>
      </p:sp>
    </p:spTree>
    <p:extLst>
      <p:ext uri="{BB962C8B-B14F-4D97-AF65-F5344CB8AC3E}">
        <p14:creationId xmlns:p14="http://schemas.microsoft.com/office/powerpoint/2010/main" val="111608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70E7F-C75F-4316-A457-7D4DB78E396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1608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70E7F-C75F-4316-A457-7D4DB78E396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160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70E7F-C75F-4316-A457-7D4DB78E396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160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70E7F-C75F-4316-A457-7D4DB78E396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1608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70E7F-C75F-4316-A457-7D4DB78E396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1160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10A2F1-5088-47EF-9320-DB41ADAB8A5C}" type="slidenum">
              <a:rPr lang="en-US" smtClean="0"/>
              <a:t>44</a:t>
            </a:fld>
            <a:endParaRPr lang="en-US"/>
          </a:p>
        </p:txBody>
      </p:sp>
    </p:spTree>
    <p:extLst>
      <p:ext uri="{BB962C8B-B14F-4D97-AF65-F5344CB8AC3E}">
        <p14:creationId xmlns:p14="http://schemas.microsoft.com/office/powerpoint/2010/main" val="181100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70E7F-C75F-4316-A457-7D4DB78E3962}" type="slidenum">
              <a:rPr lang="en-US" smtClean="0"/>
              <a:t>3</a:t>
            </a:fld>
            <a:endParaRPr lang="en-US"/>
          </a:p>
        </p:txBody>
      </p:sp>
    </p:spTree>
    <p:extLst>
      <p:ext uri="{BB962C8B-B14F-4D97-AF65-F5344CB8AC3E}">
        <p14:creationId xmlns:p14="http://schemas.microsoft.com/office/powerpoint/2010/main" val="11160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70E7F-C75F-4316-A457-7D4DB78E396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1608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10A2F1-5088-47EF-9320-DB41ADAB8A5C}" type="slidenum">
              <a:rPr lang="en-US" smtClean="0"/>
              <a:t>10</a:t>
            </a:fld>
            <a:endParaRPr lang="en-US"/>
          </a:p>
        </p:txBody>
      </p:sp>
    </p:spTree>
    <p:extLst>
      <p:ext uri="{BB962C8B-B14F-4D97-AF65-F5344CB8AC3E}">
        <p14:creationId xmlns:p14="http://schemas.microsoft.com/office/powerpoint/2010/main" val="1898063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10A2F1-5088-47EF-9320-DB41ADAB8A5C}" type="slidenum">
              <a:rPr lang="en-US" smtClean="0"/>
              <a:t>11</a:t>
            </a:fld>
            <a:endParaRPr lang="en-US"/>
          </a:p>
        </p:txBody>
      </p:sp>
    </p:spTree>
    <p:extLst>
      <p:ext uri="{BB962C8B-B14F-4D97-AF65-F5344CB8AC3E}">
        <p14:creationId xmlns:p14="http://schemas.microsoft.com/office/powerpoint/2010/main" val="189806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10A2F1-5088-47EF-9320-DB41ADAB8A5C}" type="slidenum">
              <a:rPr lang="en-US" smtClean="0"/>
              <a:t>12</a:t>
            </a:fld>
            <a:endParaRPr lang="en-US"/>
          </a:p>
        </p:txBody>
      </p:sp>
    </p:spTree>
    <p:extLst>
      <p:ext uri="{BB962C8B-B14F-4D97-AF65-F5344CB8AC3E}">
        <p14:creationId xmlns:p14="http://schemas.microsoft.com/office/powerpoint/2010/main" val="189806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10A2F1-5088-47EF-9320-DB41ADAB8A5C}" type="slidenum">
              <a:rPr lang="en-US" smtClean="0"/>
              <a:t>13</a:t>
            </a:fld>
            <a:endParaRPr lang="en-US"/>
          </a:p>
        </p:txBody>
      </p:sp>
    </p:spTree>
    <p:extLst>
      <p:ext uri="{BB962C8B-B14F-4D97-AF65-F5344CB8AC3E}">
        <p14:creationId xmlns:p14="http://schemas.microsoft.com/office/powerpoint/2010/main" val="189806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10A2F1-5088-47EF-9320-DB41ADAB8A5C}" type="slidenum">
              <a:rPr lang="en-US" smtClean="0"/>
              <a:t>14</a:t>
            </a:fld>
            <a:endParaRPr lang="en-US"/>
          </a:p>
        </p:txBody>
      </p:sp>
    </p:spTree>
    <p:extLst>
      <p:ext uri="{BB962C8B-B14F-4D97-AF65-F5344CB8AC3E}">
        <p14:creationId xmlns:p14="http://schemas.microsoft.com/office/powerpoint/2010/main" val="1898063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70E7F-C75F-4316-A457-7D4DB78E396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1608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C8A8342-9C00-4806-9F16-BFE17FFE04ED}" type="datetime1">
              <a:rPr lang="en-US" smtClean="0"/>
              <a:t>1/24/2017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94C600">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0318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8B62D4A-4166-4958-B016-86F7F7FA2F82}" type="datetime1">
              <a:rPr lang="en-US" smtClean="0">
                <a:solidFill>
                  <a:prstClr val="black"/>
                </a:solidFill>
              </a:rPr>
              <a:t>1/24/2017</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7956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330415-D6A5-477D-AE3F-5D0828246146}" type="datetime1">
              <a:rPr lang="en-US" smtClean="0">
                <a:solidFill>
                  <a:prstClr val="black"/>
                </a:solidFill>
              </a:rPr>
              <a:t>1/24/2017</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137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62BFE4-C4FE-4797-BA8E-33AE01FF9137}" type="datetime1">
              <a:rPr lang="en-US" smtClean="0">
                <a:solidFill>
                  <a:prstClr val="black"/>
                </a:solidFill>
              </a:rPr>
              <a:t>1/24/2017</a:t>
            </a:fld>
            <a:endParaRPr lang="en-US" dirty="0">
              <a:solidFill>
                <a:prstClr val="black"/>
              </a:solidFill>
            </a:endParaRPr>
          </a:p>
        </p:txBody>
      </p:sp>
      <p:sp>
        <p:nvSpPr>
          <p:cNvPr id="5" name="Footer Placeholder 4"/>
          <p:cNvSpPr>
            <a:spLocks noGrp="1"/>
          </p:cNvSpPr>
          <p:nvPr>
            <p:ph type="ftr" sz="quarter" idx="11"/>
          </p:nvPr>
        </p:nvSpPr>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60084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0DF6AD9-9E4E-41E6-8611-D38B693800FC}" type="datetime1">
              <a:rPr lang="en-US" smtClean="0">
                <a:solidFill>
                  <a:prstClr val="white"/>
                </a:solidFill>
              </a:rPr>
              <a:t>1/24/2017</a:t>
            </a:fld>
            <a:endParaRPr lang="en-US" dirty="0">
              <a:solidFill>
                <a:prstClr val="white"/>
              </a:solidFill>
            </a:endParaRPr>
          </a:p>
        </p:txBody>
      </p:sp>
      <p:sp>
        <p:nvSpPr>
          <p:cNvPr id="5" name="Footer Placeholder 4"/>
          <p:cNvSpPr>
            <a:spLocks noGrp="1"/>
          </p:cNvSpPr>
          <p:nvPr>
            <p:ph type="ftr" sz="quarter" idx="11"/>
          </p:nvPr>
        </p:nvSpPr>
        <p:spPr/>
        <p:txBody>
          <a:bodyPr/>
          <a:lstStyle>
            <a:extLst/>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36950978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6F70EAD-9410-472C-8593-289D0F83B19B}" type="datetime1">
              <a:rPr lang="en-US" smtClean="0">
                <a:solidFill>
                  <a:prstClr val="white"/>
                </a:solidFill>
              </a:rPr>
              <a:t>1/24/2017</a:t>
            </a:fld>
            <a:endParaRPr lang="en-US" dirty="0">
              <a:solidFill>
                <a:prstClr val="white"/>
              </a:solidFill>
            </a:endParaRPr>
          </a:p>
        </p:txBody>
      </p:sp>
      <p:sp>
        <p:nvSpPr>
          <p:cNvPr id="6" name="Footer Placeholder 5"/>
          <p:cNvSpPr>
            <a:spLocks noGrp="1"/>
          </p:cNvSpPr>
          <p:nvPr>
            <p:ph type="ftr" sz="quarter" idx="11"/>
          </p:nvPr>
        </p:nvSpPr>
        <p:spPr/>
        <p:txBody>
          <a:bodyPr/>
          <a:lstStyle>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311701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DA0736-6744-4408-8F74-BD3709EF8A80}" type="datetime1">
              <a:rPr lang="en-US" smtClean="0">
                <a:solidFill>
                  <a:prstClr val="black"/>
                </a:solidFill>
              </a:rPr>
              <a:t>1/24/2017</a:t>
            </a:fld>
            <a:endParaRPr lang="en-US" dirty="0">
              <a:solidFill>
                <a:prstClr val="black"/>
              </a:solidFill>
            </a:endParaRPr>
          </a:p>
        </p:txBody>
      </p:sp>
      <p:sp>
        <p:nvSpPr>
          <p:cNvPr id="8" name="Footer Placeholder 7"/>
          <p:cNvSpPr>
            <a:spLocks noGrp="1"/>
          </p:cNvSpPr>
          <p:nvPr>
            <p:ph type="ftr" sz="quarter" idx="11"/>
          </p:nvPr>
        </p:nvSpPr>
        <p:spPr/>
        <p:txBody>
          <a:bodyPr/>
          <a:lstStyle>
            <a:extLst/>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1457738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06DF344-0E1E-4EE6-B9DD-01E63C70613D}" type="datetime1">
              <a:rPr lang="en-US" smtClean="0">
                <a:solidFill>
                  <a:prstClr val="white"/>
                </a:solidFill>
              </a:rPr>
              <a:t>1/24/2017</a:t>
            </a:fld>
            <a:endParaRPr lang="en-US" dirty="0">
              <a:solidFill>
                <a:prstClr val="white"/>
              </a:solidFill>
            </a:endParaRPr>
          </a:p>
        </p:txBody>
      </p:sp>
      <p:sp>
        <p:nvSpPr>
          <p:cNvPr id="4" name="Footer Placeholder 3"/>
          <p:cNvSpPr>
            <a:spLocks noGrp="1"/>
          </p:cNvSpPr>
          <p:nvPr>
            <p:ph type="ftr" sz="quarter" idx="11"/>
          </p:nvPr>
        </p:nvSpPr>
        <p:spPr/>
        <p:txBody>
          <a:bodyPr/>
          <a:lstStyle>
            <a:extLst/>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1583828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154A1BF-E94E-412D-9BAA-1184A29AC1C4}" type="datetime1">
              <a:rPr lang="en-US" smtClean="0">
                <a:solidFill>
                  <a:prstClr val="black"/>
                </a:solidFill>
              </a:rPr>
              <a:t>1/24/2017</a:t>
            </a:fld>
            <a:endParaRPr lang="en-US" dirty="0">
              <a:solidFill>
                <a:prstClr val="black"/>
              </a:solidFill>
            </a:endParaRPr>
          </a:p>
        </p:txBody>
      </p:sp>
      <p:sp>
        <p:nvSpPr>
          <p:cNvPr id="3" name="Footer Placeholder 2"/>
          <p:cNvSpPr>
            <a:spLocks noGrp="1"/>
          </p:cNvSpPr>
          <p:nvPr>
            <p:ph type="ftr" sz="quarter" idx="11"/>
          </p:nvPr>
        </p:nvSpPr>
        <p:spPr/>
        <p:txBody>
          <a:bodyPr/>
          <a:lstStyle>
            <a:extLst/>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64923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5D48499-901E-4F1C-8C1C-6AD017411058}" type="datetime1">
              <a:rPr lang="en-US" smtClean="0">
                <a:solidFill>
                  <a:prstClr val="black"/>
                </a:solidFill>
              </a:rPr>
              <a:t>1/24/2017</a:t>
            </a:fld>
            <a:endParaRPr lang="en-US" dirty="0">
              <a:solidFill>
                <a:prstClr val="black"/>
              </a:solidFill>
            </a:endParaRPr>
          </a:p>
        </p:txBody>
      </p:sp>
      <p:sp>
        <p:nvSpPr>
          <p:cNvPr id="6" name="Footer Placeholder 5"/>
          <p:cNvSpPr>
            <a:spLocks noGrp="1"/>
          </p:cNvSpPr>
          <p:nvPr>
            <p:ph type="ftr" sz="quarter" idx="11"/>
          </p:nvPr>
        </p:nvSpPr>
        <p:spPr/>
        <p:txBody>
          <a:bodyPr/>
          <a:lstStyle>
            <a:extLst/>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7385595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B9CA82D-916E-44E0-B342-FFAE72CAAA25}" type="datetime1">
              <a:rPr lang="en-US" smtClean="0">
                <a:solidFill>
                  <a:prstClr val="white"/>
                </a:solidFill>
              </a:rPr>
              <a:t>1/24/2017</a:t>
            </a:fld>
            <a:endParaRPr lang="en-US" dirty="0">
              <a:solidFill>
                <a:prstClr val="white"/>
              </a:solidFill>
            </a:endParaRPr>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white"/>
              </a:solidFill>
            </a:endParaRPr>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dirty="0">
              <a:solidFill>
                <a:prstClr val="white"/>
              </a:solidFill>
            </a:endParaRPr>
          </a:p>
        </p:txBody>
      </p:sp>
    </p:spTree>
    <p:extLst>
      <p:ext uri="{BB962C8B-B14F-4D97-AF65-F5344CB8AC3E}">
        <p14:creationId xmlns:p14="http://schemas.microsoft.com/office/powerpoint/2010/main" val="392932289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dirty="0">
              <a:solidFill>
                <a:prstClr val="black"/>
              </a:solidFill>
            </a:endParaRPr>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dirty="0">
              <a:solidFill>
                <a:prstClr val="white"/>
              </a:solidFill>
            </a:endParaRPr>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44930D9-2B60-4A59-AA57-40EF08877289}" type="datetime1">
              <a:rPr lang="en-US" smtClean="0">
                <a:solidFill>
                  <a:prstClr val="black"/>
                </a:solidFill>
              </a:rPr>
              <a:t>1/24/2017</a:t>
            </a:fld>
            <a:endParaRPr lang="en-US" dirty="0">
              <a:solidFill>
                <a:prstClr val="black"/>
              </a:solidFill>
            </a:endParaRPr>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201968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image" Target="../media/image7.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2.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0.bin"/><Relationship Id="rId4" Type="http://schemas.openxmlformats.org/officeDocument/2006/relationships/image" Target="../media/image1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a:solidFill>
                  <a:srgbClr val="FF0000"/>
                </a:solidFill>
                <a:cs typeface="B Titr" panose="00000700000000000000" pitchFamily="2" charset="-78"/>
              </a:rPr>
              <a:t>بهبود صحت سیستم‌های </a:t>
            </a:r>
            <a:r>
              <a:rPr lang="fa-IR" sz="3600" dirty="0" smtClean="0">
                <a:solidFill>
                  <a:srgbClr val="FF0000"/>
                </a:solidFill>
                <a:cs typeface="B Titr" panose="00000700000000000000" pitchFamily="2" charset="-78"/>
              </a:rPr>
              <a:t>توصیه‌گر</a:t>
            </a:r>
            <a:r>
              <a:rPr lang="en-US" sz="3200" baseline="30000" dirty="0">
                <a:solidFill>
                  <a:srgbClr val="FF0000"/>
                </a:solidFill>
                <a:effectLst/>
              </a:rPr>
              <a:t>*</a:t>
            </a:r>
            <a:r>
              <a:rPr lang="fa-IR" sz="3600" dirty="0" smtClean="0">
                <a:solidFill>
                  <a:srgbClr val="FF0000"/>
                </a:solidFill>
                <a:cs typeface="B Titr" panose="00000700000000000000" pitchFamily="2" charset="-78"/>
              </a:rPr>
              <a:t> </a:t>
            </a:r>
            <a:r>
              <a:rPr lang="fa-IR" sz="3600" dirty="0">
                <a:solidFill>
                  <a:srgbClr val="FF0000"/>
                </a:solidFill>
                <a:cs typeface="B Titr" panose="00000700000000000000" pitchFamily="2" charset="-78"/>
              </a:rPr>
              <a:t>با استفاده از یادگیری </a:t>
            </a:r>
            <a:r>
              <a:rPr lang="fa-IR" sz="3600" dirty="0" smtClean="0">
                <a:solidFill>
                  <a:srgbClr val="FF0000"/>
                </a:solidFill>
                <a:cs typeface="B Titr" panose="00000700000000000000" pitchFamily="2" charset="-78"/>
              </a:rPr>
              <a:t>ترکیبی </a:t>
            </a:r>
            <a:r>
              <a:rPr lang="fa-IR" sz="3600" dirty="0">
                <a:solidFill>
                  <a:srgbClr val="FF0000"/>
                </a:solidFill>
                <a:cs typeface="B Titr" panose="00000700000000000000" pitchFamily="2" charset="-78"/>
              </a:rPr>
              <a:t>در زمینه هوش </a:t>
            </a:r>
            <a:r>
              <a:rPr lang="fa-IR" sz="3600" dirty="0" smtClean="0">
                <a:solidFill>
                  <a:srgbClr val="FF0000"/>
                </a:solidFill>
                <a:cs typeface="B Titr" panose="00000700000000000000" pitchFamily="2" charset="-78"/>
              </a:rPr>
              <a:t>مصنوعی</a:t>
            </a: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fa-IR" sz="3100" dirty="0" smtClean="0">
                <a:solidFill>
                  <a:srgbClr val="008000"/>
                </a:solidFill>
                <a:cs typeface="B Titr" panose="00000700000000000000" pitchFamily="2" charset="-78"/>
              </a:rPr>
              <a:t>حمید اصلانی</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آذر 95</a:t>
            </a:r>
            <a:br>
              <a:rPr lang="fa-IR" sz="3100" dirty="0" smtClean="0">
                <a:solidFill>
                  <a:srgbClr val="008000"/>
                </a:solidFill>
                <a:cs typeface="B Titr" panose="00000700000000000000" pitchFamily="2" charset="-78"/>
              </a:rPr>
            </a:b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4195307" y="48069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u="none" strike="noStrike" cap="none" normalizeH="0" baseline="0" dirty="0" smtClean="0">
              <a:ln>
                <a:noFill/>
              </a:ln>
              <a:solidFill>
                <a:srgbClr val="FF0000"/>
              </a:solidFill>
              <a:effectLst/>
              <a:latin typeface="Arial" pitchFamily="34" charset="0"/>
              <a:cs typeface="Arial" pitchFamily="34" charset="0"/>
            </a:endParaRPr>
          </a:p>
        </p:txBody>
      </p:sp>
      <p:sp>
        <p:nvSpPr>
          <p:cNvPr id="2" name="Rectangle 1"/>
          <p:cNvSpPr/>
          <p:nvPr/>
        </p:nvSpPr>
        <p:spPr>
          <a:xfrm>
            <a:off x="5251847" y="6400800"/>
            <a:ext cx="2501647" cy="369332"/>
          </a:xfrm>
          <a:prstGeom prst="rect">
            <a:avLst/>
          </a:prstGeom>
        </p:spPr>
        <p:txBody>
          <a:bodyPr wrap="none">
            <a:spAutoFit/>
          </a:bodyPr>
          <a:lstStyle/>
          <a:p>
            <a:r>
              <a:rPr lang="en-US" b="1" baseline="30000" dirty="0" smtClean="0">
                <a:solidFill>
                  <a:srgbClr val="FF0000"/>
                </a:solidFill>
              </a:rPr>
              <a:t>* </a:t>
            </a:r>
            <a:r>
              <a:rPr lang="en-US" b="1" dirty="0" smtClean="0">
                <a:solidFill>
                  <a:srgbClr val="FF0000"/>
                </a:solidFill>
                <a:latin typeface="Times New Roman" pitchFamily="18" charset="0"/>
                <a:cs typeface="Times New Roman" pitchFamily="18" charset="0"/>
              </a:rPr>
              <a:t>Recommender System</a:t>
            </a:r>
            <a:endParaRPr lang="en-US" b="1" dirty="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91" y="401515"/>
            <a:ext cx="2756921" cy="1143002"/>
          </a:xfrm>
          <a:prstGeom prst="rect">
            <a:avLst/>
          </a:prstGeom>
        </p:spPr>
      </p:pic>
    </p:spTree>
    <p:extLst>
      <p:ext uri="{BB962C8B-B14F-4D97-AF65-F5344CB8AC3E}">
        <p14:creationId xmlns:p14="http://schemas.microsoft.com/office/powerpoint/2010/main" val="2307687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10</a:t>
            </a:fld>
            <a:endParaRPr lang="en-US" sz="1600" b="1" dirty="0">
              <a:latin typeface="IPT Lotus" pitchFamily="2" charset="2"/>
              <a:cs typeface="IRLotus" pitchFamily="2" charset="-78"/>
            </a:endParaRPr>
          </a:p>
        </p:txBody>
      </p:sp>
      <p:sp>
        <p:nvSpPr>
          <p:cNvPr id="4" name="TextBox 3"/>
          <p:cNvSpPr txBox="1"/>
          <p:nvPr/>
        </p:nvSpPr>
        <p:spPr>
          <a:xfrm>
            <a:off x="1066800" y="414493"/>
            <a:ext cx="7265581" cy="2862322"/>
          </a:xfrm>
          <a:prstGeom prst="rect">
            <a:avLst/>
          </a:prstGeom>
          <a:noFill/>
        </p:spPr>
        <p:txBody>
          <a:bodyPr wrap="square" rtlCol="0">
            <a:spAutoFit/>
          </a:bodyPr>
          <a:lstStyle/>
          <a:p>
            <a:pPr algn="just" rtl="1">
              <a:lnSpc>
                <a:spcPct val="150000"/>
              </a:lnSpc>
            </a:pPr>
            <a:r>
              <a:rPr lang="fa-IR" sz="2400" b="1" dirty="0" smtClean="0">
                <a:cs typeface="B Nazanin" pitchFamily="2" charset="-78"/>
              </a:rPr>
              <a:t>تاریخچه سیستمهای پیشنهادگر</a:t>
            </a:r>
            <a:r>
              <a:rPr lang="fa-IR" sz="2400" baseline="30000" dirty="0" smtClean="0">
                <a:latin typeface="Times New Roman" pitchFamily="18" charset="0"/>
                <a:cs typeface="Times New Roman" pitchFamily="18" charset="0"/>
              </a:rPr>
              <a:t> </a:t>
            </a:r>
            <a:r>
              <a:rPr lang="fa-IR" sz="2400" b="1" dirty="0" smtClean="0">
                <a:cs typeface="B Nazanin" pitchFamily="2" charset="-78"/>
              </a:rPr>
              <a:t>:</a:t>
            </a:r>
          </a:p>
          <a:p>
            <a:pPr algn="just" rtl="1">
              <a:lnSpc>
                <a:spcPct val="150000"/>
              </a:lnSpc>
            </a:pPr>
            <a:r>
              <a:rPr lang="ar-SA" sz="2400" dirty="0">
                <a:latin typeface="Times New Roman"/>
                <a:ea typeface="Times New Roman"/>
                <a:cs typeface="Nazanin"/>
              </a:rPr>
              <a:t>تقریبا در اواسط دهه </a:t>
            </a:r>
            <a:r>
              <a:rPr lang="ar-SA" sz="2000" dirty="0">
                <a:latin typeface="Times New Roman"/>
                <a:ea typeface="Times New Roman"/>
                <a:cs typeface="Nazanin"/>
              </a:rPr>
              <a:t>90</a:t>
            </a:r>
            <a:r>
              <a:rPr lang="ar-SA" sz="2400" dirty="0">
                <a:latin typeface="Times New Roman"/>
                <a:ea typeface="Times New Roman"/>
                <a:cs typeface="Nazanin"/>
              </a:rPr>
              <a:t> بود که مطالعه بر روی سیستم­های پیشنهاد­گر به­عنوان یک شاخه مستقل در تحقیقات مطرح شد. علت این توجه از یک طرف ابراز تمایل محققان، برای حل مشکل انباشت اطلاعات بود و از طرف دیگر یافتن راه حلی برای مسئله کشف اطلاعات در بستر وب2 </a:t>
            </a:r>
            <a:r>
              <a:rPr lang="ar-SA" sz="2400" dirty="0" smtClean="0">
                <a:latin typeface="Times New Roman"/>
                <a:ea typeface="Times New Roman"/>
                <a:cs typeface="Nazanin"/>
              </a:rPr>
              <a:t>بود</a:t>
            </a:r>
            <a:r>
              <a:rPr lang="fa-IR" sz="2400" dirty="0" smtClean="0">
                <a:latin typeface="Times New Roman"/>
                <a:ea typeface="Times New Roman"/>
                <a:cs typeface="Nazanin"/>
              </a:rPr>
              <a:t>.</a:t>
            </a:r>
            <a:endParaRPr lang="en-US" sz="2400" dirty="0">
              <a:cs typeface="B Nazanin" pitchFamily="2" charset="-7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306941"/>
            <a:ext cx="3333750" cy="3333750"/>
          </a:xfrm>
          <a:prstGeom prst="roundRect">
            <a:avLst>
              <a:gd name="adj" fmla="val 8594"/>
            </a:avLst>
          </a:prstGeom>
          <a:solidFill>
            <a:srgbClr val="FFFFFF">
              <a:shade val="85000"/>
            </a:srgbClr>
          </a:solidFill>
          <a:ln>
            <a:noFill/>
          </a:ln>
          <a:effectLst>
            <a:outerShdw dist="35921" dir="2700000" algn="ctr" rotWithShape="0">
              <a:schemeClr val="bg2"/>
            </a:outerShdw>
            <a:reflection blurRad="12700" stA="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4534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11</a:t>
            </a:fld>
            <a:endParaRPr lang="en-US" sz="1600" b="1" dirty="0">
              <a:latin typeface="IPT Lotus" pitchFamily="2" charset="2"/>
              <a:cs typeface="IRLotus" pitchFamily="2" charset="-78"/>
            </a:endParaRPr>
          </a:p>
        </p:txBody>
      </p:sp>
      <p:sp>
        <p:nvSpPr>
          <p:cNvPr id="4" name="TextBox 3"/>
          <p:cNvSpPr txBox="1"/>
          <p:nvPr/>
        </p:nvSpPr>
        <p:spPr>
          <a:xfrm>
            <a:off x="1066800" y="414493"/>
            <a:ext cx="7265581" cy="4524315"/>
          </a:xfrm>
          <a:prstGeom prst="rect">
            <a:avLst/>
          </a:prstGeom>
          <a:noFill/>
        </p:spPr>
        <p:txBody>
          <a:bodyPr wrap="square" rtlCol="0">
            <a:spAutoFit/>
          </a:bodyPr>
          <a:lstStyle/>
          <a:p>
            <a:pPr algn="just" rtl="1">
              <a:lnSpc>
                <a:spcPct val="150000"/>
              </a:lnSpc>
            </a:pPr>
            <a:r>
              <a:rPr lang="fa-IR" sz="2400" b="1" dirty="0" smtClean="0">
                <a:cs typeface="B Nazanin" pitchFamily="2" charset="-78"/>
              </a:rPr>
              <a:t>مدل سیستمهای پیشنهادگر</a:t>
            </a:r>
            <a:r>
              <a:rPr lang="fa-IR" sz="2400" baseline="30000" dirty="0" smtClean="0">
                <a:latin typeface="Times New Roman" pitchFamily="18" charset="0"/>
                <a:cs typeface="Times New Roman" pitchFamily="18" charset="0"/>
              </a:rPr>
              <a:t> </a:t>
            </a:r>
            <a:r>
              <a:rPr lang="fa-IR" sz="2400" b="1" dirty="0" smtClean="0">
                <a:cs typeface="B Nazanin" pitchFamily="2" charset="-78"/>
              </a:rPr>
              <a:t>:</a:t>
            </a:r>
          </a:p>
          <a:p>
            <a:pPr algn="just" rtl="1">
              <a:lnSpc>
                <a:spcPct val="150000"/>
              </a:lnSpc>
            </a:pPr>
            <a:endParaRPr lang="fa-IR" sz="2400" b="1" dirty="0" smtClean="0">
              <a:cs typeface="B Nazanin" pitchFamily="2" charset="-78"/>
            </a:endParaRPr>
          </a:p>
          <a:p>
            <a:pPr marL="342900" indent="-342900" algn="justLow" rtl="1">
              <a:lnSpc>
                <a:spcPct val="200000"/>
              </a:lnSpc>
              <a:buFont typeface="Symbol"/>
              <a:buChar char=""/>
              <a:tabLst>
                <a:tab pos="588645" algn="l"/>
              </a:tabLst>
            </a:pPr>
            <a:r>
              <a:rPr lang="ar-SA" sz="2400" dirty="0">
                <a:latin typeface="Times New Roman"/>
                <a:ea typeface="Times New Roman"/>
                <a:cs typeface="B Nazanin"/>
              </a:rPr>
              <a:t>پالایش محتوا محور</a:t>
            </a:r>
            <a:r>
              <a:rPr lang="ar-SA" sz="2000" dirty="0">
                <a:latin typeface="Times New Roman"/>
                <a:ea typeface="Times New Roman"/>
                <a:cs typeface="B Nazanin"/>
              </a:rPr>
              <a:t> </a:t>
            </a:r>
            <a:r>
              <a:rPr lang="fa-IR" sz="2000" dirty="0" smtClean="0">
                <a:latin typeface="Times New Roman"/>
                <a:ea typeface="Times New Roman"/>
                <a:cs typeface="B Nazanin"/>
              </a:rPr>
              <a:t>(</a:t>
            </a:r>
            <a:r>
              <a:rPr lang="en-US" sz="2000" dirty="0">
                <a:latin typeface="Times New Roman"/>
                <a:ea typeface="Times New Roman"/>
                <a:cs typeface="B Mitra"/>
              </a:rPr>
              <a:t>Content Based </a:t>
            </a:r>
            <a:r>
              <a:rPr lang="en-US" sz="2000" dirty="0" smtClean="0">
                <a:latin typeface="Times New Roman"/>
                <a:ea typeface="Times New Roman"/>
                <a:cs typeface="B Mitra"/>
              </a:rPr>
              <a:t>Filtering</a:t>
            </a:r>
            <a:r>
              <a:rPr lang="fa-IR" sz="2000" dirty="0" smtClean="0">
                <a:latin typeface="Times New Roman"/>
                <a:ea typeface="Times New Roman"/>
                <a:cs typeface="B Nazanin"/>
              </a:rPr>
              <a:t>)</a:t>
            </a:r>
            <a:endParaRPr lang="en-US" sz="2000" dirty="0">
              <a:latin typeface="Times New Roman"/>
              <a:ea typeface="Times New Roman"/>
              <a:cs typeface="B Nazanin"/>
            </a:endParaRPr>
          </a:p>
          <a:p>
            <a:pPr marL="342900" indent="-342900" algn="justLow" rtl="1">
              <a:lnSpc>
                <a:spcPct val="200000"/>
              </a:lnSpc>
              <a:buFont typeface="Symbol"/>
              <a:buChar char=""/>
              <a:tabLst>
                <a:tab pos="588645" algn="l"/>
              </a:tabLst>
            </a:pPr>
            <a:r>
              <a:rPr lang="ar-SA" sz="2400" dirty="0">
                <a:latin typeface="Times New Roman"/>
                <a:ea typeface="Times New Roman"/>
                <a:cs typeface="B Nazanin"/>
              </a:rPr>
              <a:t>پالایش </a:t>
            </a:r>
            <a:r>
              <a:rPr lang="ar-SA" sz="2400" dirty="0" smtClean="0">
                <a:latin typeface="Times New Roman"/>
                <a:ea typeface="Times New Roman"/>
                <a:cs typeface="B Nazanin"/>
              </a:rPr>
              <a:t>مشارکتی</a:t>
            </a:r>
            <a:r>
              <a:rPr lang="fa-IR" sz="2400" dirty="0" smtClean="0">
                <a:latin typeface="Times New Roman"/>
                <a:ea typeface="Times New Roman"/>
                <a:cs typeface="B Nazanin"/>
              </a:rPr>
              <a:t> (</a:t>
            </a:r>
            <a:r>
              <a:rPr lang="en-US" sz="2000" dirty="0">
                <a:latin typeface="Times New Roman"/>
                <a:ea typeface="Times New Roman"/>
                <a:cs typeface="B Mitra"/>
              </a:rPr>
              <a:t>Collaborative </a:t>
            </a:r>
            <a:r>
              <a:rPr lang="en-US" sz="2000" dirty="0" smtClean="0">
                <a:latin typeface="Times New Roman"/>
                <a:ea typeface="Times New Roman"/>
                <a:cs typeface="B Mitra"/>
              </a:rPr>
              <a:t>Filtering</a:t>
            </a:r>
            <a:r>
              <a:rPr lang="fa-IR" sz="2400" dirty="0" smtClean="0">
                <a:latin typeface="Times New Roman"/>
                <a:ea typeface="Times New Roman"/>
                <a:cs typeface="B Nazanin"/>
              </a:rPr>
              <a:t>)</a:t>
            </a:r>
            <a:endParaRPr lang="en-US" sz="2400" dirty="0">
              <a:latin typeface="Times New Roman"/>
              <a:ea typeface="Times New Roman"/>
              <a:cs typeface="B Nazanin"/>
            </a:endParaRPr>
          </a:p>
          <a:p>
            <a:pPr marL="1257300" lvl="2" indent="-342900" algn="justLow" rtl="1">
              <a:lnSpc>
                <a:spcPct val="150000"/>
              </a:lnSpc>
              <a:buFont typeface="Wingdings" pitchFamily="2" charset="2"/>
              <a:buChar char="§"/>
              <a:tabLst>
                <a:tab pos="588645" algn="l"/>
              </a:tabLst>
            </a:pPr>
            <a:r>
              <a:rPr lang="fa-IR" sz="2400" dirty="0" smtClean="0">
                <a:latin typeface="Times New Roman"/>
                <a:ea typeface="Times New Roman"/>
                <a:cs typeface="B Nazanin"/>
              </a:rPr>
              <a:t>مدل محور</a:t>
            </a:r>
          </a:p>
          <a:p>
            <a:pPr marL="1257300" lvl="2" indent="-342900" algn="justLow" rtl="1">
              <a:lnSpc>
                <a:spcPct val="150000"/>
              </a:lnSpc>
              <a:buFont typeface="Wingdings" pitchFamily="2" charset="2"/>
              <a:buChar char="§"/>
              <a:tabLst>
                <a:tab pos="588645" algn="l"/>
              </a:tabLst>
            </a:pPr>
            <a:r>
              <a:rPr lang="fa-IR" sz="2400" dirty="0" smtClean="0">
                <a:latin typeface="Times New Roman"/>
                <a:ea typeface="Times New Roman"/>
                <a:cs typeface="B Nazanin"/>
              </a:rPr>
              <a:t>حافظه محور</a:t>
            </a:r>
            <a:endParaRPr lang="en-US" sz="2000" dirty="0">
              <a:latin typeface="Times New Roman"/>
              <a:ea typeface="Times New Roman"/>
              <a:cs typeface="B Nazanin"/>
            </a:endParaRPr>
          </a:p>
          <a:p>
            <a:pPr marL="342900" lvl="0" indent="-342900" algn="justLow" rtl="1">
              <a:lnSpc>
                <a:spcPct val="200000"/>
              </a:lnSpc>
              <a:spcAft>
                <a:spcPts val="0"/>
              </a:spcAft>
              <a:buFont typeface="Symbol"/>
              <a:buChar char=""/>
              <a:tabLst>
                <a:tab pos="588645" algn="l"/>
              </a:tabLst>
            </a:pPr>
            <a:r>
              <a:rPr lang="ar-SA" sz="2400" dirty="0">
                <a:latin typeface="Times New Roman"/>
                <a:ea typeface="Times New Roman"/>
                <a:cs typeface="B Nazanin"/>
              </a:rPr>
              <a:t>روش­های ترکیبی </a:t>
            </a:r>
            <a:r>
              <a:rPr lang="fa-IR" sz="2400" dirty="0" smtClean="0">
                <a:latin typeface="Times New Roman"/>
                <a:ea typeface="Times New Roman"/>
                <a:cs typeface="B Nazanin"/>
              </a:rPr>
              <a:t>(</a:t>
            </a:r>
            <a:r>
              <a:rPr lang="en-US" sz="2000" dirty="0">
                <a:latin typeface="Times New Roman"/>
                <a:ea typeface="Times New Roman"/>
                <a:cs typeface="Zar"/>
              </a:rPr>
              <a:t>Hybrid</a:t>
            </a:r>
            <a:r>
              <a:rPr lang="fa-IR" sz="2400" dirty="0" smtClean="0">
                <a:latin typeface="Times New Roman"/>
                <a:ea typeface="Times New Roman"/>
                <a:cs typeface="B Nazanin"/>
              </a:rPr>
              <a:t>)</a:t>
            </a:r>
            <a:endParaRPr lang="en-US" sz="2000" dirty="0">
              <a:latin typeface="Times New Roman"/>
              <a:ea typeface="Times New Roman"/>
              <a:cs typeface="B Nazanin"/>
            </a:endParaRPr>
          </a:p>
        </p:txBody>
      </p:sp>
    </p:spTree>
    <p:extLst>
      <p:ext uri="{BB962C8B-B14F-4D97-AF65-F5344CB8AC3E}">
        <p14:creationId xmlns:p14="http://schemas.microsoft.com/office/powerpoint/2010/main" val="2366093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12</a:t>
            </a:fld>
            <a:endParaRPr lang="en-US" sz="1600" b="1" dirty="0">
              <a:latin typeface="IPT Lotus" pitchFamily="2" charset="2"/>
              <a:cs typeface="IRLotus" pitchFamily="2" charset="-78"/>
            </a:endParaRPr>
          </a:p>
        </p:txBody>
      </p:sp>
      <p:sp>
        <p:nvSpPr>
          <p:cNvPr id="4" name="TextBox 3"/>
          <p:cNvSpPr txBox="1"/>
          <p:nvPr/>
        </p:nvSpPr>
        <p:spPr>
          <a:xfrm>
            <a:off x="1066800" y="414493"/>
            <a:ext cx="7265581" cy="4339650"/>
          </a:xfrm>
          <a:prstGeom prst="rect">
            <a:avLst/>
          </a:prstGeom>
          <a:noFill/>
        </p:spPr>
        <p:txBody>
          <a:bodyPr wrap="square" rtlCol="0">
            <a:spAutoFit/>
          </a:bodyPr>
          <a:lstStyle/>
          <a:p>
            <a:pPr algn="just" rtl="1">
              <a:lnSpc>
                <a:spcPct val="150000"/>
              </a:lnSpc>
            </a:pPr>
            <a:r>
              <a:rPr lang="fa-IR" sz="2400" b="1" dirty="0" smtClean="0">
                <a:cs typeface="B Nazanin" pitchFamily="2" charset="-78"/>
              </a:rPr>
              <a:t>معرفی </a:t>
            </a:r>
            <a:r>
              <a:rPr lang="fa-IR" sz="2400" b="1" dirty="0">
                <a:cs typeface="B Nazanin" pitchFamily="2" charset="-78"/>
              </a:rPr>
              <a:t>انواع  معیارهای شباهت </a:t>
            </a:r>
            <a:r>
              <a:rPr lang="fa-IR" sz="2400" b="1" dirty="0" smtClean="0">
                <a:cs typeface="B Nazanin" pitchFamily="2" charset="-78"/>
              </a:rPr>
              <a:t>مرسوم:</a:t>
            </a:r>
          </a:p>
          <a:p>
            <a:pPr marL="342900" indent="-342900" algn="justLow" rtl="1">
              <a:lnSpc>
                <a:spcPct val="200000"/>
              </a:lnSpc>
              <a:buFont typeface="Symbol"/>
              <a:buChar char=""/>
              <a:tabLst>
                <a:tab pos="588645" algn="l"/>
              </a:tabLst>
            </a:pPr>
            <a:r>
              <a:rPr lang="fa-IR" sz="2400" dirty="0" smtClean="0">
                <a:latin typeface="Times New Roman"/>
                <a:ea typeface="Times New Roman"/>
                <a:cs typeface="B Nazanin"/>
              </a:rPr>
              <a:t>ضریب </a:t>
            </a:r>
            <a:r>
              <a:rPr lang="fa-IR" sz="2400" dirty="0">
                <a:latin typeface="Times New Roman"/>
                <a:ea typeface="Times New Roman"/>
                <a:cs typeface="B Nazanin"/>
              </a:rPr>
              <a:t>همبستگی </a:t>
            </a:r>
            <a:r>
              <a:rPr lang="fa-IR" sz="2400" dirty="0" smtClean="0">
                <a:latin typeface="Times New Roman"/>
                <a:ea typeface="Times New Roman"/>
                <a:cs typeface="B Nazanin"/>
              </a:rPr>
              <a:t>پیرسون</a:t>
            </a:r>
          </a:p>
          <a:p>
            <a:pPr marL="342900" indent="-342900" algn="justLow" rtl="1">
              <a:lnSpc>
                <a:spcPct val="200000"/>
              </a:lnSpc>
              <a:buFont typeface="Symbol"/>
              <a:buChar char=""/>
              <a:tabLst>
                <a:tab pos="588645" algn="l"/>
              </a:tabLst>
            </a:pPr>
            <a:endParaRPr lang="fa-IR" sz="2400" dirty="0">
              <a:latin typeface="Times New Roman"/>
              <a:ea typeface="Times New Roman"/>
              <a:cs typeface="B Nazanin"/>
            </a:endParaRPr>
          </a:p>
          <a:p>
            <a:pPr marL="342900" indent="-342900" algn="justLow" rtl="1">
              <a:lnSpc>
                <a:spcPct val="200000"/>
              </a:lnSpc>
              <a:buFont typeface="Symbol"/>
              <a:buChar char=""/>
              <a:tabLst>
                <a:tab pos="588645" algn="l"/>
              </a:tabLst>
            </a:pPr>
            <a:endParaRPr lang="fa-IR" sz="2400" dirty="0" smtClean="0">
              <a:latin typeface="Times New Roman"/>
              <a:ea typeface="Times New Roman"/>
              <a:cs typeface="B Nazanin"/>
            </a:endParaRPr>
          </a:p>
          <a:p>
            <a:pPr marL="342900" indent="-342900" algn="justLow" rtl="1">
              <a:lnSpc>
                <a:spcPct val="200000"/>
              </a:lnSpc>
              <a:buFont typeface="Symbol"/>
              <a:buChar char=""/>
              <a:tabLst>
                <a:tab pos="588645" algn="l"/>
              </a:tabLst>
            </a:pPr>
            <a:endParaRPr lang="fa-IR" sz="2400" dirty="0">
              <a:latin typeface="Times New Roman"/>
              <a:ea typeface="Times New Roman"/>
              <a:cs typeface="B Nazanin"/>
            </a:endParaRPr>
          </a:p>
          <a:p>
            <a:pPr marL="342900" indent="-342900" algn="justLow" rtl="1">
              <a:lnSpc>
                <a:spcPct val="200000"/>
              </a:lnSpc>
              <a:buFont typeface="Symbol"/>
              <a:buChar char=""/>
              <a:tabLst>
                <a:tab pos="588645" algn="l"/>
              </a:tabLst>
            </a:pPr>
            <a:r>
              <a:rPr lang="fa-IR" sz="2400" dirty="0" smtClean="0">
                <a:latin typeface="Times New Roman"/>
                <a:ea typeface="Times New Roman"/>
                <a:cs typeface="B Nazanin"/>
              </a:rPr>
              <a:t> </a:t>
            </a:r>
            <a:r>
              <a:rPr lang="fa-IR" sz="2400" dirty="0">
                <a:latin typeface="Times New Roman"/>
                <a:ea typeface="Times New Roman"/>
                <a:cs typeface="B Nazanin"/>
              </a:rPr>
              <a:t>معیار شباهت </a:t>
            </a:r>
            <a:r>
              <a:rPr lang="fa-IR" sz="2400" dirty="0" smtClean="0">
                <a:latin typeface="Times New Roman"/>
                <a:ea typeface="Times New Roman"/>
                <a:cs typeface="B Nazanin"/>
              </a:rPr>
              <a:t>کسینوسی</a:t>
            </a:r>
            <a:endParaRPr lang="fa-IR" sz="2400" dirty="0">
              <a:latin typeface="Times New Roman"/>
              <a:ea typeface="Times New Roman"/>
              <a:cs typeface="B Nazanin"/>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16683566"/>
              </p:ext>
            </p:extLst>
          </p:nvPr>
        </p:nvGraphicFramePr>
        <p:xfrm>
          <a:off x="2286000" y="1905000"/>
          <a:ext cx="5189543" cy="636680"/>
        </p:xfrm>
        <a:graphic>
          <a:graphicData uri="http://schemas.openxmlformats.org/presentationml/2006/ole">
            <mc:AlternateContent xmlns:mc="http://schemas.openxmlformats.org/markup-compatibility/2006">
              <mc:Choice xmlns:v="urn:schemas-microsoft-com:vml" Requires="v">
                <p:oleObj spid="_x0000_s9230" name="Equation" r:id="rId4" imgW="4699000" imgH="584200" progId="Equation.DSMT4">
                  <p:embed/>
                </p:oleObj>
              </mc:Choice>
              <mc:Fallback>
                <p:oleObj name="Equation" r:id="rId4" imgW="4699000" imgH="584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905000"/>
                        <a:ext cx="5189543" cy="636680"/>
                      </a:xfrm>
                      <a:prstGeom prst="rect">
                        <a:avLst/>
                      </a:prstGeom>
                      <a:noFill/>
                    </p:spPr>
                  </p:pic>
                </p:oleObj>
              </mc:Fallback>
            </mc:AlternateContent>
          </a:graphicData>
        </a:graphic>
      </p:graphicFrame>
      <p:pic>
        <p:nvPicPr>
          <p:cNvPr id="92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4821" y="2798544"/>
            <a:ext cx="6689537" cy="8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30550460"/>
              </p:ext>
            </p:extLst>
          </p:nvPr>
        </p:nvGraphicFramePr>
        <p:xfrm>
          <a:off x="3352800" y="5029200"/>
          <a:ext cx="3377889" cy="875367"/>
        </p:xfrm>
        <a:graphic>
          <a:graphicData uri="http://schemas.openxmlformats.org/presentationml/2006/ole">
            <mc:AlternateContent xmlns:mc="http://schemas.openxmlformats.org/markup-compatibility/2006">
              <mc:Choice xmlns:v="urn:schemas-microsoft-com:vml" Requires="v">
                <p:oleObj spid="_x0000_s9231" name="Equation" r:id="rId7" imgW="3124200" imgH="812800" progId="Equation.DSMT4">
                  <p:embed/>
                </p:oleObj>
              </mc:Choice>
              <mc:Fallback>
                <p:oleObj name="Equation" r:id="rId7" imgW="3124200" imgH="8128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5029200"/>
                        <a:ext cx="3377889" cy="875367"/>
                      </a:xfrm>
                      <a:prstGeom prst="rect">
                        <a:avLst/>
                      </a:prstGeom>
                      <a:noFill/>
                    </p:spPr>
                  </p:pic>
                </p:oleObj>
              </mc:Fallback>
            </mc:AlternateContent>
          </a:graphicData>
        </a:graphic>
      </p:graphicFrame>
    </p:spTree>
    <p:extLst>
      <p:ext uri="{BB962C8B-B14F-4D97-AF65-F5344CB8AC3E}">
        <p14:creationId xmlns:p14="http://schemas.microsoft.com/office/powerpoint/2010/main" val="195907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13</a:t>
            </a:fld>
            <a:endParaRPr lang="en-US" sz="1600" b="1" dirty="0">
              <a:latin typeface="IPT Lotus" pitchFamily="2" charset="2"/>
              <a:cs typeface="IRLotus" pitchFamily="2" charset="-78"/>
            </a:endParaRPr>
          </a:p>
        </p:txBody>
      </p:sp>
      <p:sp>
        <p:nvSpPr>
          <p:cNvPr id="4" name="TextBox 3"/>
          <p:cNvSpPr txBox="1"/>
          <p:nvPr/>
        </p:nvSpPr>
        <p:spPr>
          <a:xfrm>
            <a:off x="1066800" y="414493"/>
            <a:ext cx="7265581" cy="600164"/>
          </a:xfrm>
          <a:prstGeom prst="rect">
            <a:avLst/>
          </a:prstGeom>
          <a:noFill/>
        </p:spPr>
        <p:txBody>
          <a:bodyPr wrap="square" rtlCol="0">
            <a:spAutoFit/>
          </a:bodyPr>
          <a:lstStyle/>
          <a:p>
            <a:pPr algn="just" rtl="1">
              <a:lnSpc>
                <a:spcPct val="150000"/>
              </a:lnSpc>
            </a:pPr>
            <a:r>
              <a:rPr lang="ar-SA" sz="2400" b="1" dirty="0">
                <a:cs typeface="B Nazanin" pitchFamily="2" charset="-78"/>
              </a:rPr>
              <a:t>معرفی انواع توابع </a:t>
            </a:r>
            <a:r>
              <a:rPr lang="ar-SA" sz="2400" b="1" dirty="0" smtClean="0">
                <a:cs typeface="B Nazanin" pitchFamily="2" charset="-78"/>
              </a:rPr>
              <a:t>پیش­بینی</a:t>
            </a:r>
            <a:r>
              <a:rPr lang="fa-IR" sz="2400" b="1" dirty="0" smtClean="0">
                <a:cs typeface="B Nazanin" pitchFamily="2" charset="-78"/>
              </a:rPr>
              <a:t>:</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78044880"/>
              </p:ext>
            </p:extLst>
          </p:nvPr>
        </p:nvGraphicFramePr>
        <p:xfrm>
          <a:off x="1219200" y="1828800"/>
          <a:ext cx="1676400" cy="660083"/>
        </p:xfrm>
        <a:graphic>
          <a:graphicData uri="http://schemas.openxmlformats.org/presentationml/2006/ole">
            <mc:AlternateContent xmlns:mc="http://schemas.openxmlformats.org/markup-compatibility/2006">
              <mc:Choice xmlns:v="urn:schemas-microsoft-com:vml" Requires="v">
                <p:oleObj spid="_x0000_s10275" name="Equation" r:id="rId4" imgW="1536700" imgH="609600" progId="Equation.DSMT4">
                  <p:embed/>
                </p:oleObj>
              </mc:Choice>
              <mc:Fallback>
                <p:oleObj name="Equation" r:id="rId4" imgW="1536700" imgH="60960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1676400" cy="660083"/>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729193453"/>
              </p:ext>
            </p:extLst>
          </p:nvPr>
        </p:nvGraphicFramePr>
        <p:xfrm>
          <a:off x="1219200" y="2667000"/>
          <a:ext cx="2286000" cy="726831"/>
        </p:xfrm>
        <a:graphic>
          <a:graphicData uri="http://schemas.openxmlformats.org/presentationml/2006/ole">
            <mc:AlternateContent xmlns:mc="http://schemas.openxmlformats.org/markup-compatibility/2006">
              <mc:Choice xmlns:v="urn:schemas-microsoft-com:vml" Requires="v">
                <p:oleObj spid="_x0000_s10276" name="Equation" r:id="rId6" imgW="1854200" imgH="584200" progId="Equation.DSMT4">
                  <p:embed/>
                </p:oleObj>
              </mc:Choice>
              <mc:Fallback>
                <p:oleObj name="Equation" r:id="rId6" imgW="1854200" imgH="584200" progId="Equation.DSMT4">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667000"/>
                        <a:ext cx="2286000" cy="726831"/>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259695840"/>
              </p:ext>
            </p:extLst>
          </p:nvPr>
        </p:nvGraphicFramePr>
        <p:xfrm>
          <a:off x="1245704" y="3680637"/>
          <a:ext cx="3326296" cy="914400"/>
        </p:xfrm>
        <a:graphic>
          <a:graphicData uri="http://schemas.openxmlformats.org/presentationml/2006/ole">
            <mc:AlternateContent xmlns:mc="http://schemas.openxmlformats.org/markup-compatibility/2006">
              <mc:Choice xmlns:v="urn:schemas-microsoft-com:vml" Requires="v">
                <p:oleObj spid="_x0000_s10277" name="Equation" r:id="rId8" imgW="2387600" imgH="660400" progId="Equation.DSMT4">
                  <p:embed/>
                </p:oleObj>
              </mc:Choice>
              <mc:Fallback>
                <p:oleObj name="Equation" r:id="rId8" imgW="2387600" imgH="66040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5704" y="3680637"/>
                        <a:ext cx="3326296" cy="914400"/>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30297557"/>
              </p:ext>
            </p:extLst>
          </p:nvPr>
        </p:nvGraphicFramePr>
        <p:xfrm>
          <a:off x="7543800" y="4784467"/>
          <a:ext cx="367556" cy="353943"/>
        </p:xfrm>
        <a:graphic>
          <a:graphicData uri="http://schemas.openxmlformats.org/presentationml/2006/ole">
            <mc:AlternateContent xmlns:mc="http://schemas.openxmlformats.org/markup-compatibility/2006">
              <mc:Choice xmlns:v="urn:schemas-microsoft-com:vml" Requires="v">
                <p:oleObj spid="_x0000_s10278" name="Equation" r:id="rId10" imgW="253890" imgH="241195" progId="Equation.DSMT4">
                  <p:embed/>
                </p:oleObj>
              </mc:Choice>
              <mc:Fallback>
                <p:oleObj name="Equation" r:id="rId10" imgW="253890" imgH="241195"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4784467"/>
                        <a:ext cx="367556" cy="353943"/>
                      </a:xfrm>
                      <a:prstGeom prst="rect">
                        <a:avLst/>
                      </a:prstGeom>
                      <a:noFill/>
                    </p:spPr>
                  </p:pic>
                </p:oleObj>
              </mc:Fallback>
            </mc:AlternateContent>
          </a:graphicData>
        </a:graphic>
      </p:graphicFrame>
      <p:sp>
        <p:nvSpPr>
          <p:cNvPr id="21" name="Rectangle 14"/>
          <p:cNvSpPr>
            <a:spLocks noChangeArrowheads="1"/>
          </p:cNvSpPr>
          <p:nvPr/>
        </p:nvSpPr>
        <p:spPr bwMode="auto">
          <a:xfrm>
            <a:off x="1524000" y="1028374"/>
            <a:ext cx="70455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از معادلات زیر برای پیش­بینی امتیاز کاربر فعال به آیتم­ها استفاده می­شود</a:t>
            </a:r>
            <a:r>
              <a:rPr kumimoji="0" lang="fa-IR" sz="2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18"/>
          <p:cNvSpPr>
            <a:spLocks noChangeArrowheads="1"/>
          </p:cNvSpPr>
          <p:nvPr/>
        </p:nvSpPr>
        <p:spPr bwMode="auto">
          <a:xfrm rot="10800000" flipV="1">
            <a:off x="746937" y="4784468"/>
            <a:ext cx="765012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4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که         </a:t>
            </a:r>
            <a:r>
              <a:rPr kumimoji="0" lang="ar-SA" sz="20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مجموعه همسایه­های </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کاربر فعال می­باشد. معمولا از فرمول</a:t>
            </a:r>
            <a:r>
              <a:rPr kumimoji="0" lang="fa-IR" sz="2000" b="0" i="0" u="none" strike="noStrike" cap="none" normalizeH="0" dirty="0" smtClean="0">
                <a:ln>
                  <a:noFill/>
                </a:ln>
                <a:solidFill>
                  <a:schemeClr val="tx1"/>
                </a:solidFill>
                <a:effectLst/>
                <a:latin typeface="Arial" pitchFamily="34" charset="0"/>
                <a:ea typeface="Times New Roman" pitchFamily="18" charset="0"/>
                <a:cs typeface="B Nazanin" pitchFamily="2" charset="-78"/>
              </a:rPr>
              <a:t> آخر</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برای پیش­بینی امتیاز کاربر فعال در سیستم­های پیشنهاد­گر استفاده می­شود.</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Chevron 26"/>
          <p:cNvSpPr/>
          <p:nvPr/>
        </p:nvSpPr>
        <p:spPr>
          <a:xfrm>
            <a:off x="792122" y="4025309"/>
            <a:ext cx="205563"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3401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14</a:t>
            </a:fld>
            <a:endParaRPr lang="en-US" sz="1600" b="1" dirty="0">
              <a:latin typeface="IPT Lotus" pitchFamily="2" charset="2"/>
              <a:cs typeface="IRLotus" pitchFamily="2" charset="-78"/>
            </a:endParaRPr>
          </a:p>
        </p:txBody>
      </p:sp>
      <p:sp>
        <p:nvSpPr>
          <p:cNvPr id="4" name="TextBox 3"/>
          <p:cNvSpPr txBox="1"/>
          <p:nvPr/>
        </p:nvSpPr>
        <p:spPr>
          <a:xfrm>
            <a:off x="1066800" y="414493"/>
            <a:ext cx="7265581" cy="5632311"/>
          </a:xfrm>
          <a:prstGeom prst="rect">
            <a:avLst/>
          </a:prstGeom>
          <a:noFill/>
        </p:spPr>
        <p:txBody>
          <a:bodyPr wrap="square" rtlCol="0">
            <a:spAutoFit/>
          </a:bodyPr>
          <a:lstStyle/>
          <a:p>
            <a:pPr algn="just" rtl="1">
              <a:lnSpc>
                <a:spcPct val="150000"/>
              </a:lnSpc>
            </a:pPr>
            <a:r>
              <a:rPr lang="fa-IR" sz="2400" b="1" dirty="0" smtClean="0">
                <a:cs typeface="B Nazanin" pitchFamily="2" charset="-78"/>
              </a:rPr>
              <a:t>سیستم های فازی:</a:t>
            </a:r>
          </a:p>
          <a:p>
            <a:pPr algn="just" rtl="1">
              <a:lnSpc>
                <a:spcPct val="150000"/>
              </a:lnSpc>
            </a:pPr>
            <a:r>
              <a:rPr lang="fa-IR" sz="2400" dirty="0">
                <a:cs typeface="B Nazanin" pitchFamily="2" charset="-78"/>
              </a:rPr>
              <a:t>برای سیستم­هایی با پیچیدگی بالا و عدم قطعیت زیاد که اطلاعات کافی و دقیقی نیز در دسترس نیست رویکرد استدلال تقریبی فازی مطرح می­شود که به سیستم­های فازی معروف هستند. ورودی سیستم­های فازی می­توانند اطلاعات نادقیق (فازی) باشند و پردازش­های سیستم نیز با بهره­گیری از استدلال تقریبی و به­طور فازی انجام می­شوند</a:t>
            </a:r>
            <a:r>
              <a:rPr lang="fa-IR" sz="2400" dirty="0" smtClean="0">
                <a:cs typeface="B Nazanin" pitchFamily="2" charset="-78"/>
              </a:rPr>
              <a:t>.</a:t>
            </a:r>
          </a:p>
          <a:p>
            <a:pPr algn="just" rtl="1">
              <a:lnSpc>
                <a:spcPct val="150000"/>
              </a:lnSpc>
            </a:pPr>
            <a:r>
              <a:rPr lang="fa-IR" sz="2400" dirty="0">
                <a:cs typeface="B Nazanin" pitchFamily="2" charset="-78"/>
              </a:rPr>
              <a:t>پرفسور لطفی زاده در سال ۱۹۶۵ برای اولین بار با معرفی نظریه مجموعه­های فازی مقدمات مدل سازی اطلاعات نادقیق و استدلال تقریبی با معادله­های ریاضی را فراهم نمود که در نوع خود تحولی عظیم در ریاضیات و منطق کلاسیک به­وجود آورد.</a:t>
            </a:r>
            <a:endParaRPr lang="fa-IR" sz="2400" b="1" dirty="0" smtClean="0">
              <a:cs typeface="B Nazanin" pitchFamily="2" charset="-78"/>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11348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15</a:t>
            </a:fld>
            <a:endParaRPr lang="en-US" sz="1600" b="1" dirty="0">
              <a:latin typeface="IPT Lotus" pitchFamily="2" charset="2"/>
              <a:cs typeface="IRLotus" pitchFamily="2" charset="-78"/>
            </a:endParaRPr>
          </a:p>
        </p:txBody>
      </p:sp>
      <p:sp>
        <p:nvSpPr>
          <p:cNvPr id="5" name="TextBox 4"/>
          <p:cNvSpPr txBox="1"/>
          <p:nvPr/>
        </p:nvSpPr>
        <p:spPr>
          <a:xfrm>
            <a:off x="990600" y="609600"/>
            <a:ext cx="7162800" cy="4284250"/>
          </a:xfrm>
          <a:prstGeom prst="rect">
            <a:avLst/>
          </a:prstGeom>
          <a:noFill/>
        </p:spPr>
        <p:txBody>
          <a:bodyPr wrap="square" rtlCol="0">
            <a:spAutoFit/>
          </a:bodyPr>
          <a:lstStyle/>
          <a:p>
            <a:pPr algn="just" rtl="1">
              <a:lnSpc>
                <a:spcPct val="150000"/>
              </a:lnSpc>
            </a:pPr>
            <a:r>
              <a:rPr lang="ar-SA" sz="2800" b="1" dirty="0">
                <a:latin typeface="Times New Roman"/>
                <a:ea typeface="Times New Roman"/>
                <a:cs typeface="Nazanin"/>
              </a:rPr>
              <a:t>سیستم عصبی فازی </a:t>
            </a:r>
            <a:r>
              <a:rPr lang="ar-SA" sz="2800" b="1" dirty="0" smtClean="0">
                <a:latin typeface="Times New Roman"/>
                <a:ea typeface="Times New Roman"/>
                <a:cs typeface="Nazanin"/>
              </a:rPr>
              <a:t>تطبیقی</a:t>
            </a:r>
            <a:r>
              <a:rPr lang="en-US" sz="2800" baseline="30000" dirty="0">
                <a:latin typeface="Times New Roman" pitchFamily="18" charset="0"/>
                <a:cs typeface="Times New Roman" pitchFamily="18" charset="0"/>
              </a:rPr>
              <a:t> </a:t>
            </a:r>
            <a:r>
              <a:rPr lang="en-US" sz="2800" baseline="30000" dirty="0" smtClean="0">
                <a:latin typeface="Times New Roman" pitchFamily="18" charset="0"/>
                <a:cs typeface="Times New Roman" pitchFamily="18" charset="0"/>
              </a:rPr>
              <a:t>1</a:t>
            </a:r>
            <a:r>
              <a:rPr lang="ar-SA" sz="2800" b="1" dirty="0" smtClean="0">
                <a:latin typeface="Times New Roman"/>
                <a:ea typeface="Times New Roman"/>
                <a:cs typeface="Nazanin"/>
              </a:rPr>
              <a:t> </a:t>
            </a:r>
            <a:r>
              <a:rPr lang="ar-SA" sz="2800" b="1" dirty="0">
                <a:latin typeface="Times New Roman"/>
                <a:ea typeface="Times New Roman"/>
                <a:cs typeface="Nazanin"/>
              </a:rPr>
              <a:t>(انفیس- </a:t>
            </a:r>
            <a:r>
              <a:rPr lang="en-US" sz="2400" b="1" dirty="0" smtClean="0">
                <a:latin typeface="Times New Roman"/>
                <a:ea typeface="Times New Roman"/>
                <a:cs typeface="Nazanin"/>
              </a:rPr>
              <a:t>ANFIS</a:t>
            </a:r>
            <a:r>
              <a:rPr lang="ar-SA" sz="2800" b="1" dirty="0" smtClean="0">
                <a:latin typeface="Times New Roman"/>
                <a:ea typeface="Times New Roman"/>
                <a:cs typeface="Nazanin"/>
              </a:rPr>
              <a:t>)</a:t>
            </a:r>
            <a:endParaRPr lang="fa-IR" sz="2800" b="1" dirty="0" smtClean="0">
              <a:latin typeface="Times New Roman"/>
              <a:ea typeface="Times New Roman"/>
              <a:cs typeface="Nazanin"/>
            </a:endParaRPr>
          </a:p>
          <a:p>
            <a:pPr algn="justLow" rtl="1">
              <a:lnSpc>
                <a:spcPct val="120000"/>
              </a:lnSpc>
              <a:spcAft>
                <a:spcPts val="0"/>
              </a:spcAft>
            </a:pPr>
            <a:endParaRPr lang="fa-IR" sz="2400" dirty="0" smtClean="0">
              <a:latin typeface="Times New Roman"/>
              <a:ea typeface="Times New Roman"/>
              <a:cs typeface="B Nazanin"/>
            </a:endParaRPr>
          </a:p>
          <a:p>
            <a:pPr marL="342900" indent="-342900" algn="justLow" rtl="1">
              <a:lnSpc>
                <a:spcPct val="120000"/>
              </a:lnSpc>
              <a:spcAft>
                <a:spcPts val="0"/>
              </a:spcAft>
              <a:buFont typeface="Wingdings" pitchFamily="2" charset="2"/>
              <a:buChar char="ü"/>
            </a:pPr>
            <a:r>
              <a:rPr lang="fa-IR" sz="2400" dirty="0" smtClean="0">
                <a:latin typeface="Times New Roman"/>
                <a:ea typeface="Times New Roman"/>
                <a:cs typeface="B Nazanin"/>
              </a:rPr>
              <a:t>سیستم </a:t>
            </a:r>
            <a:r>
              <a:rPr lang="fa-IR" sz="2400" dirty="0">
                <a:latin typeface="Times New Roman"/>
                <a:ea typeface="Times New Roman"/>
                <a:cs typeface="B Nazanin"/>
              </a:rPr>
              <a:t>عصبی فازی تطبیقی، نوعی شبکه عصبی مصنوعی است که براساس سیستم فازی تاکاگی-سوگنو می­باشد. </a:t>
            </a:r>
            <a:endParaRPr lang="fa-IR" sz="2400" dirty="0" smtClean="0">
              <a:latin typeface="Times New Roman"/>
              <a:ea typeface="Times New Roman"/>
              <a:cs typeface="B Nazanin"/>
            </a:endParaRPr>
          </a:p>
          <a:p>
            <a:pPr algn="justLow" rtl="1">
              <a:lnSpc>
                <a:spcPct val="120000"/>
              </a:lnSpc>
              <a:spcAft>
                <a:spcPts val="0"/>
              </a:spcAft>
            </a:pPr>
            <a:endParaRPr lang="fa-IR" sz="2400" dirty="0">
              <a:latin typeface="Times New Roman"/>
              <a:ea typeface="Times New Roman"/>
              <a:cs typeface="B Nazanin"/>
            </a:endParaRPr>
          </a:p>
          <a:p>
            <a:pPr marL="342900" indent="-342900" algn="justLow" rtl="1">
              <a:lnSpc>
                <a:spcPct val="120000"/>
              </a:lnSpc>
              <a:spcAft>
                <a:spcPts val="0"/>
              </a:spcAft>
              <a:buFont typeface="Wingdings" pitchFamily="2" charset="2"/>
              <a:buChar char="ü"/>
            </a:pPr>
            <a:r>
              <a:rPr lang="fa-IR" sz="2400" dirty="0" smtClean="0">
                <a:latin typeface="Times New Roman"/>
                <a:ea typeface="Times New Roman"/>
                <a:cs typeface="B Nazanin"/>
              </a:rPr>
              <a:t>در </a:t>
            </a:r>
            <a:r>
              <a:rPr lang="fa-IR" sz="2400" dirty="0">
                <a:latin typeface="Times New Roman"/>
                <a:ea typeface="Times New Roman"/>
                <a:cs typeface="B Nazanin"/>
              </a:rPr>
              <a:t>مقایسه با شبکه عصبی مصنوعی، انفیس به خاطر تنظیم­­پذیری پارامترهای سیستم فازی، سریع</a:t>
            </a:r>
            <a:r>
              <a:rPr lang="fa-IR" sz="2400" dirty="0">
                <a:latin typeface="Times New Roman"/>
                <a:ea typeface="Times New Roman"/>
                <a:cs typeface="Times New Roman"/>
              </a:rPr>
              <a:t>­</a:t>
            </a:r>
            <a:r>
              <a:rPr lang="fa-IR" sz="2400" dirty="0">
                <a:latin typeface="Times New Roman"/>
                <a:ea typeface="Times New Roman"/>
                <a:cs typeface="B Nazanin"/>
              </a:rPr>
              <a:t>تر آموزش می</a:t>
            </a:r>
            <a:r>
              <a:rPr lang="fa-IR" sz="2400" dirty="0">
                <a:latin typeface="Times New Roman"/>
                <a:ea typeface="Times New Roman"/>
                <a:cs typeface="Times New Roman"/>
              </a:rPr>
              <a:t>­</a:t>
            </a:r>
            <a:r>
              <a:rPr lang="fa-IR" sz="2400" dirty="0">
                <a:latin typeface="Times New Roman"/>
                <a:ea typeface="Times New Roman"/>
                <a:cs typeface="B Nazanin"/>
              </a:rPr>
              <a:t>بیند و همچنین دقت بالاتری دارد</a:t>
            </a:r>
            <a:r>
              <a:rPr lang="fa-IR" sz="2400" dirty="0" smtClean="0">
                <a:latin typeface="Times New Roman"/>
                <a:ea typeface="Times New Roman"/>
                <a:cs typeface="B Nazanin"/>
              </a:rPr>
              <a:t>.</a:t>
            </a:r>
          </a:p>
          <a:p>
            <a:pPr algn="justLow" rtl="1">
              <a:lnSpc>
                <a:spcPct val="120000"/>
              </a:lnSpc>
              <a:spcAft>
                <a:spcPts val="0"/>
              </a:spcAft>
            </a:pPr>
            <a:endParaRPr lang="fa-IR" sz="2400" dirty="0">
              <a:latin typeface="Times New Roman"/>
              <a:ea typeface="Times New Roman"/>
              <a:cs typeface="B Nazanin"/>
            </a:endParaRPr>
          </a:p>
        </p:txBody>
      </p:sp>
      <p:sp>
        <p:nvSpPr>
          <p:cNvPr id="3" name="Footer Placeholder 2"/>
          <p:cNvSpPr>
            <a:spLocks noGrp="1"/>
          </p:cNvSpPr>
          <p:nvPr>
            <p:ph type="ftr" sz="quarter" idx="11"/>
          </p:nvPr>
        </p:nvSpPr>
        <p:spPr>
          <a:xfrm>
            <a:off x="4380073" y="6407945"/>
            <a:ext cx="3773327" cy="365125"/>
          </a:xfrm>
        </p:spPr>
        <p:txBody>
          <a:bodyPr/>
          <a:lstStyle/>
          <a:p>
            <a:r>
              <a:rPr lang="en-US" sz="1400" dirty="0" smtClean="0">
                <a:solidFill>
                  <a:prstClr val="black"/>
                </a:solidFill>
                <a:latin typeface="Times New Roman" pitchFamily="18" charset="0"/>
                <a:cs typeface="Times New Roman" pitchFamily="18" charset="0"/>
              </a:rPr>
              <a:t>1 Adaptive Network based Fuzzy </a:t>
            </a:r>
            <a:r>
              <a:rPr lang="en-US" sz="1400" dirty="0" err="1" smtClean="0">
                <a:solidFill>
                  <a:prstClr val="black"/>
                </a:solidFill>
                <a:latin typeface="Times New Roman" pitchFamily="18" charset="0"/>
                <a:cs typeface="Times New Roman" pitchFamily="18" charset="0"/>
              </a:rPr>
              <a:t>Infernce</a:t>
            </a:r>
            <a:r>
              <a:rPr lang="en-US" sz="1400" dirty="0" smtClean="0">
                <a:solidFill>
                  <a:prstClr val="black"/>
                </a:solidFill>
                <a:latin typeface="Times New Roman" pitchFamily="18" charset="0"/>
                <a:cs typeface="Times New Roman" pitchFamily="18" charset="0"/>
              </a:rPr>
              <a:t> System</a:t>
            </a:r>
            <a:endParaRPr lang="en-US" sz="1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03219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5" name="Picture 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866014"/>
            <a:ext cx="6934200" cy="369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16</a:t>
            </a:fld>
            <a:endParaRPr lang="en-US" sz="1600" b="1" dirty="0">
              <a:latin typeface="IPT Lotus" pitchFamily="2" charset="2"/>
              <a:cs typeface="IRLotus" pitchFamily="2" charset="-78"/>
            </a:endParaRPr>
          </a:p>
        </p:txBody>
      </p:sp>
      <p:sp>
        <p:nvSpPr>
          <p:cNvPr id="5" name="Rectangle 4"/>
          <p:cNvSpPr/>
          <p:nvPr/>
        </p:nvSpPr>
        <p:spPr>
          <a:xfrm>
            <a:off x="4114800" y="545076"/>
            <a:ext cx="3810000" cy="609398"/>
          </a:xfrm>
          <a:prstGeom prst="rect">
            <a:avLst/>
          </a:prstGeom>
        </p:spPr>
        <p:txBody>
          <a:bodyPr wrap="square">
            <a:spAutoFit/>
          </a:bodyPr>
          <a:lstStyle/>
          <a:p>
            <a:pPr algn="justLow" rtl="1">
              <a:lnSpc>
                <a:spcPct val="120000"/>
              </a:lnSpc>
              <a:spcAft>
                <a:spcPts val="0"/>
              </a:spcAft>
            </a:pPr>
            <a:r>
              <a:rPr lang="en-US" sz="2400" b="1" dirty="0" err="1">
                <a:latin typeface="Times New Roman"/>
                <a:ea typeface="Times New Roman"/>
                <a:cs typeface="B Nazanin"/>
              </a:rPr>
              <a:t>Anfis</a:t>
            </a:r>
            <a:r>
              <a:rPr lang="fa-IR" sz="2800" b="1" dirty="0">
                <a:latin typeface="Times New Roman"/>
                <a:ea typeface="Times New Roman"/>
                <a:cs typeface="B Nazanin"/>
              </a:rPr>
              <a:t> دارای 5 لایه </a:t>
            </a:r>
            <a:r>
              <a:rPr lang="fa-IR" sz="2800" b="1" dirty="0" smtClean="0">
                <a:latin typeface="Times New Roman"/>
                <a:ea typeface="Times New Roman"/>
                <a:cs typeface="B Nazanin"/>
              </a:rPr>
              <a:t>است :</a:t>
            </a:r>
            <a:endParaRPr lang="en-US" sz="2400" b="1" dirty="0">
              <a:latin typeface="Times New Roman"/>
              <a:ea typeface="Times New Roman"/>
              <a:cs typeface="B Nazanin"/>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38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17</a:t>
            </a:fld>
            <a:endParaRPr lang="en-US" sz="1600" b="1" dirty="0">
              <a:latin typeface="IPT Lotus" pitchFamily="2" charset="2"/>
              <a:cs typeface="IRLotus" pitchFamily="2" charset="-78"/>
            </a:endParaRPr>
          </a:p>
        </p:txBody>
      </p:sp>
      <p:sp>
        <p:nvSpPr>
          <p:cNvPr id="4" name="TextBox 3"/>
          <p:cNvSpPr txBox="1"/>
          <p:nvPr/>
        </p:nvSpPr>
        <p:spPr>
          <a:xfrm>
            <a:off x="1752600" y="914400"/>
            <a:ext cx="5257800" cy="369332"/>
          </a:xfrm>
          <a:prstGeom prst="rect">
            <a:avLst/>
          </a:prstGeom>
          <a:noFill/>
        </p:spPr>
        <p:txBody>
          <a:bodyPr wrap="square" rtlCol="0">
            <a:spAutoFit/>
          </a:bodyPr>
          <a:lstStyle/>
          <a:p>
            <a:endParaRPr lang="en-US" dirty="0"/>
          </a:p>
        </p:txBody>
      </p:sp>
      <p:sp>
        <p:nvSpPr>
          <p:cNvPr id="5" name="Rectangle 4"/>
          <p:cNvSpPr/>
          <p:nvPr/>
        </p:nvSpPr>
        <p:spPr>
          <a:xfrm>
            <a:off x="609600" y="498902"/>
            <a:ext cx="7162800" cy="1569660"/>
          </a:xfrm>
          <a:prstGeom prst="rect">
            <a:avLst/>
          </a:prstGeom>
        </p:spPr>
        <p:txBody>
          <a:bodyPr wrap="square">
            <a:spAutoFit/>
          </a:bodyPr>
          <a:lstStyle/>
          <a:p>
            <a:pPr algn="just" rtl="1"/>
            <a:r>
              <a:rPr lang="fa-IR" sz="2400" b="1" dirty="0">
                <a:latin typeface="Times New Roman"/>
                <a:ea typeface="Times New Roman"/>
                <a:cs typeface="Nazanin"/>
              </a:rPr>
              <a:t>یادگیری </a:t>
            </a:r>
            <a:r>
              <a:rPr lang="fa-IR" sz="2400" b="1" dirty="0" smtClean="0">
                <a:latin typeface="Times New Roman"/>
                <a:ea typeface="Times New Roman"/>
                <a:cs typeface="Nazanin"/>
              </a:rPr>
              <a:t>ترکیبی:</a:t>
            </a:r>
          </a:p>
          <a:p>
            <a:pPr algn="just" rtl="1"/>
            <a:endParaRPr lang="fa-IR" sz="2400" b="1" dirty="0" smtClean="0">
              <a:latin typeface="Times New Roman"/>
              <a:ea typeface="Times New Roman"/>
              <a:cs typeface="Nazanin"/>
            </a:endParaRPr>
          </a:p>
          <a:p>
            <a:pPr algn="just" rtl="1"/>
            <a:r>
              <a:rPr lang="fa-IR" sz="2400" dirty="0" smtClean="0">
                <a:latin typeface="Times New Roman"/>
                <a:ea typeface="Times New Roman"/>
                <a:cs typeface="Nazanin"/>
              </a:rPr>
              <a:t>نوعی </a:t>
            </a:r>
            <a:r>
              <a:rPr lang="fa-IR" sz="2400" dirty="0">
                <a:latin typeface="Times New Roman"/>
                <a:ea typeface="Times New Roman"/>
                <a:cs typeface="Nazanin"/>
              </a:rPr>
              <a:t>یادگیری است که در آن چندین </a:t>
            </a:r>
            <a:r>
              <a:rPr lang="fa-IR" sz="2400" dirty="0" smtClean="0">
                <a:latin typeface="Times New Roman"/>
                <a:ea typeface="Times New Roman"/>
                <a:cs typeface="Nazanin"/>
              </a:rPr>
              <a:t>طبقه بندی </a:t>
            </a:r>
            <a:r>
              <a:rPr lang="fa-IR" sz="2400" dirty="0">
                <a:latin typeface="Times New Roman"/>
                <a:ea typeface="Times New Roman"/>
                <a:cs typeface="Nazanin"/>
              </a:rPr>
              <a:t>کننده برای پیش­بینی یک هدف آموزش می­بینند</a:t>
            </a:r>
            <a:r>
              <a:rPr lang="fa-IR" sz="2400" dirty="0" smtClean="0">
                <a:latin typeface="Times New Roman"/>
                <a:ea typeface="Times New Roman"/>
                <a:cs typeface="Nazanin"/>
              </a:rPr>
              <a:t>.</a:t>
            </a:r>
            <a:endParaRPr lang="en-US" sz="24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171700" y="2514600"/>
            <a:ext cx="4419600" cy="3276600"/>
          </a:xfrm>
          <a:prstGeom prst="rect">
            <a:avLst/>
          </a:prstGeom>
          <a:noFill/>
          <a:ln>
            <a:noFill/>
          </a:ln>
        </p:spPr>
      </p:pic>
    </p:spTree>
    <p:extLst>
      <p:ext uri="{BB962C8B-B14F-4D97-AF65-F5344CB8AC3E}">
        <p14:creationId xmlns:p14="http://schemas.microsoft.com/office/powerpoint/2010/main" val="405195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44408" y="6381328"/>
            <a:ext cx="533400" cy="296416"/>
          </a:xfrm>
        </p:spPr>
        <p:txBody>
          <a:bodyPr/>
          <a:lstStyle/>
          <a:p>
            <a:pPr algn="ctr"/>
            <a:fld id="{AD8FB6B4-F0EB-4A71-8770-AE972B05331D}" type="slidenum">
              <a:rPr lang="en-US" sz="1600" b="1" smtClean="0">
                <a:solidFill>
                  <a:prstClr val="black"/>
                </a:solidFill>
                <a:latin typeface="IPT Lotus" pitchFamily="2" charset="2"/>
                <a:cs typeface="IRLotus" pitchFamily="2" charset="-78"/>
              </a:rPr>
              <a:pPr algn="ctr"/>
              <a:t>18</a:t>
            </a:fld>
            <a:endParaRPr lang="en-US" sz="1600" b="1" dirty="0">
              <a:solidFill>
                <a:prstClr val="black"/>
              </a:solidFill>
              <a:latin typeface="IPT Lotus" pitchFamily="2" charset="2"/>
              <a:cs typeface="IRLotus" pitchFamily="2" charset="-78"/>
            </a:endParaRPr>
          </a:p>
        </p:txBody>
      </p:sp>
      <p:sp>
        <p:nvSpPr>
          <p:cNvPr id="6" name="Rectangle 5"/>
          <p:cNvSpPr/>
          <p:nvPr/>
        </p:nvSpPr>
        <p:spPr>
          <a:xfrm>
            <a:off x="2057400" y="1183068"/>
            <a:ext cx="5334000" cy="4154984"/>
          </a:xfrm>
          <a:prstGeom prst="rect">
            <a:avLst/>
          </a:prstGeom>
        </p:spPr>
        <p:txBody>
          <a:bodyPr wrap="square">
            <a:spAutoFit/>
          </a:bodyPr>
          <a:lstStyle/>
          <a:p>
            <a:pPr algn="just" rtl="1">
              <a:lnSpc>
                <a:spcPct val="150000"/>
              </a:lnSpc>
            </a:pPr>
            <a:endParaRPr lang="fa-IR" sz="2400" b="1" dirty="0" smtClean="0">
              <a:solidFill>
                <a:srgbClr val="FF0000"/>
              </a:solidFill>
              <a:cs typeface="B Nazanin" pitchFamily="2" charset="-78"/>
            </a:endParaRPr>
          </a:p>
          <a:p>
            <a:pPr algn="ctr" rtl="1">
              <a:lnSpc>
                <a:spcPct val="150000"/>
              </a:lnSpc>
            </a:pPr>
            <a:r>
              <a:rPr lang="fa-IR" sz="8000" b="1" dirty="0" smtClean="0">
                <a:solidFill>
                  <a:srgbClr val="FF0000"/>
                </a:solidFill>
                <a:cs typeface="B Nazanin" pitchFamily="2" charset="-78"/>
              </a:rPr>
              <a:t>فصل 3</a:t>
            </a:r>
            <a:endParaRPr lang="fa-IR" sz="8000" b="1" dirty="0">
              <a:solidFill>
                <a:srgbClr val="FF0000"/>
              </a:solidFill>
              <a:cs typeface="B Nazanin" pitchFamily="2" charset="-78"/>
            </a:endParaRPr>
          </a:p>
          <a:p>
            <a:pPr marL="342900" indent="-342900" algn="just" rtl="1">
              <a:lnSpc>
                <a:spcPct val="150000"/>
              </a:lnSpc>
              <a:buFont typeface="Arial" pitchFamily="34" charset="0"/>
              <a:buChar char="•"/>
            </a:pPr>
            <a:endParaRPr lang="fa-IR" sz="2400" b="1" dirty="0">
              <a:solidFill>
                <a:prstClr val="black"/>
              </a:solidFill>
              <a:cs typeface="B Nazanin" pitchFamily="2" charset="-78"/>
            </a:endParaRPr>
          </a:p>
          <a:p>
            <a:pPr marL="342900" indent="-342900" algn="just" rtl="1">
              <a:lnSpc>
                <a:spcPct val="150000"/>
              </a:lnSpc>
              <a:buFont typeface="Arial" pitchFamily="34" charset="0"/>
              <a:buChar char="•"/>
            </a:pPr>
            <a:endParaRPr lang="fa-IR" sz="2400" b="1" dirty="0" smtClean="0">
              <a:solidFill>
                <a:prstClr val="black"/>
              </a:solidFill>
              <a:cs typeface="B Nazanin" pitchFamily="2" charset="-78"/>
            </a:endParaRPr>
          </a:p>
          <a:p>
            <a:pPr marL="342900" indent="-342900" algn="just" rtl="1">
              <a:lnSpc>
                <a:spcPct val="150000"/>
              </a:lnSpc>
              <a:buFont typeface="Arial" pitchFamily="34" charset="0"/>
              <a:buChar char="•"/>
            </a:pPr>
            <a:endParaRPr lang="fa-IR" sz="2400" b="1" dirty="0" smtClean="0">
              <a:solidFill>
                <a:prstClr val="black"/>
              </a:solidFill>
              <a:cs typeface="B Nazanin" pitchFamily="2" charset="-78"/>
            </a:endParaRPr>
          </a:p>
        </p:txBody>
      </p:sp>
    </p:spTree>
    <p:extLst>
      <p:ext uri="{BB962C8B-B14F-4D97-AF65-F5344CB8AC3E}">
        <p14:creationId xmlns:p14="http://schemas.microsoft.com/office/powerpoint/2010/main" val="390559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44408" y="6381328"/>
            <a:ext cx="533400" cy="296416"/>
          </a:xfrm>
        </p:spPr>
        <p:txBody>
          <a:bodyPr/>
          <a:lstStyle/>
          <a:p>
            <a:pPr algn="ctr"/>
            <a:fld id="{AD8FB6B4-F0EB-4A71-8770-AE972B05331D}" type="slidenum">
              <a:rPr lang="en-US" sz="1600" b="1" smtClean="0">
                <a:solidFill>
                  <a:prstClr val="black"/>
                </a:solidFill>
                <a:latin typeface="IPT Lotus" pitchFamily="2" charset="2"/>
                <a:cs typeface="IRLotus" pitchFamily="2" charset="-78"/>
              </a:rPr>
              <a:pPr algn="ctr"/>
              <a:t>19</a:t>
            </a:fld>
            <a:endParaRPr lang="en-US" sz="1600" b="1" dirty="0">
              <a:solidFill>
                <a:prstClr val="black"/>
              </a:solidFill>
              <a:latin typeface="IPT Lotus" pitchFamily="2" charset="2"/>
              <a:cs typeface="IRLotus" pitchFamily="2" charset="-78"/>
            </a:endParaRPr>
          </a:p>
        </p:txBody>
      </p:sp>
      <p:sp>
        <p:nvSpPr>
          <p:cNvPr id="6" name="Rectangle 5"/>
          <p:cNvSpPr/>
          <p:nvPr/>
        </p:nvSpPr>
        <p:spPr>
          <a:xfrm>
            <a:off x="2780414" y="381000"/>
            <a:ext cx="5791200" cy="5078313"/>
          </a:xfrm>
          <a:prstGeom prst="rect">
            <a:avLst/>
          </a:prstGeom>
        </p:spPr>
        <p:txBody>
          <a:bodyPr wrap="square">
            <a:spAutoFit/>
          </a:bodyPr>
          <a:lstStyle/>
          <a:p>
            <a:pPr algn="just" rtl="1">
              <a:lnSpc>
                <a:spcPct val="150000"/>
              </a:lnSpc>
            </a:pPr>
            <a:endParaRPr lang="fa-IR" sz="2400" b="1" dirty="0" smtClean="0">
              <a:solidFill>
                <a:srgbClr val="FF0000"/>
              </a:solidFill>
              <a:cs typeface="B Nazanin" pitchFamily="2" charset="-78"/>
            </a:endParaRPr>
          </a:p>
          <a:p>
            <a:pPr marL="342900" indent="-342900" algn="just" rtl="1">
              <a:lnSpc>
                <a:spcPct val="150000"/>
              </a:lnSpc>
              <a:buFont typeface="Wingdings" pitchFamily="2" charset="2"/>
              <a:buChar char="v"/>
            </a:pPr>
            <a:r>
              <a:rPr lang="fa-IR" sz="2400" b="1" dirty="0" smtClean="0">
                <a:solidFill>
                  <a:prstClr val="black"/>
                </a:solidFill>
                <a:cs typeface="B Nazanin" pitchFamily="2" charset="-78"/>
              </a:rPr>
              <a:t>زمان </a:t>
            </a:r>
            <a:r>
              <a:rPr lang="fa-IR" sz="2400" b="1" dirty="0">
                <a:solidFill>
                  <a:prstClr val="black"/>
                </a:solidFill>
                <a:cs typeface="B Nazanin" pitchFamily="2" charset="-78"/>
              </a:rPr>
              <a:t>در </a:t>
            </a:r>
            <a:r>
              <a:rPr lang="fa-IR" sz="2400" b="1" dirty="0" smtClean="0">
                <a:solidFill>
                  <a:prstClr val="black"/>
                </a:solidFill>
                <a:cs typeface="B Nazanin" pitchFamily="2" charset="-78"/>
              </a:rPr>
              <a:t>سیستم های پیشنهادگر</a:t>
            </a:r>
          </a:p>
          <a:p>
            <a:pPr marL="1257300" lvl="2" indent="-342900" algn="just" rtl="1">
              <a:lnSpc>
                <a:spcPct val="150000"/>
              </a:lnSpc>
              <a:buFont typeface="Wingdings" pitchFamily="2" charset="2"/>
              <a:buChar char="ü"/>
            </a:pPr>
            <a:r>
              <a:rPr lang="fa-IR" sz="2400" b="1" dirty="0" smtClean="0">
                <a:solidFill>
                  <a:prstClr val="black"/>
                </a:solidFill>
                <a:cs typeface="B Nazanin" pitchFamily="2" charset="-78"/>
              </a:rPr>
              <a:t>مراجع 17، 19، 20، 21 ، 22 و 23</a:t>
            </a:r>
            <a:endParaRPr lang="fa-IR" sz="2400" b="1" dirty="0">
              <a:solidFill>
                <a:prstClr val="black"/>
              </a:solidFill>
              <a:cs typeface="B Nazanin" pitchFamily="2" charset="-78"/>
            </a:endParaRPr>
          </a:p>
          <a:p>
            <a:pPr marL="342900" indent="-342900" algn="just" rtl="1">
              <a:lnSpc>
                <a:spcPct val="150000"/>
              </a:lnSpc>
              <a:buFont typeface="Arial" pitchFamily="34" charset="0"/>
              <a:buChar char="•"/>
            </a:pPr>
            <a:endParaRPr lang="fa-IR" sz="2400" b="1" dirty="0" smtClean="0">
              <a:solidFill>
                <a:prstClr val="black"/>
              </a:solidFill>
              <a:cs typeface="B Nazanin" pitchFamily="2" charset="-78"/>
            </a:endParaRPr>
          </a:p>
          <a:p>
            <a:pPr marL="342900" indent="-342900" algn="just" rtl="1">
              <a:lnSpc>
                <a:spcPct val="150000"/>
              </a:lnSpc>
              <a:buFont typeface="Wingdings" pitchFamily="2" charset="2"/>
              <a:buChar char="v"/>
            </a:pPr>
            <a:r>
              <a:rPr lang="fa-IR" sz="2400" b="1" dirty="0" smtClean="0">
                <a:solidFill>
                  <a:prstClr val="black"/>
                </a:solidFill>
                <a:cs typeface="B Nazanin" pitchFamily="2" charset="-78"/>
              </a:rPr>
              <a:t>معیار </a:t>
            </a:r>
            <a:r>
              <a:rPr lang="fa-IR" sz="2400" b="1" dirty="0">
                <a:solidFill>
                  <a:prstClr val="black"/>
                </a:solidFill>
                <a:cs typeface="B Nazanin" pitchFamily="2" charset="-78"/>
              </a:rPr>
              <a:t>شباهت در </a:t>
            </a:r>
            <a:r>
              <a:rPr lang="fa-IR" sz="2400" b="1" dirty="0" smtClean="0">
                <a:solidFill>
                  <a:prstClr val="black"/>
                </a:solidFill>
                <a:cs typeface="B Nazanin" pitchFamily="2" charset="-78"/>
              </a:rPr>
              <a:t>سیستم های پیشنهادگر</a:t>
            </a:r>
          </a:p>
          <a:p>
            <a:pPr marL="1257300" lvl="2" indent="-342900" algn="just" rtl="1">
              <a:lnSpc>
                <a:spcPct val="150000"/>
              </a:lnSpc>
              <a:buFont typeface="Wingdings" pitchFamily="2" charset="2"/>
              <a:buChar char="ü"/>
            </a:pPr>
            <a:r>
              <a:rPr lang="fa-IR" sz="2400" b="1" dirty="0" smtClean="0">
                <a:solidFill>
                  <a:prstClr val="black"/>
                </a:solidFill>
                <a:cs typeface="B Nazanin" pitchFamily="2" charset="-78"/>
              </a:rPr>
              <a:t>مراجع 24 و 25</a:t>
            </a:r>
          </a:p>
          <a:p>
            <a:pPr marL="342900" indent="-342900" algn="just" rtl="1">
              <a:lnSpc>
                <a:spcPct val="150000"/>
              </a:lnSpc>
              <a:buFont typeface="Arial" pitchFamily="34" charset="0"/>
              <a:buChar char="•"/>
            </a:pPr>
            <a:endParaRPr lang="fa-IR" sz="2400" b="1" dirty="0">
              <a:solidFill>
                <a:prstClr val="black"/>
              </a:solidFill>
              <a:cs typeface="B Nazanin" pitchFamily="2" charset="-78"/>
            </a:endParaRPr>
          </a:p>
          <a:p>
            <a:pPr marL="342900" indent="-342900" algn="just" rtl="1">
              <a:lnSpc>
                <a:spcPct val="150000"/>
              </a:lnSpc>
              <a:buFont typeface="Wingdings" pitchFamily="2" charset="2"/>
              <a:buChar char="v"/>
            </a:pPr>
            <a:r>
              <a:rPr lang="fa-IR" sz="2400" b="1" dirty="0" smtClean="0">
                <a:solidFill>
                  <a:prstClr val="black"/>
                </a:solidFill>
                <a:cs typeface="B Nazanin" pitchFamily="2" charset="-78"/>
              </a:rPr>
              <a:t>کارهای </a:t>
            </a:r>
            <a:r>
              <a:rPr lang="fa-IR" sz="2400" b="1" dirty="0">
                <a:solidFill>
                  <a:prstClr val="black"/>
                </a:solidFill>
                <a:cs typeface="B Nazanin" pitchFamily="2" charset="-78"/>
              </a:rPr>
              <a:t>مربوط به سیستم عصبی فازی </a:t>
            </a:r>
            <a:r>
              <a:rPr lang="fa-IR" sz="2400" b="1" dirty="0" smtClean="0">
                <a:solidFill>
                  <a:prstClr val="black"/>
                </a:solidFill>
                <a:cs typeface="B Nazanin" pitchFamily="2" charset="-78"/>
              </a:rPr>
              <a:t>تطبیقی</a:t>
            </a:r>
          </a:p>
          <a:p>
            <a:pPr marL="1257300" lvl="2" indent="-342900" algn="just" rtl="1">
              <a:lnSpc>
                <a:spcPct val="150000"/>
              </a:lnSpc>
              <a:buFont typeface="Wingdings" pitchFamily="2" charset="2"/>
              <a:buChar char="ü"/>
            </a:pPr>
            <a:r>
              <a:rPr lang="fa-IR" sz="2400" b="1" dirty="0" smtClean="0">
                <a:solidFill>
                  <a:prstClr val="black"/>
                </a:solidFill>
                <a:cs typeface="B Nazanin" pitchFamily="2" charset="-78"/>
              </a:rPr>
              <a:t>مراجع 26 و 27</a:t>
            </a:r>
          </a:p>
        </p:txBody>
      </p:sp>
    </p:spTree>
    <p:extLst>
      <p:ext uri="{BB962C8B-B14F-4D97-AF65-F5344CB8AC3E}">
        <p14:creationId xmlns:p14="http://schemas.microsoft.com/office/powerpoint/2010/main" val="2293998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44408" y="6381328"/>
            <a:ext cx="533400" cy="296416"/>
          </a:xfrm>
        </p:spPr>
        <p:txBody>
          <a:bodyPr/>
          <a:lstStyle/>
          <a:p>
            <a:pPr algn="ctr"/>
            <a:fld id="{AD8FB6B4-F0EB-4A71-8770-AE972B05331D}" type="slidenum">
              <a:rPr lang="en-US" sz="1600" b="1" smtClean="0">
                <a:latin typeface="IPT Lotus" pitchFamily="2" charset="2"/>
                <a:cs typeface="IRLotus" pitchFamily="2" charset="-78"/>
              </a:rPr>
              <a:pPr algn="ctr"/>
              <a:t>2</a:t>
            </a:fld>
            <a:endParaRPr lang="en-US" sz="1600" b="1" dirty="0">
              <a:latin typeface="IPT Lotus" pitchFamily="2" charset="2"/>
              <a:cs typeface="IRLotus" pitchFamily="2" charset="-78"/>
            </a:endParaRPr>
          </a:p>
        </p:txBody>
      </p:sp>
      <p:sp>
        <p:nvSpPr>
          <p:cNvPr id="6" name="Rectangle 5"/>
          <p:cNvSpPr/>
          <p:nvPr/>
        </p:nvSpPr>
        <p:spPr>
          <a:xfrm>
            <a:off x="1515140" y="-304800"/>
            <a:ext cx="6303167" cy="8956298"/>
          </a:xfrm>
          <a:prstGeom prst="rect">
            <a:avLst/>
          </a:prstGeom>
        </p:spPr>
        <p:txBody>
          <a:bodyPr wrap="square">
            <a:spAutoFit/>
          </a:bodyPr>
          <a:lstStyle/>
          <a:p>
            <a:pPr algn="just" rtl="1">
              <a:lnSpc>
                <a:spcPct val="150000"/>
              </a:lnSpc>
            </a:pPr>
            <a:endParaRPr lang="fa-IR" sz="2400" b="1" dirty="0" smtClean="0">
              <a:solidFill>
                <a:srgbClr val="FF0000"/>
              </a:solidFill>
              <a:cs typeface="B Nazanin" pitchFamily="2" charset="-78"/>
            </a:endParaRPr>
          </a:p>
          <a:p>
            <a:pPr algn="just" rtl="1">
              <a:lnSpc>
                <a:spcPct val="150000"/>
              </a:lnSpc>
            </a:pPr>
            <a:r>
              <a:rPr lang="fa-IR" sz="2400" b="1" dirty="0" smtClean="0">
                <a:solidFill>
                  <a:srgbClr val="FF0000"/>
                </a:solidFill>
                <a:cs typeface="B Nazanin" pitchFamily="2" charset="-78"/>
              </a:rPr>
              <a:t>فهرست:</a:t>
            </a:r>
          </a:p>
          <a:p>
            <a:pPr marL="342900" indent="-342900" algn="just" rtl="1">
              <a:lnSpc>
                <a:spcPct val="200000"/>
              </a:lnSpc>
              <a:buFont typeface="Wingdings" pitchFamily="2" charset="2"/>
              <a:buChar char="Ø"/>
            </a:pPr>
            <a:r>
              <a:rPr lang="fa-IR" sz="2400" b="1" dirty="0" smtClean="0">
                <a:cs typeface="B Nazanin" pitchFamily="2" charset="-78"/>
              </a:rPr>
              <a:t>فصل 1</a:t>
            </a:r>
          </a:p>
          <a:p>
            <a:pPr marL="800100" lvl="1" indent="-342900" algn="just" rtl="1">
              <a:buFont typeface="Arial" pitchFamily="34" charset="0"/>
              <a:buChar char="•"/>
            </a:pPr>
            <a:r>
              <a:rPr lang="fa-IR" sz="2400" b="1" dirty="0" smtClean="0">
                <a:cs typeface="B Nazanin" pitchFamily="2" charset="-78"/>
              </a:rPr>
              <a:t>مقدمه</a:t>
            </a:r>
          </a:p>
          <a:p>
            <a:pPr marL="342900" indent="-342900" algn="just" rtl="1">
              <a:buFont typeface="Wingdings" pitchFamily="2" charset="2"/>
              <a:buChar char="Ø"/>
            </a:pPr>
            <a:r>
              <a:rPr lang="fa-IR" sz="2400" b="1" dirty="0" smtClean="0">
                <a:cs typeface="B Nazanin" pitchFamily="2" charset="-78"/>
              </a:rPr>
              <a:t>فصل 2</a:t>
            </a:r>
          </a:p>
          <a:p>
            <a:pPr marL="800100" lvl="1" indent="-342900" algn="r" rtl="1">
              <a:buFont typeface="Arial" pitchFamily="34" charset="0"/>
              <a:buChar char="•"/>
            </a:pPr>
            <a:r>
              <a:rPr lang="fa-IR" sz="2400" b="1" dirty="0">
                <a:cs typeface="B Nazanin" pitchFamily="2" charset="-78"/>
              </a:rPr>
              <a:t>سیستمهای توصیه </a:t>
            </a:r>
            <a:r>
              <a:rPr lang="fa-IR" sz="2400" b="1" dirty="0" smtClean="0">
                <a:cs typeface="B Nazanin" pitchFamily="2" charset="-78"/>
              </a:rPr>
              <a:t>گر</a:t>
            </a:r>
          </a:p>
          <a:p>
            <a:pPr marL="800100" lvl="1" indent="-342900" algn="r" rtl="1">
              <a:buFont typeface="Arial" pitchFamily="34" charset="0"/>
              <a:buChar char="•"/>
            </a:pPr>
            <a:r>
              <a:rPr lang="fa-IR" sz="2400" b="1" dirty="0">
                <a:cs typeface="B Nazanin" pitchFamily="2" charset="-78"/>
              </a:rPr>
              <a:t>پالایش </a:t>
            </a:r>
            <a:r>
              <a:rPr lang="fa-IR" sz="2400" b="1" dirty="0" smtClean="0">
                <a:cs typeface="B Nazanin" pitchFamily="2" charset="-78"/>
              </a:rPr>
              <a:t>مشارکتی</a:t>
            </a:r>
          </a:p>
          <a:p>
            <a:pPr marL="800100" lvl="1" indent="-342900" algn="r" rtl="1">
              <a:buFont typeface="Arial" pitchFamily="34" charset="0"/>
              <a:buChar char="•"/>
            </a:pPr>
            <a:r>
              <a:rPr lang="fa-IR" sz="2400" b="1" dirty="0">
                <a:cs typeface="B Nazanin" pitchFamily="2" charset="-78"/>
              </a:rPr>
              <a:t>ضریب همبستگی </a:t>
            </a:r>
            <a:r>
              <a:rPr lang="fa-IR" sz="2400" b="1" dirty="0" smtClean="0">
                <a:cs typeface="B Nazanin" pitchFamily="2" charset="-78"/>
              </a:rPr>
              <a:t>پیرسون</a:t>
            </a:r>
          </a:p>
          <a:p>
            <a:pPr marL="800100" lvl="1" indent="-342900" algn="r" rtl="1">
              <a:buFont typeface="Arial" pitchFamily="34" charset="0"/>
              <a:buChar char="•"/>
            </a:pPr>
            <a:r>
              <a:rPr lang="ar-SA" sz="2400" b="1" dirty="0">
                <a:latin typeface="Times New Roman"/>
                <a:ea typeface="Times New Roman"/>
                <a:cs typeface="Nazanin"/>
              </a:rPr>
              <a:t>سیستم عصبی فازی تطبیقی (انفیس- </a:t>
            </a:r>
            <a:r>
              <a:rPr lang="en-US" sz="2400" b="1" dirty="0">
                <a:latin typeface="Times New Roman"/>
                <a:ea typeface="Times New Roman"/>
                <a:cs typeface="Nazanin"/>
              </a:rPr>
              <a:t>ANFIS</a:t>
            </a:r>
            <a:r>
              <a:rPr lang="ar-SA" sz="2400" b="1" dirty="0">
                <a:latin typeface="Times New Roman"/>
                <a:ea typeface="Times New Roman"/>
                <a:cs typeface="Nazanin"/>
              </a:rPr>
              <a:t>)</a:t>
            </a:r>
            <a:endParaRPr lang="fa-IR" sz="2400" b="1" dirty="0">
              <a:latin typeface="Times New Roman"/>
              <a:ea typeface="Times New Roman"/>
              <a:cs typeface="Nazanin"/>
            </a:endParaRPr>
          </a:p>
          <a:p>
            <a:pPr marL="800100" lvl="1" indent="-342900" algn="r" rtl="1">
              <a:buFont typeface="Arial" pitchFamily="34" charset="0"/>
              <a:buChar char="•"/>
            </a:pPr>
            <a:r>
              <a:rPr lang="fa-IR" sz="2400" b="1" dirty="0" smtClean="0">
                <a:cs typeface="B Nazanin" pitchFamily="2" charset="-78"/>
              </a:rPr>
              <a:t>یادگیری ترکیبی</a:t>
            </a:r>
          </a:p>
          <a:p>
            <a:pPr marL="342900" indent="-342900" algn="just" rtl="1">
              <a:buFont typeface="Wingdings" pitchFamily="2" charset="2"/>
              <a:buChar char="Ø"/>
            </a:pPr>
            <a:r>
              <a:rPr lang="fa-IR" sz="2400" b="1" dirty="0" smtClean="0">
                <a:cs typeface="B Nazanin" pitchFamily="2" charset="-78"/>
              </a:rPr>
              <a:t>فصل 3</a:t>
            </a:r>
          </a:p>
          <a:p>
            <a:pPr marL="342900" indent="-342900" algn="just" rtl="1">
              <a:buFont typeface="Wingdings" pitchFamily="2" charset="2"/>
              <a:buChar char="Ø"/>
            </a:pPr>
            <a:r>
              <a:rPr lang="fa-IR" sz="2400" b="1" dirty="0" smtClean="0">
                <a:cs typeface="B Nazanin" pitchFamily="2" charset="-78"/>
              </a:rPr>
              <a:t>فصل 4</a:t>
            </a:r>
          </a:p>
          <a:p>
            <a:pPr marL="800100" lvl="1" indent="-342900" algn="just" rtl="1">
              <a:buFont typeface="Arial" pitchFamily="34" charset="0"/>
              <a:buChar char="•"/>
            </a:pPr>
            <a:r>
              <a:rPr lang="fa-IR" sz="2400" b="1" dirty="0" smtClean="0">
                <a:cs typeface="B Nazanin" pitchFamily="2" charset="-78"/>
              </a:rPr>
              <a:t>روش پیشنهادی</a:t>
            </a:r>
          </a:p>
          <a:p>
            <a:pPr marL="342900" indent="-342900" algn="just" rtl="1">
              <a:buFont typeface="Wingdings" pitchFamily="2" charset="2"/>
              <a:buChar char="Ø"/>
            </a:pPr>
            <a:r>
              <a:rPr lang="fa-IR" sz="2400" b="1" dirty="0" smtClean="0">
                <a:cs typeface="B Nazanin" pitchFamily="2" charset="-78"/>
              </a:rPr>
              <a:t>فصل 5 و 6</a:t>
            </a:r>
          </a:p>
          <a:p>
            <a:pPr marL="800100" lvl="1" indent="-342900" algn="just" rtl="1">
              <a:buFont typeface="Arial" pitchFamily="34" charset="0"/>
              <a:buChar char="•"/>
            </a:pPr>
            <a:r>
              <a:rPr lang="fa-IR" sz="2400" b="1" dirty="0" smtClean="0">
                <a:cs typeface="B Nazanin" pitchFamily="2" charset="-78"/>
              </a:rPr>
              <a:t>مجموعه داده و ارزیابی</a:t>
            </a:r>
          </a:p>
          <a:p>
            <a:pPr marL="800100" lvl="1" indent="-342900" algn="just" rtl="1">
              <a:buFont typeface="Arial" pitchFamily="34" charset="0"/>
              <a:buChar char="•"/>
            </a:pPr>
            <a:r>
              <a:rPr lang="fa-IR" sz="2400" b="1" dirty="0" smtClean="0">
                <a:cs typeface="B Nazanin" pitchFamily="2" charset="-78"/>
              </a:rPr>
              <a:t>نتیجه گیری</a:t>
            </a:r>
            <a:endParaRPr lang="fa-IR" sz="2400" b="1" dirty="0">
              <a:cs typeface="B Nazanin" pitchFamily="2" charset="-78"/>
            </a:endParaRPr>
          </a:p>
          <a:p>
            <a:pPr marL="342900" indent="-342900" algn="just" rtl="1">
              <a:lnSpc>
                <a:spcPct val="150000"/>
              </a:lnSpc>
              <a:buFont typeface="Arial" pitchFamily="34" charset="0"/>
              <a:buChar char="•"/>
            </a:pPr>
            <a:endParaRPr lang="fa-IR" sz="2400" b="1" dirty="0">
              <a:cs typeface="B Nazanin" pitchFamily="2" charset="-78"/>
            </a:endParaRPr>
          </a:p>
          <a:p>
            <a:pPr marL="342900" indent="-342900" algn="just" rtl="1">
              <a:lnSpc>
                <a:spcPct val="150000"/>
              </a:lnSpc>
              <a:buFont typeface="Arial" pitchFamily="34" charset="0"/>
              <a:buChar char="•"/>
            </a:pPr>
            <a:endParaRPr lang="fa-IR" sz="2400" b="1" dirty="0">
              <a:cs typeface="B Nazanin" pitchFamily="2" charset="-78"/>
            </a:endParaRPr>
          </a:p>
          <a:p>
            <a:pPr marL="342900" indent="-342900" algn="just" rtl="1">
              <a:lnSpc>
                <a:spcPct val="150000"/>
              </a:lnSpc>
              <a:buFont typeface="Arial" pitchFamily="34" charset="0"/>
              <a:buChar char="•"/>
            </a:pPr>
            <a:endParaRPr lang="fa-IR" sz="2400" b="1" dirty="0" smtClean="0">
              <a:cs typeface="B Nazanin" pitchFamily="2" charset="-78"/>
            </a:endParaRPr>
          </a:p>
          <a:p>
            <a:pPr marL="342900" indent="-342900" algn="just" rtl="1">
              <a:lnSpc>
                <a:spcPct val="150000"/>
              </a:lnSpc>
              <a:buFont typeface="Arial" pitchFamily="34" charset="0"/>
              <a:buChar char="•"/>
            </a:pPr>
            <a:endParaRPr lang="fa-IR" sz="2400" b="1" dirty="0" smtClean="0">
              <a:cs typeface="B Nazanin" pitchFamily="2" charset="-78"/>
            </a:endParaRPr>
          </a:p>
        </p:txBody>
      </p:sp>
    </p:spTree>
    <p:extLst>
      <p:ext uri="{BB962C8B-B14F-4D97-AF65-F5344CB8AC3E}">
        <p14:creationId xmlns:p14="http://schemas.microsoft.com/office/powerpoint/2010/main" val="2169093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44408" y="6381328"/>
            <a:ext cx="533400" cy="296416"/>
          </a:xfrm>
        </p:spPr>
        <p:txBody>
          <a:bodyPr/>
          <a:lstStyle/>
          <a:p>
            <a:pPr algn="ctr"/>
            <a:fld id="{AD8FB6B4-F0EB-4A71-8770-AE972B05331D}" type="slidenum">
              <a:rPr lang="en-US" sz="1600" b="1" smtClean="0">
                <a:solidFill>
                  <a:prstClr val="black"/>
                </a:solidFill>
                <a:latin typeface="IPT Lotus" pitchFamily="2" charset="2"/>
                <a:cs typeface="IRLotus" pitchFamily="2" charset="-78"/>
              </a:rPr>
              <a:pPr algn="ctr"/>
              <a:t>20</a:t>
            </a:fld>
            <a:endParaRPr lang="en-US" sz="1600" b="1" dirty="0">
              <a:solidFill>
                <a:prstClr val="black"/>
              </a:solidFill>
              <a:latin typeface="IPT Lotus" pitchFamily="2" charset="2"/>
              <a:cs typeface="IRLotus" pitchFamily="2" charset="-78"/>
            </a:endParaRPr>
          </a:p>
        </p:txBody>
      </p:sp>
      <p:sp>
        <p:nvSpPr>
          <p:cNvPr id="6" name="Rectangle 5"/>
          <p:cNvSpPr/>
          <p:nvPr/>
        </p:nvSpPr>
        <p:spPr>
          <a:xfrm>
            <a:off x="2057400" y="1183068"/>
            <a:ext cx="5334000" cy="4154984"/>
          </a:xfrm>
          <a:prstGeom prst="rect">
            <a:avLst/>
          </a:prstGeom>
        </p:spPr>
        <p:txBody>
          <a:bodyPr wrap="square">
            <a:spAutoFit/>
          </a:bodyPr>
          <a:lstStyle/>
          <a:p>
            <a:pPr algn="just" rtl="1">
              <a:lnSpc>
                <a:spcPct val="150000"/>
              </a:lnSpc>
            </a:pPr>
            <a:endParaRPr lang="fa-IR" sz="2400" b="1" dirty="0" smtClean="0">
              <a:solidFill>
                <a:srgbClr val="FF0000"/>
              </a:solidFill>
              <a:cs typeface="B Nazanin" pitchFamily="2" charset="-78"/>
            </a:endParaRPr>
          </a:p>
          <a:p>
            <a:pPr algn="ctr" rtl="1">
              <a:lnSpc>
                <a:spcPct val="150000"/>
              </a:lnSpc>
            </a:pPr>
            <a:r>
              <a:rPr lang="fa-IR" sz="8000" b="1" dirty="0" smtClean="0">
                <a:solidFill>
                  <a:srgbClr val="FF0000"/>
                </a:solidFill>
                <a:cs typeface="B Nazanin" pitchFamily="2" charset="-78"/>
              </a:rPr>
              <a:t>فصل 4</a:t>
            </a:r>
            <a:endParaRPr lang="fa-IR" sz="8000" b="1" dirty="0">
              <a:solidFill>
                <a:srgbClr val="FF0000"/>
              </a:solidFill>
              <a:cs typeface="B Nazanin" pitchFamily="2" charset="-78"/>
            </a:endParaRPr>
          </a:p>
          <a:p>
            <a:pPr marL="342900" indent="-342900" algn="just" rtl="1">
              <a:lnSpc>
                <a:spcPct val="150000"/>
              </a:lnSpc>
              <a:buFont typeface="Arial" pitchFamily="34" charset="0"/>
              <a:buChar char="•"/>
            </a:pPr>
            <a:endParaRPr lang="fa-IR" sz="2400" b="1" dirty="0">
              <a:solidFill>
                <a:prstClr val="black"/>
              </a:solidFill>
              <a:cs typeface="B Nazanin" pitchFamily="2" charset="-78"/>
            </a:endParaRPr>
          </a:p>
          <a:p>
            <a:pPr marL="342900" indent="-342900" algn="just" rtl="1">
              <a:lnSpc>
                <a:spcPct val="150000"/>
              </a:lnSpc>
              <a:buFont typeface="Arial" pitchFamily="34" charset="0"/>
              <a:buChar char="•"/>
            </a:pPr>
            <a:endParaRPr lang="fa-IR" sz="2400" b="1" dirty="0" smtClean="0">
              <a:solidFill>
                <a:prstClr val="black"/>
              </a:solidFill>
              <a:cs typeface="B Nazanin" pitchFamily="2" charset="-78"/>
            </a:endParaRPr>
          </a:p>
          <a:p>
            <a:pPr marL="342900" indent="-342900" algn="just" rtl="1">
              <a:lnSpc>
                <a:spcPct val="150000"/>
              </a:lnSpc>
              <a:buFont typeface="Arial" pitchFamily="34" charset="0"/>
              <a:buChar char="•"/>
            </a:pPr>
            <a:endParaRPr lang="fa-IR" sz="2400" b="1" dirty="0" smtClean="0">
              <a:solidFill>
                <a:prstClr val="black"/>
              </a:solidFill>
              <a:cs typeface="B Nazanin" pitchFamily="2" charset="-78"/>
            </a:endParaRPr>
          </a:p>
        </p:txBody>
      </p:sp>
    </p:spTree>
    <p:extLst>
      <p:ext uri="{BB962C8B-B14F-4D97-AF65-F5344CB8AC3E}">
        <p14:creationId xmlns:p14="http://schemas.microsoft.com/office/powerpoint/2010/main" val="390559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21</a:t>
            </a:fld>
            <a:endParaRPr lang="en-US" sz="1600" b="1" dirty="0">
              <a:latin typeface="IPT Lotus" pitchFamily="2" charset="2"/>
              <a:cs typeface="IRLotus" pitchFamily="2" charset="-78"/>
            </a:endParaRPr>
          </a:p>
        </p:txBody>
      </p:sp>
      <p:sp>
        <p:nvSpPr>
          <p:cNvPr id="4" name="TextBox 3"/>
          <p:cNvSpPr txBox="1"/>
          <p:nvPr/>
        </p:nvSpPr>
        <p:spPr>
          <a:xfrm>
            <a:off x="685800" y="545068"/>
            <a:ext cx="7341781" cy="6001643"/>
          </a:xfrm>
          <a:prstGeom prst="rect">
            <a:avLst/>
          </a:prstGeom>
          <a:noFill/>
        </p:spPr>
        <p:txBody>
          <a:bodyPr wrap="square" rtlCol="0">
            <a:spAutoFit/>
          </a:bodyPr>
          <a:lstStyle/>
          <a:p>
            <a:pPr algn="just" rtl="1"/>
            <a:r>
              <a:rPr lang="fa-IR" sz="2400" b="1" dirty="0" smtClean="0">
                <a:cs typeface="B Nazanin" pitchFamily="2" charset="-78"/>
              </a:rPr>
              <a:t>مقدمه :</a:t>
            </a:r>
          </a:p>
          <a:p>
            <a:pPr algn="just" rtl="1"/>
            <a:endParaRPr lang="fa-IR" sz="2400" b="1" dirty="0" smtClean="0">
              <a:cs typeface="B Nazanin" pitchFamily="2" charset="-78"/>
            </a:endParaRPr>
          </a:p>
          <a:p>
            <a:pPr marL="342900" indent="-342900" algn="just" rtl="1">
              <a:buFont typeface="Arial" pitchFamily="34" charset="0"/>
              <a:buChar char="•"/>
            </a:pPr>
            <a:r>
              <a:rPr lang="en-US" sz="2400" dirty="0">
                <a:latin typeface="Nazanin"/>
                <a:ea typeface="Times New Roman"/>
                <a:cs typeface="B Nazanin" pitchFamily="2" charset="-78"/>
              </a:rPr>
              <a:t> </a:t>
            </a:r>
            <a:r>
              <a:rPr lang="ar-SA" sz="2400" dirty="0">
                <a:latin typeface="Times New Roman"/>
                <a:ea typeface="Times New Roman"/>
                <a:cs typeface="Nazanin"/>
              </a:rPr>
              <a:t>هدف اصلی این پژوهش، بهبود صحت سیستم­های پیشنهاد­گر با استفاده از یادگیری ترکیبی مبتنی بر </a:t>
            </a:r>
            <a:r>
              <a:rPr lang="en-US" sz="2000" dirty="0" err="1">
                <a:latin typeface="Times New Roman"/>
                <a:ea typeface="Times New Roman"/>
              </a:rPr>
              <a:t>Anfis</a:t>
            </a:r>
            <a:r>
              <a:rPr lang="en-US" sz="2000" dirty="0">
                <a:latin typeface="Nazanin"/>
                <a:ea typeface="Times New Roman"/>
              </a:rPr>
              <a:t> </a:t>
            </a:r>
            <a:r>
              <a:rPr lang="ar-SA" sz="2400" dirty="0">
                <a:latin typeface="Times New Roman"/>
                <a:ea typeface="Times New Roman"/>
                <a:cs typeface="Nazanin"/>
              </a:rPr>
              <a:t> می­باشد</a:t>
            </a:r>
            <a:r>
              <a:rPr lang="ar-SA" sz="2400" dirty="0" smtClean="0">
                <a:latin typeface="Times New Roman"/>
                <a:ea typeface="Times New Roman"/>
                <a:cs typeface="Nazanin"/>
              </a:rPr>
              <a:t>.</a:t>
            </a:r>
            <a:endParaRPr lang="fa-IR" sz="2400" dirty="0" smtClean="0">
              <a:latin typeface="Times New Roman"/>
              <a:ea typeface="Times New Roman"/>
              <a:cs typeface="Nazanin"/>
            </a:endParaRPr>
          </a:p>
          <a:p>
            <a:pPr marL="342900" indent="-342900" algn="just" rtl="1">
              <a:buFont typeface="Arial" pitchFamily="34" charset="0"/>
              <a:buChar char="•"/>
            </a:pPr>
            <a:endParaRPr lang="fa-IR" sz="2400" dirty="0" smtClean="0">
              <a:latin typeface="Times New Roman"/>
              <a:ea typeface="Times New Roman"/>
              <a:cs typeface="Nazanin"/>
            </a:endParaRPr>
          </a:p>
          <a:p>
            <a:pPr marL="342900" indent="-342900" algn="just" rtl="1">
              <a:buFont typeface="Arial" pitchFamily="34" charset="0"/>
              <a:buChar char="•"/>
            </a:pPr>
            <a:r>
              <a:rPr lang="fa-IR" sz="2400" dirty="0">
                <a:latin typeface="Times New Roman"/>
                <a:ea typeface="Times New Roman"/>
                <a:cs typeface="Nazanin"/>
              </a:rPr>
              <a:t>برای انجام عمل پیشنهاددهی در ابتدا نیاز است تا کاربران همسایه</a:t>
            </a:r>
            <a:r>
              <a:rPr lang="fa-IR" sz="2400" dirty="0">
                <a:ea typeface="Times New Roman"/>
                <a:cs typeface="Times New Roman"/>
              </a:rPr>
              <a:t>­</a:t>
            </a:r>
            <a:r>
              <a:rPr lang="fa-IR" sz="2400" dirty="0">
                <a:latin typeface="Times New Roman"/>
                <a:ea typeface="Times New Roman"/>
                <a:cs typeface="Nazanin"/>
              </a:rPr>
              <a:t>ی کاربر فعال را پیدا نماییم. در صورتی که در میان کاربران همسایه به آیتم مورد نظر امتیاز نداده باشند، اقدام به ساخت سری زمانی از امتیازات داده شده به آیتم مورد نظر می</a:t>
            </a:r>
            <a:r>
              <a:rPr lang="fa-IR" sz="2400" dirty="0">
                <a:ea typeface="Times New Roman"/>
                <a:cs typeface="Times New Roman"/>
              </a:rPr>
              <a:t>­</a:t>
            </a:r>
            <a:r>
              <a:rPr lang="fa-IR" sz="2400" dirty="0">
                <a:latin typeface="Times New Roman"/>
                <a:ea typeface="Times New Roman"/>
                <a:cs typeface="Nazanin"/>
              </a:rPr>
              <a:t>نماییم</a:t>
            </a:r>
            <a:r>
              <a:rPr lang="fa-IR" sz="2400" dirty="0" smtClean="0">
                <a:latin typeface="Times New Roman"/>
                <a:ea typeface="Times New Roman"/>
                <a:cs typeface="Nazanin"/>
              </a:rPr>
              <a:t>.</a:t>
            </a:r>
          </a:p>
          <a:p>
            <a:pPr marL="342900" indent="-342900" algn="just" rtl="1">
              <a:buFont typeface="Arial" pitchFamily="34" charset="0"/>
              <a:buChar char="•"/>
            </a:pPr>
            <a:endParaRPr lang="fa-IR" sz="2400" dirty="0" smtClean="0">
              <a:latin typeface="Times New Roman"/>
              <a:ea typeface="Times New Roman"/>
              <a:cs typeface="Nazanin"/>
            </a:endParaRPr>
          </a:p>
          <a:p>
            <a:pPr marL="342900" indent="-342900" algn="just" rtl="1">
              <a:buFont typeface="Arial" pitchFamily="34" charset="0"/>
              <a:buChar char="•"/>
            </a:pPr>
            <a:r>
              <a:rPr lang="fa-IR" sz="2400" dirty="0" smtClean="0">
                <a:latin typeface="Times New Roman"/>
                <a:ea typeface="Times New Roman"/>
                <a:cs typeface="Nazanin"/>
              </a:rPr>
              <a:t>به علت </a:t>
            </a:r>
            <a:r>
              <a:rPr lang="fa-IR" sz="2400" dirty="0">
                <a:latin typeface="Times New Roman"/>
                <a:ea typeface="Times New Roman"/>
                <a:cs typeface="Nazanin"/>
              </a:rPr>
              <a:t>عدم قطعیت </a:t>
            </a:r>
            <a:r>
              <a:rPr lang="fa-IR" sz="2400" dirty="0" smtClean="0">
                <a:latin typeface="Times New Roman"/>
                <a:ea typeface="Times New Roman"/>
                <a:cs typeface="Nazanin"/>
              </a:rPr>
              <a:t>فراوان </a:t>
            </a:r>
            <a:r>
              <a:rPr lang="fa-IR" sz="2400" dirty="0">
                <a:latin typeface="Times New Roman"/>
                <a:ea typeface="Times New Roman"/>
                <a:cs typeface="Nazanin"/>
              </a:rPr>
              <a:t>استفاده از </a:t>
            </a:r>
            <a:r>
              <a:rPr lang="en-US" sz="2000" dirty="0" err="1">
                <a:latin typeface="Times New Roman"/>
                <a:ea typeface="Times New Roman"/>
                <a:cs typeface="Nazanin"/>
              </a:rPr>
              <a:t>Anfis</a:t>
            </a:r>
            <a:r>
              <a:rPr lang="fa-IR" sz="2400" dirty="0">
                <a:latin typeface="Times New Roman"/>
                <a:ea typeface="Times New Roman"/>
                <a:cs typeface="Nazanin"/>
              </a:rPr>
              <a:t> گزینه مناسبی برای پیش بینی این سری زمانی </a:t>
            </a:r>
            <a:r>
              <a:rPr lang="fa-IR" sz="2400" dirty="0" smtClean="0">
                <a:latin typeface="Times New Roman"/>
                <a:ea typeface="Times New Roman"/>
                <a:cs typeface="Nazanin"/>
              </a:rPr>
              <a:t>می باشد.</a:t>
            </a:r>
          </a:p>
          <a:p>
            <a:pPr marL="342900" indent="-342900" algn="just" rtl="1">
              <a:buFont typeface="Arial" pitchFamily="34" charset="0"/>
              <a:buChar char="•"/>
            </a:pPr>
            <a:endParaRPr lang="fa-IR" sz="2400" dirty="0" smtClean="0">
              <a:latin typeface="Times New Roman"/>
              <a:ea typeface="Times New Roman"/>
              <a:cs typeface="Nazanin"/>
            </a:endParaRPr>
          </a:p>
          <a:p>
            <a:pPr marL="342900" indent="-342900" algn="just" rtl="1">
              <a:buFont typeface="Arial" pitchFamily="34" charset="0"/>
              <a:buChar char="•"/>
            </a:pPr>
            <a:r>
              <a:rPr lang="ar-SA" sz="2400" dirty="0">
                <a:latin typeface="Times New Roman"/>
                <a:ea typeface="Times New Roman"/>
                <a:cs typeface="Nazanin"/>
              </a:rPr>
              <a:t>همچنین با لحاظ کردن تعداد آیتم­ها در معیار شباهت ضریب همبستگی پیرسون، اقدام به یافتن همسایگان بهینه کاربر فعال می­نماییم.</a:t>
            </a:r>
            <a:endParaRPr lang="en-US" sz="2400" dirty="0">
              <a:latin typeface="Times New Roman"/>
              <a:ea typeface="Times New Roman"/>
              <a:cs typeface="Nazanin"/>
            </a:endParaRPr>
          </a:p>
          <a:p>
            <a:pPr marL="342900" indent="-342900" algn="just" rtl="1">
              <a:buFont typeface="Arial" pitchFamily="34" charset="0"/>
              <a:buChar char="•"/>
            </a:pPr>
            <a:endParaRPr lang="en-US" sz="2400" dirty="0">
              <a:cs typeface="B Nazanin" pitchFamily="2" charset="-78"/>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71146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22</a:t>
            </a:fld>
            <a:endParaRPr lang="en-US" sz="1600" b="1" dirty="0">
              <a:latin typeface="IPT Lotus" pitchFamily="2" charset="2"/>
              <a:cs typeface="IRLotus" pitchFamily="2" charset="-78"/>
            </a:endParaRPr>
          </a:p>
        </p:txBody>
      </p:sp>
      <p:sp>
        <p:nvSpPr>
          <p:cNvPr id="4" name="TextBox 3"/>
          <p:cNvSpPr txBox="1"/>
          <p:nvPr/>
        </p:nvSpPr>
        <p:spPr>
          <a:xfrm>
            <a:off x="1066800" y="545068"/>
            <a:ext cx="6960781" cy="1569660"/>
          </a:xfrm>
          <a:prstGeom prst="rect">
            <a:avLst/>
          </a:prstGeom>
          <a:noFill/>
        </p:spPr>
        <p:txBody>
          <a:bodyPr wrap="square" rtlCol="0">
            <a:spAutoFit/>
          </a:bodyPr>
          <a:lstStyle/>
          <a:p>
            <a:pPr algn="just" rtl="1"/>
            <a:r>
              <a:rPr lang="fa-IR" sz="2400" b="1" dirty="0" smtClean="0">
                <a:cs typeface="B Nazanin" pitchFamily="2" charset="-78"/>
              </a:rPr>
              <a:t>معرفی روش پیشنهادی:</a:t>
            </a:r>
          </a:p>
          <a:p>
            <a:pPr algn="just" rtl="1"/>
            <a:endParaRPr lang="fa-IR" sz="2400" b="1" dirty="0" smtClean="0">
              <a:cs typeface="B Nazanin" pitchFamily="2" charset="-78"/>
            </a:endParaRPr>
          </a:p>
          <a:p>
            <a:pPr marL="342900" indent="-342900" algn="just" rtl="1">
              <a:buFont typeface="Arial" pitchFamily="34" charset="0"/>
              <a:buChar char="•"/>
            </a:pPr>
            <a:r>
              <a:rPr lang="en-US" sz="2400" dirty="0">
                <a:latin typeface="Nazanin"/>
                <a:ea typeface="Times New Roman"/>
                <a:cs typeface="B Nazanin" pitchFamily="2" charset="-78"/>
              </a:rPr>
              <a:t> </a:t>
            </a:r>
            <a:r>
              <a:rPr lang="fa-IR" sz="2400" dirty="0" smtClean="0">
                <a:latin typeface="Nazanin"/>
                <a:ea typeface="Times New Roman"/>
                <a:cs typeface="B Nazanin" pitchFamily="2" charset="-78"/>
              </a:rPr>
              <a:t>پیداکردن کاربران همسایه با معیار بهبودیافته شباهت پیرسون انجام می گیرد.</a:t>
            </a:r>
            <a:endParaRPr lang="en-US" sz="2400" dirty="0">
              <a:cs typeface="B Nazanin" pitchFamily="2" charset="-78"/>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0513963"/>
              </p:ext>
            </p:extLst>
          </p:nvPr>
        </p:nvGraphicFramePr>
        <p:xfrm>
          <a:off x="1485014" y="2438400"/>
          <a:ext cx="4419600" cy="1244123"/>
        </p:xfrm>
        <a:graphic>
          <a:graphicData uri="http://schemas.openxmlformats.org/presentationml/2006/ole">
            <mc:AlternateContent xmlns:mc="http://schemas.openxmlformats.org/markup-compatibility/2006">
              <mc:Choice xmlns:v="urn:schemas-microsoft-com:vml" Requires="v">
                <p:oleObj spid="_x0000_s11270" name="Equation" r:id="rId3" imgW="4063680" imgH="1168200" progId="Equation.DSMT4">
                  <p:embed/>
                </p:oleObj>
              </mc:Choice>
              <mc:Fallback>
                <p:oleObj name="Equation" r:id="rId3" imgW="4063680" imgH="1168200" progId="Equation.DSMT4">
                  <p:embed/>
                  <p:pic>
                    <p:nvPicPr>
                      <p:cNvPr id="0" name=""/>
                      <p:cNvPicPr>
                        <a:picLocks noChangeAspect="1" noChangeArrowheads="1"/>
                      </p:cNvPicPr>
                      <p:nvPr/>
                    </p:nvPicPr>
                    <p:blipFill>
                      <a:blip r:embed="rId4"/>
                      <a:srcRect/>
                      <a:stretch>
                        <a:fillRect/>
                      </a:stretch>
                    </p:blipFill>
                    <p:spPr bwMode="auto">
                      <a:xfrm>
                        <a:off x="1485014" y="2438400"/>
                        <a:ext cx="4419600" cy="1244123"/>
                      </a:xfrm>
                      <a:prstGeom prst="rect">
                        <a:avLst/>
                      </a:prstGeom>
                      <a:noFill/>
                      <a:extLst/>
                    </p:spPr>
                  </p:pic>
                </p:oleObj>
              </mc:Fallback>
            </mc:AlternateContent>
          </a:graphicData>
        </a:graphic>
      </p:graphicFrame>
      <p:sp>
        <p:nvSpPr>
          <p:cNvPr id="8" name="Rectangle 7"/>
          <p:cNvSpPr/>
          <p:nvPr/>
        </p:nvSpPr>
        <p:spPr>
          <a:xfrm>
            <a:off x="914400" y="3962400"/>
            <a:ext cx="7113181" cy="2308324"/>
          </a:xfrm>
          <a:prstGeom prst="rect">
            <a:avLst/>
          </a:prstGeom>
        </p:spPr>
        <p:txBody>
          <a:bodyPr wrap="square">
            <a:spAutoFit/>
          </a:bodyPr>
          <a:lstStyle/>
          <a:p>
            <a:pPr marL="342900" indent="-342900" algn="just" rtl="1">
              <a:buFont typeface="Arial" pitchFamily="34" charset="0"/>
              <a:buChar char="•"/>
            </a:pPr>
            <a:r>
              <a:rPr lang="fa-IR" sz="2400" dirty="0">
                <a:latin typeface="Nazanin"/>
                <a:ea typeface="Times New Roman"/>
                <a:cs typeface="B Nazanin" pitchFamily="2" charset="-78"/>
              </a:rPr>
              <a:t>در صورتی که در میان کاربران همسایه به آیتم مورد نظر امتیاز نداده باشند، اقدام به ساخت سری زمانی از امتیازات داده شده به آیتم مورد نظر </a:t>
            </a:r>
            <a:r>
              <a:rPr lang="fa-IR" sz="2400" dirty="0" smtClean="0">
                <a:latin typeface="Nazanin"/>
                <a:ea typeface="Times New Roman"/>
                <a:cs typeface="B Nazanin" pitchFamily="2" charset="-78"/>
              </a:rPr>
              <a:t>می­نماییم.</a:t>
            </a:r>
          </a:p>
          <a:p>
            <a:pPr marL="342900" indent="-342900" algn="just" rtl="1">
              <a:buFont typeface="Arial" pitchFamily="34" charset="0"/>
              <a:buChar char="•"/>
            </a:pPr>
            <a:endParaRPr lang="en-US" sz="2400" dirty="0">
              <a:latin typeface="Nazanin"/>
              <a:ea typeface="Times New Roman"/>
              <a:cs typeface="B Nazanin" pitchFamily="2" charset="-78"/>
            </a:endParaRPr>
          </a:p>
          <a:p>
            <a:pPr marL="342900" indent="-342900" algn="just" rtl="1">
              <a:buFont typeface="Arial" pitchFamily="34" charset="0"/>
              <a:buChar char="•"/>
            </a:pPr>
            <a:r>
              <a:rPr lang="ar-SA" sz="2400" dirty="0">
                <a:latin typeface="Nazanin"/>
                <a:ea typeface="Times New Roman"/>
                <a:cs typeface="B Nazanin" pitchFamily="2" charset="-78"/>
              </a:rPr>
              <a:t>در مرحله بعد، از این سری زمانی، سه سری زمانی دیگر با میانگین متحرک با سایزهای </a:t>
            </a:r>
            <a:r>
              <a:rPr lang="ar-SA" sz="2400" dirty="0" smtClean="0">
                <a:latin typeface="Nazanin"/>
                <a:ea typeface="Times New Roman"/>
                <a:cs typeface="B Nazanin" pitchFamily="2" charset="-78"/>
              </a:rPr>
              <a:t>2و</a:t>
            </a:r>
            <a:r>
              <a:rPr lang="fa-IR" sz="2400" dirty="0" smtClean="0">
                <a:latin typeface="Nazanin"/>
                <a:ea typeface="Times New Roman"/>
                <a:cs typeface="B Nazanin" pitchFamily="2" charset="-78"/>
              </a:rPr>
              <a:t> </a:t>
            </a:r>
            <a:r>
              <a:rPr lang="ar-SA" sz="2400" dirty="0" smtClean="0">
                <a:latin typeface="Nazanin"/>
                <a:ea typeface="Times New Roman"/>
                <a:cs typeface="B Nazanin" pitchFamily="2" charset="-78"/>
              </a:rPr>
              <a:t>3</a:t>
            </a:r>
            <a:r>
              <a:rPr lang="fa-IR" sz="2400" dirty="0" smtClean="0">
                <a:latin typeface="Nazanin"/>
                <a:ea typeface="Times New Roman"/>
                <a:cs typeface="B Nazanin" pitchFamily="2" charset="-78"/>
              </a:rPr>
              <a:t> </a:t>
            </a:r>
            <a:r>
              <a:rPr lang="ar-SA" sz="2400" dirty="0" smtClean="0">
                <a:latin typeface="Nazanin"/>
                <a:ea typeface="Times New Roman"/>
                <a:cs typeface="B Nazanin" pitchFamily="2" charset="-78"/>
              </a:rPr>
              <a:t>و </a:t>
            </a:r>
            <a:r>
              <a:rPr lang="ar-SA" sz="2400" dirty="0">
                <a:latin typeface="Nazanin"/>
                <a:ea typeface="Times New Roman"/>
                <a:cs typeface="B Nazanin" pitchFamily="2" charset="-78"/>
              </a:rPr>
              <a:t>4 تولید می­نماییم. </a:t>
            </a:r>
            <a:endParaRPr lang="en-US" sz="2400" dirty="0">
              <a:latin typeface="Nazanin"/>
              <a:ea typeface="Times New Roman"/>
              <a:cs typeface="B Nazanin" pitchFamily="2" charset="-78"/>
            </a:endParaRPr>
          </a:p>
        </p:txBody>
      </p:sp>
    </p:spTree>
    <p:extLst>
      <p:ext uri="{BB962C8B-B14F-4D97-AF65-F5344CB8AC3E}">
        <p14:creationId xmlns:p14="http://schemas.microsoft.com/office/powerpoint/2010/main" val="3351184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23</a:t>
            </a:fld>
            <a:endParaRPr lang="en-US" sz="1600" b="1" dirty="0">
              <a:latin typeface="IPT Lotus" pitchFamily="2" charset="2"/>
              <a:cs typeface="IRLotus" pitchFamily="2" charset="-78"/>
            </a:endParaRPr>
          </a:p>
        </p:txBody>
      </p:sp>
      <p:sp>
        <p:nvSpPr>
          <p:cNvPr id="5" name="TextBox 4"/>
          <p:cNvSpPr txBox="1"/>
          <p:nvPr/>
        </p:nvSpPr>
        <p:spPr>
          <a:xfrm>
            <a:off x="1219200" y="762000"/>
            <a:ext cx="6858000" cy="4413516"/>
          </a:xfrm>
          <a:prstGeom prst="rect">
            <a:avLst/>
          </a:prstGeom>
          <a:noFill/>
        </p:spPr>
        <p:txBody>
          <a:bodyPr wrap="square" rtlCol="0">
            <a:spAutoFit/>
          </a:bodyPr>
          <a:lstStyle/>
          <a:p>
            <a:pPr algn="just" rtl="1">
              <a:lnSpc>
                <a:spcPct val="150000"/>
              </a:lnSpc>
            </a:pPr>
            <a:r>
              <a:rPr lang="fa-IR" sz="2400" b="1" dirty="0" smtClean="0">
                <a:cs typeface="B Nazanin" pitchFamily="2" charset="-78"/>
              </a:rPr>
              <a:t>معرفی روش پیشنهادی (ادامه):</a:t>
            </a:r>
          </a:p>
          <a:p>
            <a:pPr algn="justLow" rtl="1">
              <a:lnSpc>
                <a:spcPct val="120000"/>
              </a:lnSpc>
              <a:spcAft>
                <a:spcPts val="0"/>
              </a:spcAft>
            </a:pPr>
            <a:endParaRPr lang="fa-IR" sz="2400" dirty="0" smtClean="0">
              <a:effectLst/>
              <a:latin typeface="Times New Roman"/>
              <a:ea typeface="Times New Roman"/>
              <a:cs typeface="B Nazanin"/>
            </a:endParaRPr>
          </a:p>
          <a:p>
            <a:pPr marL="342900" indent="-342900" algn="justLow" rtl="1">
              <a:lnSpc>
                <a:spcPct val="150000"/>
              </a:lnSpc>
              <a:spcAft>
                <a:spcPts val="0"/>
              </a:spcAft>
              <a:buFont typeface="Arial" pitchFamily="34" charset="0"/>
              <a:buChar char="•"/>
            </a:pPr>
            <a:r>
              <a:rPr lang="ar-SA" sz="2400" dirty="0" smtClean="0">
                <a:effectLst/>
                <a:latin typeface="Times New Roman"/>
                <a:ea typeface="Times New Roman"/>
                <a:cs typeface="B Nazanin"/>
              </a:rPr>
              <a:t>به­علت ذات سیستم­های  پیشنهاد­گر</a:t>
            </a:r>
            <a:r>
              <a:rPr lang="ar-SA" sz="2000" dirty="0" smtClean="0">
                <a:effectLst/>
                <a:latin typeface="Times New Roman"/>
                <a:ea typeface="Times New Roman"/>
                <a:cs typeface="B Nazanin"/>
              </a:rPr>
              <a:t> </a:t>
            </a:r>
            <a:r>
              <a:rPr lang="ar-SA" sz="2400" dirty="0" smtClean="0">
                <a:effectLst/>
                <a:latin typeface="Times New Roman"/>
                <a:ea typeface="Times New Roman"/>
                <a:cs typeface="B Nazanin"/>
              </a:rPr>
              <a:t>که عدم قطعیت فراوانی در آن وجود دارد</a:t>
            </a:r>
            <a:r>
              <a:rPr lang="fa-IR" sz="2400" dirty="0" smtClean="0">
                <a:effectLst/>
                <a:latin typeface="Times New Roman"/>
                <a:ea typeface="Times New Roman"/>
                <a:cs typeface="B Nazanin"/>
              </a:rPr>
              <a:t>،</a:t>
            </a:r>
            <a:r>
              <a:rPr lang="ar-SA" sz="2400" dirty="0" smtClean="0">
                <a:effectLst/>
                <a:latin typeface="Times New Roman"/>
                <a:ea typeface="Times New Roman"/>
                <a:cs typeface="B Nazanin"/>
              </a:rPr>
              <a:t> استفاده از یادگیری ترکیبی مبتنی بر سیستم عصبی فازی تطبیقی (</a:t>
            </a:r>
            <a:r>
              <a:rPr lang="en-US" sz="2000" dirty="0" smtClean="0">
                <a:effectLst/>
                <a:latin typeface="Times New Roman"/>
                <a:ea typeface="Times New Roman"/>
                <a:cs typeface="B Nazanin"/>
              </a:rPr>
              <a:t>ANFIS</a:t>
            </a:r>
            <a:r>
              <a:rPr lang="fa-IR" sz="2400" dirty="0" smtClean="0">
                <a:effectLst/>
                <a:latin typeface="Times New Roman"/>
                <a:ea typeface="Times New Roman"/>
                <a:cs typeface="B Nazanin"/>
              </a:rPr>
              <a:t>)</a:t>
            </a:r>
            <a:r>
              <a:rPr lang="ar-SA" sz="2400" dirty="0" smtClean="0">
                <a:effectLst/>
                <a:latin typeface="Times New Roman"/>
                <a:ea typeface="Times New Roman"/>
                <a:cs typeface="B Nazanin"/>
              </a:rPr>
              <a:t> گزینه مناسبی برای پیش­بینی این سری زمانی باشد. به منظور بهبود نتایج پیش بینی، از یادگیری ترکیبی مبتنی بر </a:t>
            </a:r>
            <a:r>
              <a:rPr lang="fa-IR" sz="2400" dirty="0" smtClean="0">
                <a:effectLst/>
                <a:latin typeface="Times New Roman"/>
                <a:ea typeface="Times New Roman"/>
                <a:cs typeface="B Nazanin"/>
              </a:rPr>
              <a:t>انفیس</a:t>
            </a:r>
            <a:r>
              <a:rPr lang="fa-IR" sz="2000" dirty="0" smtClean="0">
                <a:effectLst/>
                <a:latin typeface="Times New Roman"/>
                <a:ea typeface="Times New Roman"/>
                <a:cs typeface="B Nazanin"/>
              </a:rPr>
              <a:t> </a:t>
            </a:r>
            <a:r>
              <a:rPr lang="fa-IR" sz="2400" dirty="0" smtClean="0">
                <a:effectLst/>
                <a:latin typeface="Times New Roman"/>
                <a:ea typeface="Times New Roman"/>
                <a:cs typeface="B Nazanin"/>
              </a:rPr>
              <a:t>استفاده خواهیم کرد.</a:t>
            </a:r>
            <a:endParaRPr lang="fa-IR" sz="2400" b="1" dirty="0" smtClean="0">
              <a:cs typeface="B Nazanin" pitchFamily="2" charset="-78"/>
            </a:endParaRPr>
          </a:p>
          <a:p>
            <a:pPr algn="just" rtl="1">
              <a:lnSpc>
                <a:spcPct val="150000"/>
              </a:lnSpc>
            </a:pPr>
            <a:endParaRPr lang="fa-IR" sz="2400" b="1" dirty="0" smtClean="0">
              <a:cs typeface="B Nazanin" pitchFamily="2" charset="-78"/>
            </a:endParaRPr>
          </a:p>
        </p:txBody>
      </p:sp>
    </p:spTree>
    <p:extLst>
      <p:ext uri="{BB962C8B-B14F-4D97-AF65-F5344CB8AC3E}">
        <p14:creationId xmlns:p14="http://schemas.microsoft.com/office/powerpoint/2010/main" val="350278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24</a:t>
            </a:fld>
            <a:endParaRPr lang="en-US" sz="1600" b="1" dirty="0">
              <a:latin typeface="IPT Lotus" pitchFamily="2" charset="2"/>
              <a:cs typeface="IRLotus" pitchFamily="2" charset="-78"/>
            </a:endParaRPr>
          </a:p>
        </p:txBody>
      </p:sp>
      <p:sp>
        <p:nvSpPr>
          <p:cNvPr id="4" name="TextBox 3"/>
          <p:cNvSpPr txBox="1"/>
          <p:nvPr/>
        </p:nvSpPr>
        <p:spPr>
          <a:xfrm>
            <a:off x="1752600" y="914400"/>
            <a:ext cx="5257800" cy="369332"/>
          </a:xfrm>
          <a:prstGeom prst="rect">
            <a:avLst/>
          </a:prstGeom>
          <a:noFill/>
        </p:spPr>
        <p:txBody>
          <a:bodyPr wrap="square" rtlCol="0">
            <a:spAutoFit/>
          </a:bodyPr>
          <a:lstStyle/>
          <a:p>
            <a:endParaRPr lang="en-US" dirty="0"/>
          </a:p>
        </p:txBody>
      </p:sp>
      <p:sp>
        <p:nvSpPr>
          <p:cNvPr id="5" name="Rectangle 4"/>
          <p:cNvSpPr/>
          <p:nvPr/>
        </p:nvSpPr>
        <p:spPr>
          <a:xfrm>
            <a:off x="800100" y="498901"/>
            <a:ext cx="7162800" cy="830997"/>
          </a:xfrm>
          <a:prstGeom prst="rect">
            <a:avLst/>
          </a:prstGeom>
        </p:spPr>
        <p:txBody>
          <a:bodyPr wrap="square">
            <a:spAutoFit/>
          </a:bodyPr>
          <a:lstStyle/>
          <a:p>
            <a:pPr algn="just" rtl="1"/>
            <a:r>
              <a:rPr lang="ar-SA" dirty="0">
                <a:latin typeface="Times New Roman"/>
                <a:ea typeface="Times New Roman"/>
                <a:cs typeface="Nazanin"/>
              </a:rPr>
              <a:t> </a:t>
            </a:r>
            <a:r>
              <a:rPr lang="ar-SA" sz="2400" dirty="0">
                <a:latin typeface="Times New Roman"/>
                <a:ea typeface="Times New Roman"/>
                <a:cs typeface="Nazanin"/>
              </a:rPr>
              <a:t>بعد از تولید سه سری زمانی، این سه سری ورودی به سیستم یادگیری ترکیبی </a:t>
            </a:r>
            <a:r>
              <a:rPr lang="en-US" sz="2000" dirty="0" err="1">
                <a:latin typeface="Times New Roman"/>
                <a:ea typeface="Times New Roman"/>
                <a:cs typeface="Nazanin"/>
              </a:rPr>
              <a:t>Anfis</a:t>
            </a:r>
            <a:r>
              <a:rPr lang="ar-SA" sz="2400" dirty="0">
                <a:latin typeface="Times New Roman"/>
                <a:ea typeface="Times New Roman"/>
                <a:cs typeface="Nazanin"/>
              </a:rPr>
              <a:t> می­باشد. </a:t>
            </a:r>
            <a:endParaRPr lang="en-US" sz="24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39544"/>
            <a:ext cx="6477000" cy="3437256"/>
          </a:xfrm>
          <a:prstGeom prst="rect">
            <a:avLst/>
          </a:prstGeom>
          <a:noFill/>
          <a:ln>
            <a:noFill/>
          </a:ln>
        </p:spPr>
      </p:pic>
      <p:sp>
        <p:nvSpPr>
          <p:cNvPr id="8" name="Rectangle 7"/>
          <p:cNvSpPr/>
          <p:nvPr/>
        </p:nvSpPr>
        <p:spPr>
          <a:xfrm>
            <a:off x="914400" y="5029200"/>
            <a:ext cx="7048500" cy="1421928"/>
          </a:xfrm>
          <a:prstGeom prst="rect">
            <a:avLst/>
          </a:prstGeom>
        </p:spPr>
        <p:txBody>
          <a:bodyPr wrap="square">
            <a:spAutoFit/>
          </a:bodyPr>
          <a:lstStyle/>
          <a:p>
            <a:pPr algn="justLow" rtl="1">
              <a:lnSpc>
                <a:spcPct val="120000"/>
              </a:lnSpc>
              <a:spcAft>
                <a:spcPts val="0"/>
              </a:spcAft>
            </a:pPr>
            <a:r>
              <a:rPr lang="ar-SA" sz="2400" dirty="0">
                <a:latin typeface="Times New Roman"/>
                <a:ea typeface="Times New Roman"/>
                <a:cs typeface="B Nazanin"/>
              </a:rPr>
              <a:t>وزن­های </a:t>
            </a:r>
            <a:r>
              <a:rPr lang="en-US" sz="2000" dirty="0" smtClean="0">
                <a:latin typeface="Times New Roman"/>
                <a:ea typeface="Times New Roman"/>
                <a:cs typeface="B Nazanin"/>
              </a:rPr>
              <a:t>w1, w2, w3</a:t>
            </a:r>
            <a:r>
              <a:rPr lang="fa-IR" sz="2000" dirty="0" smtClean="0">
                <a:latin typeface="Times New Roman"/>
                <a:ea typeface="Times New Roman"/>
                <a:cs typeface="B Nazanin"/>
              </a:rPr>
              <a:t> </a:t>
            </a:r>
            <a:r>
              <a:rPr lang="fa-IR" sz="2400" dirty="0" smtClean="0">
                <a:latin typeface="B Nazanin"/>
                <a:ea typeface="Times New Roman"/>
                <a:cs typeface="B Nazanin"/>
              </a:rPr>
              <a:t>با </a:t>
            </a:r>
            <a:r>
              <a:rPr lang="fa-IR" sz="2400" dirty="0">
                <a:latin typeface="B Nazanin"/>
                <a:ea typeface="Times New Roman"/>
                <a:cs typeface="B Nazanin"/>
              </a:rPr>
              <a:t>توجه به خطای داده­ها در مرحله آموزش تعیین می­شود. </a:t>
            </a:r>
            <a:r>
              <a:rPr lang="ar-SA" sz="2400" dirty="0">
                <a:latin typeface="Times New Roman"/>
                <a:ea typeface="Times New Roman"/>
                <a:cs typeface="Nazanin"/>
              </a:rPr>
              <a:t>و در نهایت از میانگین وزن­دار برای محاسبه خروجی استفاده می­نماییم.</a:t>
            </a:r>
            <a:endParaRPr lang="en-US" sz="2400" dirty="0">
              <a:effectLst/>
              <a:latin typeface="Times New Roman"/>
              <a:ea typeface="Times New Roman"/>
              <a:cs typeface="B Nazanin"/>
            </a:endParaRPr>
          </a:p>
        </p:txBody>
      </p:sp>
    </p:spTree>
    <p:extLst>
      <p:ext uri="{BB962C8B-B14F-4D97-AF65-F5344CB8AC3E}">
        <p14:creationId xmlns:p14="http://schemas.microsoft.com/office/powerpoint/2010/main" val="915666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44408" y="6381328"/>
            <a:ext cx="533400" cy="296416"/>
          </a:xfrm>
        </p:spPr>
        <p:txBody>
          <a:bodyPr/>
          <a:lstStyle/>
          <a:p>
            <a:pPr algn="ctr"/>
            <a:fld id="{AD8FB6B4-F0EB-4A71-8770-AE972B05331D}" type="slidenum">
              <a:rPr lang="en-US" sz="1600" b="1" smtClean="0">
                <a:solidFill>
                  <a:prstClr val="black"/>
                </a:solidFill>
                <a:latin typeface="IPT Lotus" pitchFamily="2" charset="2"/>
                <a:cs typeface="IRLotus" pitchFamily="2" charset="-78"/>
              </a:rPr>
              <a:pPr algn="ctr"/>
              <a:t>25</a:t>
            </a:fld>
            <a:endParaRPr lang="en-US" sz="1600" b="1" dirty="0">
              <a:solidFill>
                <a:prstClr val="black"/>
              </a:solidFill>
              <a:latin typeface="IPT Lotus" pitchFamily="2" charset="2"/>
              <a:cs typeface="IRLotus" pitchFamily="2" charset="-78"/>
            </a:endParaRPr>
          </a:p>
        </p:txBody>
      </p:sp>
      <p:sp>
        <p:nvSpPr>
          <p:cNvPr id="4" name="Oval 3"/>
          <p:cNvSpPr/>
          <p:nvPr/>
        </p:nvSpPr>
        <p:spPr>
          <a:xfrm>
            <a:off x="1749107" y="1226886"/>
            <a:ext cx="822960" cy="389255"/>
          </a:xfrm>
          <a:prstGeom prst="ellipse">
            <a:avLst/>
          </a:prstGeom>
          <a:ln w="3175">
            <a:solidFill>
              <a:schemeClr val="tx1"/>
            </a:solidFill>
          </a:ln>
        </p:spPr>
        <p:style>
          <a:lnRef idx="2">
            <a:schemeClr val="accent6"/>
          </a:lnRef>
          <a:fillRef idx="100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r>
              <a:rPr lang="ar-SA" sz="1400">
                <a:solidFill>
                  <a:prstClr val="black"/>
                </a:solidFill>
                <a:latin typeface="Times New Roman"/>
                <a:ea typeface="Times New Roman"/>
                <a:cs typeface="B Nazanin"/>
              </a:rPr>
              <a:t>شروع</a:t>
            </a:r>
            <a:endParaRPr lang="en-US" sz="1400">
              <a:solidFill>
                <a:prstClr val="black"/>
              </a:solidFill>
              <a:latin typeface="Times New Roman"/>
              <a:ea typeface="Times New Roman"/>
              <a:cs typeface="Nazanin"/>
            </a:endParaRPr>
          </a:p>
        </p:txBody>
      </p:sp>
      <p:sp>
        <p:nvSpPr>
          <p:cNvPr id="7" name="Rectangle 6"/>
          <p:cNvSpPr/>
          <p:nvPr/>
        </p:nvSpPr>
        <p:spPr>
          <a:xfrm>
            <a:off x="1497647" y="1910146"/>
            <a:ext cx="1321435" cy="702945"/>
          </a:xfrm>
          <a:prstGeom prst="rect">
            <a:avLst/>
          </a:prstGeom>
          <a:ln w="3175"/>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r>
              <a:rPr lang="ar-SA" sz="1200" dirty="0">
                <a:solidFill>
                  <a:prstClr val="black"/>
                </a:solidFill>
                <a:latin typeface="Times New Roman"/>
                <a:ea typeface="Times New Roman"/>
                <a:cs typeface="B Nazanin"/>
              </a:rPr>
              <a:t>یافتن کاربران مشابه کاربر فعال از طریق فرمول </a:t>
            </a:r>
            <a:r>
              <a:rPr lang="ar-SA" sz="1200" dirty="0" smtClean="0">
                <a:solidFill>
                  <a:prstClr val="black"/>
                </a:solidFill>
                <a:latin typeface="Times New Roman"/>
                <a:ea typeface="Times New Roman"/>
                <a:cs typeface="B Nazanin"/>
              </a:rPr>
              <a:t>پیشنهادی</a:t>
            </a:r>
            <a:endParaRPr lang="en-US" sz="1400" dirty="0">
              <a:solidFill>
                <a:prstClr val="black"/>
              </a:solidFill>
              <a:latin typeface="Times New Roman"/>
              <a:ea typeface="Times New Roman"/>
              <a:cs typeface="Nazanin"/>
            </a:endParaRPr>
          </a:p>
        </p:txBody>
      </p:sp>
      <p:sp>
        <p:nvSpPr>
          <p:cNvPr id="8" name="Diamond 7"/>
          <p:cNvSpPr/>
          <p:nvPr/>
        </p:nvSpPr>
        <p:spPr>
          <a:xfrm>
            <a:off x="1096327" y="2888681"/>
            <a:ext cx="2127885" cy="1529715"/>
          </a:xfrm>
          <a:prstGeom prst="diamond">
            <a:avLst/>
          </a:prstGeom>
          <a:ln w="3175">
            <a:solidFill>
              <a:schemeClr val="tx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r>
              <a:rPr lang="ar-SA" sz="1400">
                <a:solidFill>
                  <a:prstClr val="black"/>
                </a:solidFill>
                <a:latin typeface="Times New Roman"/>
                <a:ea typeface="Times New Roman"/>
                <a:cs typeface="B Nazanin"/>
              </a:rPr>
              <a:t>آیا در میان همسایه­ها به آیتم مورد نظر امتیاز داده­اند؟</a:t>
            </a:r>
            <a:endParaRPr lang="en-US" sz="1400">
              <a:solidFill>
                <a:prstClr val="black"/>
              </a:solidFill>
              <a:latin typeface="Times New Roman"/>
              <a:ea typeface="Times New Roman"/>
              <a:cs typeface="Nazanin"/>
            </a:endParaRPr>
          </a:p>
        </p:txBody>
      </p:sp>
      <p:sp>
        <p:nvSpPr>
          <p:cNvPr id="9" name="Rectangle 8"/>
          <p:cNvSpPr/>
          <p:nvPr/>
        </p:nvSpPr>
        <p:spPr>
          <a:xfrm>
            <a:off x="3668077" y="3212532"/>
            <a:ext cx="1624626" cy="749868"/>
          </a:xfrm>
          <a:prstGeom prst="rect">
            <a:avLst/>
          </a:prstGeom>
          <a:ln w="3175"/>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r>
              <a:rPr lang="ar-SA" sz="1400" dirty="0">
                <a:solidFill>
                  <a:prstClr val="black"/>
                </a:solidFill>
                <a:latin typeface="Times New Roman"/>
                <a:ea typeface="Times New Roman"/>
                <a:cs typeface="B Nazanin"/>
              </a:rPr>
              <a:t>ساخت سری­های زمانی از امتیازات داده شده به آیتم </a:t>
            </a:r>
            <a:endParaRPr lang="en-US" sz="1400" dirty="0">
              <a:solidFill>
                <a:prstClr val="black"/>
              </a:solidFill>
              <a:latin typeface="Times New Roman"/>
              <a:ea typeface="Times New Roman"/>
              <a:cs typeface="Nazanin"/>
            </a:endParaRPr>
          </a:p>
        </p:txBody>
      </p:sp>
      <p:sp>
        <p:nvSpPr>
          <p:cNvPr id="10" name="Rectangle 9"/>
          <p:cNvSpPr/>
          <p:nvPr/>
        </p:nvSpPr>
        <p:spPr>
          <a:xfrm>
            <a:off x="5582262" y="3330333"/>
            <a:ext cx="1104265" cy="542925"/>
          </a:xfrm>
          <a:prstGeom prst="rect">
            <a:avLst/>
          </a:prstGeom>
          <a:ln w="3175"/>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r>
              <a:rPr lang="en-US" sz="1400" dirty="0">
                <a:solidFill>
                  <a:prstClr val="black"/>
                </a:solidFill>
                <a:latin typeface="Times New Roman"/>
                <a:ea typeface="Times New Roman"/>
                <a:cs typeface="Nazanin"/>
              </a:rPr>
              <a:t>Ensemble ANFIS</a:t>
            </a:r>
          </a:p>
        </p:txBody>
      </p:sp>
      <p:sp>
        <p:nvSpPr>
          <p:cNvPr id="11" name="Rectangle 10"/>
          <p:cNvSpPr/>
          <p:nvPr/>
        </p:nvSpPr>
        <p:spPr>
          <a:xfrm>
            <a:off x="1630997" y="4803206"/>
            <a:ext cx="1059180" cy="506730"/>
          </a:xfrm>
          <a:prstGeom prst="rect">
            <a:avLst/>
          </a:prstGeom>
          <a:ln w="3175">
            <a:solidFill>
              <a:schemeClr val="tx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r>
              <a:rPr lang="ar-SA" sz="1400">
                <a:solidFill>
                  <a:prstClr val="black"/>
                </a:solidFill>
                <a:latin typeface="Times New Roman"/>
                <a:ea typeface="Times New Roman"/>
                <a:cs typeface="B Nazanin"/>
              </a:rPr>
              <a:t>محاسبه امتیاز</a:t>
            </a:r>
            <a:endParaRPr lang="en-US" sz="1400">
              <a:solidFill>
                <a:prstClr val="black"/>
              </a:solidFill>
              <a:latin typeface="Times New Roman"/>
              <a:ea typeface="Times New Roman"/>
              <a:cs typeface="Nazanin"/>
            </a:endParaRPr>
          </a:p>
        </p:txBody>
      </p:sp>
      <p:sp>
        <p:nvSpPr>
          <p:cNvPr id="12" name="Oval 11"/>
          <p:cNvSpPr/>
          <p:nvPr/>
        </p:nvSpPr>
        <p:spPr>
          <a:xfrm>
            <a:off x="1749742" y="5667441"/>
            <a:ext cx="822960" cy="389255"/>
          </a:xfrm>
          <a:prstGeom prst="ellipse">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r>
              <a:rPr lang="ar-SA" sz="1200">
                <a:solidFill>
                  <a:prstClr val="black"/>
                </a:solidFill>
                <a:latin typeface="Times New Roman"/>
                <a:ea typeface="Times New Roman"/>
                <a:cs typeface="B Nazanin"/>
              </a:rPr>
              <a:t>پایان</a:t>
            </a:r>
            <a:endParaRPr lang="en-US" sz="1400">
              <a:solidFill>
                <a:prstClr val="black"/>
              </a:solidFill>
              <a:latin typeface="Times New Roman"/>
              <a:ea typeface="Times New Roman"/>
              <a:cs typeface="Nazanin"/>
            </a:endParaRPr>
          </a:p>
        </p:txBody>
      </p:sp>
      <p:cxnSp>
        <p:nvCxnSpPr>
          <p:cNvPr id="13" name="Straight Arrow Connector 12"/>
          <p:cNvCxnSpPr/>
          <p:nvPr/>
        </p:nvCxnSpPr>
        <p:spPr>
          <a:xfrm>
            <a:off x="2173287" y="1624396"/>
            <a:ext cx="8890" cy="28575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166302" y="2617536"/>
            <a:ext cx="8890" cy="271145"/>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292702" y="3601796"/>
            <a:ext cx="289560"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57412" y="4421571"/>
            <a:ext cx="10160" cy="38227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195512" y="5306126"/>
            <a:ext cx="0" cy="36195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 Box 21"/>
          <p:cNvSpPr txBox="1"/>
          <p:nvPr/>
        </p:nvSpPr>
        <p:spPr>
          <a:xfrm>
            <a:off x="3071812" y="3212531"/>
            <a:ext cx="560705" cy="334645"/>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r>
              <a:rPr lang="ar-SA" sz="1600">
                <a:solidFill>
                  <a:prstClr val="black"/>
                </a:solidFill>
                <a:latin typeface="Times New Roman"/>
                <a:ea typeface="Times New Roman"/>
                <a:cs typeface="B Nazanin"/>
              </a:rPr>
              <a:t>خیر</a:t>
            </a:r>
            <a:endParaRPr lang="en-US" sz="1400">
              <a:solidFill>
                <a:prstClr val="black"/>
              </a:solidFill>
              <a:latin typeface="Times New Roman"/>
              <a:ea typeface="Times New Roman"/>
              <a:cs typeface="Nazanin"/>
            </a:endParaRPr>
          </a:p>
        </p:txBody>
      </p:sp>
      <p:sp>
        <p:nvSpPr>
          <p:cNvPr id="19" name="Text Box 103"/>
          <p:cNvSpPr txBox="1"/>
          <p:nvPr/>
        </p:nvSpPr>
        <p:spPr>
          <a:xfrm>
            <a:off x="1748472" y="4414586"/>
            <a:ext cx="356235" cy="30734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r>
              <a:rPr lang="ar-SA" sz="1600">
                <a:solidFill>
                  <a:prstClr val="black"/>
                </a:solidFill>
                <a:latin typeface="Times New Roman"/>
                <a:ea typeface="Times New Roman"/>
                <a:cs typeface="B Nazanin"/>
              </a:rPr>
              <a:t>بله</a:t>
            </a:r>
            <a:endParaRPr lang="en-US" sz="1400">
              <a:solidFill>
                <a:prstClr val="black"/>
              </a:solidFill>
              <a:latin typeface="Times New Roman"/>
              <a:ea typeface="Times New Roman"/>
              <a:cs typeface="Nazanin"/>
            </a:endParaRPr>
          </a:p>
        </p:txBody>
      </p:sp>
      <p:cxnSp>
        <p:nvCxnSpPr>
          <p:cNvPr id="20" name="Elbow Connector 19"/>
          <p:cNvCxnSpPr>
            <a:stCxn id="10" idx="2"/>
          </p:cNvCxnSpPr>
          <p:nvPr/>
        </p:nvCxnSpPr>
        <p:spPr>
          <a:xfrm rot="5400000">
            <a:off x="3844443" y="2728518"/>
            <a:ext cx="1145213" cy="3434692"/>
          </a:xfrm>
          <a:prstGeom prst="bentConnector2">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219767" y="3653221"/>
            <a:ext cx="447040" cy="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92703" y="757829"/>
            <a:ext cx="3025187" cy="461665"/>
          </a:xfrm>
          <a:prstGeom prst="rect">
            <a:avLst/>
          </a:prstGeom>
        </p:spPr>
        <p:txBody>
          <a:bodyPr wrap="none">
            <a:spAutoFit/>
          </a:bodyPr>
          <a:lstStyle/>
          <a:p>
            <a:pPr algn="just" rtl="1"/>
            <a:r>
              <a:rPr lang="fa-IR" sz="2400" b="1" dirty="0" smtClean="0">
                <a:solidFill>
                  <a:prstClr val="black"/>
                </a:solidFill>
                <a:cs typeface="B Nazanin" pitchFamily="2" charset="-78"/>
              </a:rPr>
              <a:t>جریان کار روش </a:t>
            </a:r>
            <a:r>
              <a:rPr lang="fa-IR" sz="2400" b="1" dirty="0">
                <a:solidFill>
                  <a:prstClr val="black"/>
                </a:solidFill>
                <a:cs typeface="B Nazanin" pitchFamily="2" charset="-78"/>
              </a:rPr>
              <a:t>پیشنهادی:</a:t>
            </a:r>
          </a:p>
        </p:txBody>
      </p:sp>
    </p:spTree>
    <p:extLst>
      <p:ext uri="{BB962C8B-B14F-4D97-AF65-F5344CB8AC3E}">
        <p14:creationId xmlns:p14="http://schemas.microsoft.com/office/powerpoint/2010/main" val="42526488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4800" y="914400"/>
            <a:ext cx="5486400" cy="533400"/>
          </a:xfrm>
        </p:spPr>
        <p:txBody>
          <a:bodyPr>
            <a:normAutofit/>
          </a:bodyPr>
          <a:lstStyle/>
          <a:p>
            <a:pPr algn="ctr" rtl="1"/>
            <a:r>
              <a:rPr lang="fa-IR" sz="2400" dirty="0" smtClean="0">
                <a:solidFill>
                  <a:srgbClr val="0000FF"/>
                </a:solidFill>
                <a:cs typeface="B Titr" panose="00000700000000000000" pitchFamily="2" charset="-78"/>
              </a:rPr>
              <a:t>بهبود معیار شباهت پیرسون</a:t>
            </a:r>
            <a:endParaRPr lang="en-US" sz="2400" dirty="0">
              <a:solidFill>
                <a:srgbClr val="0000FF"/>
              </a:solidFill>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a:solidFill>
                  <a:srgbClr val="FF0000"/>
                </a:solidFill>
                <a:effectLst/>
                <a:cs typeface="B Titr" panose="00000700000000000000" pitchFamily="2" charset="-78"/>
              </a:rPr>
              <a:t>توانمندیهای کُد</a:t>
            </a:r>
            <a:endParaRPr lang="en-US" sz="2800" dirty="0">
              <a:solidFill>
                <a:srgbClr val="FF0000"/>
              </a:solidFill>
              <a:cs typeface="B Titr" panose="00000700000000000000" pitchFamily="2" charset="-78"/>
            </a:endParaRPr>
          </a:p>
        </p:txBody>
      </p:sp>
      <p:sp>
        <p:nvSpPr>
          <p:cNvPr id="5"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26</a:t>
            </a:fld>
            <a:endParaRPr lang="en-US" sz="1600" b="1" dirty="0">
              <a:latin typeface="IPT Lotus" pitchFamily="2" charset="2"/>
              <a:cs typeface="IRLotus" pitchFamily="2" charset="-78"/>
            </a:endParaRPr>
          </a:p>
        </p:txBody>
      </p:sp>
      <p:sp>
        <p:nvSpPr>
          <p:cNvPr id="6" name="Rectangle 5"/>
          <p:cNvSpPr/>
          <p:nvPr/>
        </p:nvSpPr>
        <p:spPr>
          <a:xfrm>
            <a:off x="1066800" y="1447800"/>
            <a:ext cx="7239000" cy="4801314"/>
          </a:xfrm>
          <a:prstGeom prst="rect">
            <a:avLst/>
          </a:prstGeom>
        </p:spPr>
        <p:txBody>
          <a:bodyPr wrap="square">
            <a:spAutoFit/>
          </a:bodyPr>
          <a:lstStyle/>
          <a:p>
            <a:r>
              <a:rPr lang="en-US" dirty="0">
                <a:solidFill>
                  <a:srgbClr val="0000FF"/>
                </a:solidFill>
                <a:latin typeface="Courier New"/>
              </a:rPr>
              <a:t>function</a:t>
            </a:r>
            <a:r>
              <a:rPr lang="en-US" dirty="0">
                <a:solidFill>
                  <a:srgbClr val="000000"/>
                </a:solidFill>
                <a:latin typeface="Courier New"/>
              </a:rPr>
              <a:t> z = Pearson (Active , User</a:t>
            </a:r>
            <a:r>
              <a:rPr lang="en-US" dirty="0" smtClean="0">
                <a:solidFill>
                  <a:srgbClr val="000000"/>
                </a:solidFill>
                <a:latin typeface="Courier New"/>
              </a:rPr>
              <a:t>)</a:t>
            </a:r>
            <a:endParaRPr lang="en-US" dirty="0">
              <a:solidFill>
                <a:srgbClr val="000000"/>
              </a:solidFill>
              <a:latin typeface="Courier New"/>
            </a:endParaRPr>
          </a:p>
          <a:p>
            <a:r>
              <a:rPr lang="en-US" dirty="0" err="1">
                <a:solidFill>
                  <a:srgbClr val="000000"/>
                </a:solidFill>
                <a:latin typeface="Courier New"/>
              </a:rPr>
              <a:t>commonItem</a:t>
            </a:r>
            <a:r>
              <a:rPr lang="en-US" dirty="0">
                <a:solidFill>
                  <a:srgbClr val="000000"/>
                </a:solidFill>
                <a:latin typeface="Courier New"/>
              </a:rPr>
              <a:t> = User &amp; Active;</a:t>
            </a:r>
          </a:p>
          <a:p>
            <a:r>
              <a:rPr lang="en-US" dirty="0">
                <a:solidFill>
                  <a:srgbClr val="000000"/>
                </a:solidFill>
                <a:latin typeface="Courier New"/>
              </a:rPr>
              <a:t>n = </a:t>
            </a:r>
            <a:r>
              <a:rPr lang="en-US" dirty="0" err="1">
                <a:solidFill>
                  <a:srgbClr val="000000"/>
                </a:solidFill>
                <a:latin typeface="Courier New"/>
              </a:rPr>
              <a:t>nnz</a:t>
            </a:r>
            <a:r>
              <a:rPr lang="en-US" dirty="0">
                <a:solidFill>
                  <a:srgbClr val="000000"/>
                </a:solidFill>
                <a:latin typeface="Courier New"/>
              </a:rPr>
              <a:t>(</a:t>
            </a:r>
            <a:r>
              <a:rPr lang="en-US" dirty="0" err="1">
                <a:solidFill>
                  <a:srgbClr val="000000"/>
                </a:solidFill>
                <a:latin typeface="Courier New"/>
              </a:rPr>
              <a:t>commonItem</a:t>
            </a:r>
            <a:r>
              <a:rPr lang="en-US" dirty="0">
                <a:solidFill>
                  <a:srgbClr val="000000"/>
                </a:solidFill>
                <a:latin typeface="Courier New"/>
              </a:rPr>
              <a:t>); </a:t>
            </a:r>
            <a:r>
              <a:rPr lang="en-US" dirty="0">
                <a:solidFill>
                  <a:srgbClr val="228B22"/>
                </a:solidFill>
                <a:latin typeface="Courier New"/>
              </a:rPr>
              <a:t>% Common </a:t>
            </a:r>
            <a:r>
              <a:rPr lang="en-US" dirty="0" smtClean="0">
                <a:solidFill>
                  <a:srgbClr val="228B22"/>
                </a:solidFill>
                <a:latin typeface="Courier New"/>
              </a:rPr>
              <a:t>Item</a:t>
            </a:r>
            <a:endParaRPr lang="en-US" dirty="0">
              <a:solidFill>
                <a:srgbClr val="228B22"/>
              </a:solidFill>
              <a:latin typeface="Courier New"/>
            </a:endParaRPr>
          </a:p>
          <a:p>
            <a:r>
              <a:rPr lang="en-US" dirty="0" err="1">
                <a:solidFill>
                  <a:srgbClr val="000000"/>
                </a:solidFill>
                <a:latin typeface="Courier New"/>
              </a:rPr>
              <a:t>uItem</a:t>
            </a:r>
            <a:r>
              <a:rPr lang="en-US" dirty="0">
                <a:solidFill>
                  <a:srgbClr val="000000"/>
                </a:solidFill>
                <a:latin typeface="Courier New"/>
              </a:rPr>
              <a:t> = </a:t>
            </a:r>
            <a:r>
              <a:rPr lang="en-US" dirty="0" err="1">
                <a:solidFill>
                  <a:srgbClr val="000000"/>
                </a:solidFill>
                <a:latin typeface="Courier New"/>
              </a:rPr>
              <a:t>commonItem</a:t>
            </a:r>
            <a:r>
              <a:rPr lang="en-US" dirty="0">
                <a:solidFill>
                  <a:srgbClr val="000000"/>
                </a:solidFill>
                <a:latin typeface="Courier New"/>
              </a:rPr>
              <a:t> .* User;</a:t>
            </a:r>
          </a:p>
          <a:p>
            <a:r>
              <a:rPr lang="en-US" dirty="0" err="1">
                <a:solidFill>
                  <a:srgbClr val="000000"/>
                </a:solidFill>
                <a:latin typeface="Courier New"/>
              </a:rPr>
              <a:t>aItem</a:t>
            </a:r>
            <a:r>
              <a:rPr lang="en-US" dirty="0">
                <a:solidFill>
                  <a:srgbClr val="000000"/>
                </a:solidFill>
                <a:latin typeface="Courier New"/>
              </a:rPr>
              <a:t> = </a:t>
            </a:r>
            <a:r>
              <a:rPr lang="en-US" dirty="0" err="1">
                <a:solidFill>
                  <a:srgbClr val="000000"/>
                </a:solidFill>
                <a:latin typeface="Courier New"/>
              </a:rPr>
              <a:t>commonItem</a:t>
            </a:r>
            <a:r>
              <a:rPr lang="en-US" dirty="0">
                <a:solidFill>
                  <a:srgbClr val="000000"/>
                </a:solidFill>
                <a:latin typeface="Courier New"/>
              </a:rPr>
              <a:t> .* Active</a:t>
            </a:r>
            <a:r>
              <a:rPr lang="en-US" dirty="0" smtClean="0">
                <a:solidFill>
                  <a:srgbClr val="000000"/>
                </a:solidFill>
                <a:latin typeface="Courier New"/>
              </a:rPr>
              <a:t>;</a:t>
            </a:r>
            <a:endParaRPr lang="en-US" dirty="0">
              <a:solidFill>
                <a:srgbClr val="000000"/>
              </a:solidFill>
              <a:latin typeface="Courier New"/>
            </a:endParaRPr>
          </a:p>
          <a:p>
            <a:r>
              <a:rPr lang="pt-BR" dirty="0">
                <a:solidFill>
                  <a:srgbClr val="000000"/>
                </a:solidFill>
                <a:latin typeface="Courier New"/>
              </a:rPr>
              <a:t>Ra = sum(aItem)/n; </a:t>
            </a:r>
            <a:r>
              <a:rPr lang="pt-BR" dirty="0">
                <a:solidFill>
                  <a:srgbClr val="228B22"/>
                </a:solidFill>
                <a:latin typeface="Courier New"/>
              </a:rPr>
              <a:t>% mean Active</a:t>
            </a:r>
          </a:p>
          <a:p>
            <a:r>
              <a:rPr lang="en-US" dirty="0" err="1">
                <a:solidFill>
                  <a:srgbClr val="000000"/>
                </a:solidFill>
                <a:latin typeface="Courier New"/>
              </a:rPr>
              <a:t>Ru</a:t>
            </a:r>
            <a:r>
              <a:rPr lang="en-US" dirty="0">
                <a:solidFill>
                  <a:srgbClr val="000000"/>
                </a:solidFill>
                <a:latin typeface="Courier New"/>
              </a:rPr>
              <a:t> = sum(</a:t>
            </a:r>
            <a:r>
              <a:rPr lang="en-US" dirty="0" err="1">
                <a:solidFill>
                  <a:srgbClr val="000000"/>
                </a:solidFill>
                <a:latin typeface="Courier New"/>
              </a:rPr>
              <a:t>uItem</a:t>
            </a:r>
            <a:r>
              <a:rPr lang="en-US" dirty="0">
                <a:solidFill>
                  <a:srgbClr val="000000"/>
                </a:solidFill>
                <a:latin typeface="Courier New"/>
              </a:rPr>
              <a:t>)/n</a:t>
            </a:r>
            <a:r>
              <a:rPr lang="en-US" dirty="0" smtClean="0">
                <a:solidFill>
                  <a:srgbClr val="000000"/>
                </a:solidFill>
                <a:latin typeface="Courier New"/>
              </a:rPr>
              <a:t>;</a:t>
            </a:r>
            <a:endParaRPr lang="en-US" dirty="0">
              <a:solidFill>
                <a:srgbClr val="000000"/>
              </a:solidFill>
              <a:latin typeface="Courier New"/>
            </a:endParaRPr>
          </a:p>
          <a:p>
            <a:r>
              <a:rPr lang="en-US" dirty="0" err="1">
                <a:solidFill>
                  <a:srgbClr val="000000"/>
                </a:solidFill>
                <a:latin typeface="Courier New"/>
              </a:rPr>
              <a:t>sorat</a:t>
            </a:r>
            <a:r>
              <a:rPr lang="en-US" dirty="0">
                <a:solidFill>
                  <a:srgbClr val="000000"/>
                </a:solidFill>
                <a:latin typeface="Courier New"/>
              </a:rPr>
              <a:t> = sum((</a:t>
            </a:r>
            <a:r>
              <a:rPr lang="en-US" dirty="0" err="1">
                <a:solidFill>
                  <a:srgbClr val="000000"/>
                </a:solidFill>
                <a:latin typeface="Courier New"/>
              </a:rPr>
              <a:t>aItem</a:t>
            </a:r>
            <a:r>
              <a:rPr lang="en-US" dirty="0">
                <a:solidFill>
                  <a:srgbClr val="000000"/>
                </a:solidFill>
                <a:latin typeface="Courier New"/>
              </a:rPr>
              <a:t>-Ra) .* (</a:t>
            </a:r>
            <a:r>
              <a:rPr lang="en-US" dirty="0" err="1">
                <a:solidFill>
                  <a:srgbClr val="000000"/>
                </a:solidFill>
                <a:latin typeface="Courier New"/>
              </a:rPr>
              <a:t>uItem-Ru</a:t>
            </a:r>
            <a:r>
              <a:rPr lang="en-US" dirty="0">
                <a:solidFill>
                  <a:srgbClr val="000000"/>
                </a:solidFill>
                <a:latin typeface="Courier New"/>
              </a:rPr>
              <a:t>));</a:t>
            </a:r>
          </a:p>
          <a:p>
            <a:r>
              <a:rPr lang="en-US" dirty="0">
                <a:solidFill>
                  <a:srgbClr val="000000"/>
                </a:solidFill>
                <a:latin typeface="Courier New"/>
              </a:rPr>
              <a:t>s1 = </a:t>
            </a:r>
            <a:r>
              <a:rPr lang="en-US" dirty="0" err="1">
                <a:solidFill>
                  <a:srgbClr val="000000"/>
                </a:solidFill>
                <a:latin typeface="Courier New"/>
              </a:rPr>
              <a:t>sqrt</a:t>
            </a:r>
            <a:r>
              <a:rPr lang="en-US" dirty="0">
                <a:solidFill>
                  <a:srgbClr val="000000"/>
                </a:solidFill>
                <a:latin typeface="Courier New"/>
              </a:rPr>
              <a:t>(sum((</a:t>
            </a:r>
            <a:r>
              <a:rPr lang="en-US" dirty="0" err="1">
                <a:solidFill>
                  <a:srgbClr val="000000"/>
                </a:solidFill>
                <a:latin typeface="Courier New"/>
              </a:rPr>
              <a:t>aItem</a:t>
            </a:r>
            <a:r>
              <a:rPr lang="en-US" dirty="0">
                <a:solidFill>
                  <a:srgbClr val="000000"/>
                </a:solidFill>
                <a:latin typeface="Courier New"/>
              </a:rPr>
              <a:t>-Ra).^2));</a:t>
            </a:r>
          </a:p>
          <a:p>
            <a:r>
              <a:rPr lang="en-US" dirty="0">
                <a:solidFill>
                  <a:srgbClr val="000000"/>
                </a:solidFill>
                <a:latin typeface="Courier New"/>
              </a:rPr>
              <a:t>s2 = </a:t>
            </a:r>
            <a:r>
              <a:rPr lang="en-US" dirty="0" err="1">
                <a:solidFill>
                  <a:srgbClr val="000000"/>
                </a:solidFill>
                <a:latin typeface="Courier New"/>
              </a:rPr>
              <a:t>sqrt</a:t>
            </a:r>
            <a:r>
              <a:rPr lang="en-US" dirty="0">
                <a:solidFill>
                  <a:srgbClr val="000000"/>
                </a:solidFill>
                <a:latin typeface="Courier New"/>
              </a:rPr>
              <a:t>(sum((</a:t>
            </a:r>
            <a:r>
              <a:rPr lang="en-US" dirty="0" err="1">
                <a:solidFill>
                  <a:srgbClr val="000000"/>
                </a:solidFill>
                <a:latin typeface="Courier New"/>
              </a:rPr>
              <a:t>uItem-Ru</a:t>
            </a:r>
            <a:r>
              <a:rPr lang="en-US" dirty="0">
                <a:solidFill>
                  <a:srgbClr val="000000"/>
                </a:solidFill>
                <a:latin typeface="Courier New"/>
              </a:rPr>
              <a:t>).^2</a:t>
            </a:r>
            <a:r>
              <a:rPr lang="en-US" dirty="0" smtClean="0">
                <a:solidFill>
                  <a:srgbClr val="000000"/>
                </a:solidFill>
                <a:latin typeface="Courier New"/>
              </a:rPr>
              <a:t>));</a:t>
            </a:r>
            <a:endParaRPr lang="en-US" dirty="0">
              <a:solidFill>
                <a:srgbClr val="000000"/>
              </a:solidFill>
              <a:latin typeface="Courier New"/>
            </a:endParaRPr>
          </a:p>
          <a:p>
            <a:r>
              <a:rPr lang="en-US" dirty="0">
                <a:solidFill>
                  <a:srgbClr val="000000"/>
                </a:solidFill>
                <a:latin typeface="Courier New"/>
              </a:rPr>
              <a:t>r = </a:t>
            </a:r>
            <a:r>
              <a:rPr lang="en-US" dirty="0" err="1">
                <a:solidFill>
                  <a:srgbClr val="000000"/>
                </a:solidFill>
                <a:latin typeface="Courier New"/>
              </a:rPr>
              <a:t>sorat</a:t>
            </a:r>
            <a:r>
              <a:rPr lang="en-US" dirty="0">
                <a:solidFill>
                  <a:srgbClr val="000000"/>
                </a:solidFill>
                <a:latin typeface="Courier New"/>
              </a:rPr>
              <a:t>/(s1*s2</a:t>
            </a:r>
            <a:r>
              <a:rPr lang="en-US" dirty="0" smtClean="0">
                <a:solidFill>
                  <a:srgbClr val="000000"/>
                </a:solidFill>
                <a:latin typeface="Courier New"/>
              </a:rPr>
              <a:t>); </a:t>
            </a:r>
            <a:endParaRPr lang="fa-IR" dirty="0" smtClean="0">
              <a:solidFill>
                <a:srgbClr val="000000"/>
              </a:solidFill>
              <a:latin typeface="Courier New"/>
            </a:endParaRPr>
          </a:p>
          <a:p>
            <a:r>
              <a:rPr lang="en-US" dirty="0" smtClean="0">
                <a:solidFill>
                  <a:srgbClr val="0000FF"/>
                </a:solidFill>
                <a:latin typeface="Courier New"/>
              </a:rPr>
              <a:t>if</a:t>
            </a:r>
            <a:r>
              <a:rPr lang="en-US" dirty="0" smtClean="0">
                <a:solidFill>
                  <a:srgbClr val="000000"/>
                </a:solidFill>
                <a:latin typeface="Courier New"/>
              </a:rPr>
              <a:t> </a:t>
            </a:r>
            <a:r>
              <a:rPr lang="en-US" dirty="0">
                <a:solidFill>
                  <a:srgbClr val="000000"/>
                </a:solidFill>
                <a:latin typeface="Courier New"/>
              </a:rPr>
              <a:t>~</a:t>
            </a:r>
            <a:r>
              <a:rPr lang="en-US" dirty="0" err="1">
                <a:solidFill>
                  <a:srgbClr val="000000"/>
                </a:solidFill>
                <a:latin typeface="Courier New"/>
              </a:rPr>
              <a:t>isnan</a:t>
            </a:r>
            <a:r>
              <a:rPr lang="en-US" dirty="0">
                <a:solidFill>
                  <a:srgbClr val="000000"/>
                </a:solidFill>
                <a:latin typeface="Courier New"/>
              </a:rPr>
              <a:t>(r</a:t>
            </a:r>
            <a:r>
              <a:rPr lang="en-US" dirty="0" smtClean="0">
                <a:solidFill>
                  <a:srgbClr val="000000"/>
                </a:solidFill>
                <a:latin typeface="Courier New"/>
              </a:rPr>
              <a:t>)                                       </a:t>
            </a:r>
            <a:endParaRPr lang="en-US" dirty="0">
              <a:solidFill>
                <a:srgbClr val="000000"/>
              </a:solidFill>
              <a:latin typeface="Courier New"/>
            </a:endParaRPr>
          </a:p>
          <a:p>
            <a:r>
              <a:rPr lang="en-US" dirty="0">
                <a:solidFill>
                  <a:srgbClr val="000000"/>
                </a:solidFill>
                <a:latin typeface="Courier New"/>
              </a:rPr>
              <a:t>    z=(n/</a:t>
            </a:r>
            <a:r>
              <a:rPr lang="en-US" dirty="0" err="1">
                <a:solidFill>
                  <a:srgbClr val="000000"/>
                </a:solidFill>
                <a:latin typeface="Courier New"/>
              </a:rPr>
              <a:t>NumberItem</a:t>
            </a:r>
            <a:r>
              <a:rPr lang="en-US" dirty="0">
                <a:solidFill>
                  <a:srgbClr val="000000"/>
                </a:solidFill>
                <a:latin typeface="Courier New"/>
              </a:rPr>
              <a:t>)*r;</a:t>
            </a:r>
          </a:p>
          <a:p>
            <a:r>
              <a:rPr lang="en-US" dirty="0">
                <a:solidFill>
                  <a:srgbClr val="0000FF"/>
                </a:solidFill>
                <a:latin typeface="Courier New"/>
              </a:rPr>
              <a:t>else</a:t>
            </a:r>
            <a:r>
              <a:rPr lang="en-US" dirty="0">
                <a:solidFill>
                  <a:srgbClr val="000000"/>
                </a:solidFill>
                <a:latin typeface="Courier New"/>
              </a:rPr>
              <a:t> </a:t>
            </a:r>
            <a:r>
              <a:rPr lang="en-US" dirty="0">
                <a:solidFill>
                  <a:srgbClr val="228B22"/>
                </a:solidFill>
                <a:latin typeface="Courier New"/>
              </a:rPr>
              <a:t>%(else of if ~</a:t>
            </a:r>
            <a:r>
              <a:rPr lang="en-US" dirty="0" err="1">
                <a:solidFill>
                  <a:srgbClr val="228B22"/>
                </a:solidFill>
                <a:latin typeface="Courier New"/>
              </a:rPr>
              <a:t>isnan</a:t>
            </a:r>
            <a:r>
              <a:rPr lang="en-US" dirty="0">
                <a:solidFill>
                  <a:srgbClr val="228B22"/>
                </a:solidFill>
                <a:latin typeface="Courier New"/>
              </a:rPr>
              <a:t>(r))</a:t>
            </a:r>
          </a:p>
          <a:p>
            <a:r>
              <a:rPr lang="en-US" dirty="0">
                <a:solidFill>
                  <a:srgbClr val="000000"/>
                </a:solidFill>
                <a:latin typeface="Courier New"/>
              </a:rPr>
              <a:t>    z=-1;</a:t>
            </a:r>
          </a:p>
          <a:p>
            <a:r>
              <a:rPr lang="en-US" dirty="0">
                <a:solidFill>
                  <a:srgbClr val="0000FF"/>
                </a:solidFill>
                <a:latin typeface="Courier New"/>
              </a:rPr>
              <a:t>end</a:t>
            </a:r>
            <a:r>
              <a:rPr lang="en-US" dirty="0">
                <a:solidFill>
                  <a:srgbClr val="000000"/>
                </a:solidFill>
                <a:latin typeface="Courier New"/>
              </a:rPr>
              <a:t> </a:t>
            </a:r>
            <a:r>
              <a:rPr lang="en-US" dirty="0">
                <a:solidFill>
                  <a:srgbClr val="228B22"/>
                </a:solidFill>
                <a:latin typeface="Courier New"/>
              </a:rPr>
              <a:t>%(end of if ~</a:t>
            </a:r>
            <a:r>
              <a:rPr lang="en-US" dirty="0" err="1">
                <a:solidFill>
                  <a:srgbClr val="228B22"/>
                </a:solidFill>
                <a:latin typeface="Courier New"/>
              </a:rPr>
              <a:t>isnan</a:t>
            </a:r>
            <a:r>
              <a:rPr lang="en-US" dirty="0">
                <a:solidFill>
                  <a:srgbClr val="228B22"/>
                </a:solidFill>
                <a:latin typeface="Courier New"/>
              </a:rPr>
              <a:t>(r))</a:t>
            </a:r>
          </a:p>
          <a:p>
            <a:r>
              <a:rPr lang="en-US" dirty="0">
                <a:solidFill>
                  <a:srgbClr val="0000FF"/>
                </a:solidFill>
                <a:latin typeface="Courier New"/>
              </a:rPr>
              <a:t>end</a:t>
            </a:r>
            <a:r>
              <a:rPr lang="en-US" dirty="0">
                <a:solidFill>
                  <a:srgbClr val="000000"/>
                </a:solidFill>
                <a:latin typeface="Courier New"/>
              </a:rPr>
              <a:t> </a:t>
            </a:r>
            <a:r>
              <a:rPr lang="en-US" dirty="0">
                <a:solidFill>
                  <a:srgbClr val="228B22"/>
                </a:solidFill>
                <a:latin typeface="Courier New"/>
              </a:rPr>
              <a:t>%(end of function)</a:t>
            </a:r>
          </a:p>
        </p:txBody>
      </p:sp>
      <p:graphicFrame>
        <p:nvGraphicFramePr>
          <p:cNvPr id="4" name="Object 3"/>
          <p:cNvGraphicFramePr>
            <a:graphicFrameLocks noChangeAspect="1"/>
          </p:cNvGraphicFramePr>
          <p:nvPr>
            <p:extLst>
              <p:ext uri="{D42A27DB-BD31-4B8C-83A1-F6EECF244321}">
                <p14:modId xmlns:p14="http://schemas.microsoft.com/office/powerpoint/2010/main" val="1104379781"/>
              </p:ext>
            </p:extLst>
          </p:nvPr>
        </p:nvGraphicFramePr>
        <p:xfrm>
          <a:off x="6324600" y="4547264"/>
          <a:ext cx="647038" cy="735271"/>
        </p:xfrm>
        <a:graphic>
          <a:graphicData uri="http://schemas.openxmlformats.org/presentationml/2006/ole">
            <mc:AlternateContent xmlns:mc="http://schemas.openxmlformats.org/markup-compatibility/2006">
              <mc:Choice xmlns:v="urn:schemas-microsoft-com:vml" Requires="v">
                <p:oleObj spid="_x0000_s12293" name="Equation" r:id="rId3" imgW="558720" imgH="634680" progId="Equation.DSMT4">
                  <p:embed/>
                </p:oleObj>
              </mc:Choice>
              <mc:Fallback>
                <p:oleObj name="Equation" r:id="rId3" imgW="558720" imgH="634680" progId="Equation.DSMT4">
                  <p:embed/>
                  <p:pic>
                    <p:nvPicPr>
                      <p:cNvPr id="0" name=""/>
                      <p:cNvPicPr/>
                      <p:nvPr/>
                    </p:nvPicPr>
                    <p:blipFill>
                      <a:blip r:embed="rId4"/>
                      <a:stretch>
                        <a:fillRect/>
                      </a:stretch>
                    </p:blipFill>
                    <p:spPr>
                      <a:xfrm>
                        <a:off x="6324600" y="4547264"/>
                        <a:ext cx="647038" cy="735271"/>
                      </a:xfrm>
                      <a:prstGeom prst="rect">
                        <a:avLst/>
                      </a:prstGeom>
                    </p:spPr>
                  </p:pic>
                </p:oleObj>
              </mc:Fallback>
            </mc:AlternateContent>
          </a:graphicData>
        </a:graphic>
      </p:graphicFrame>
      <p:sp>
        <p:nvSpPr>
          <p:cNvPr id="7" name="Rectangle 6"/>
          <p:cNvSpPr/>
          <p:nvPr/>
        </p:nvSpPr>
        <p:spPr>
          <a:xfrm>
            <a:off x="1524000" y="4781550"/>
            <a:ext cx="2819400" cy="323850"/>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ight Arrow 9"/>
          <p:cNvSpPr/>
          <p:nvPr/>
        </p:nvSpPr>
        <p:spPr>
          <a:xfrm flipH="1">
            <a:off x="5638800" y="4781550"/>
            <a:ext cx="533400" cy="2667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6800" y="4191000"/>
            <a:ext cx="3722494" cy="369332"/>
          </a:xfrm>
          <a:prstGeom prst="rect">
            <a:avLst/>
          </a:prstGeom>
        </p:spPr>
        <p:txBody>
          <a:bodyPr wrap="none">
            <a:spAutoFit/>
          </a:bodyPr>
          <a:lstStyle/>
          <a:p>
            <a:r>
              <a:rPr lang="fa-IR" dirty="0">
                <a:solidFill>
                  <a:srgbClr val="000000"/>
                </a:solidFill>
                <a:latin typeface="Courier New"/>
                <a:cs typeface="B Nazanin" pitchFamily="2" charset="-78"/>
              </a:rPr>
              <a:t>اضافه کردن تعداد آیتم های مشترک به کل </a:t>
            </a:r>
            <a:r>
              <a:rPr lang="fa-IR" dirty="0" smtClean="0">
                <a:solidFill>
                  <a:srgbClr val="000000"/>
                </a:solidFill>
                <a:latin typeface="Courier New"/>
                <a:cs typeface="B Nazanin" pitchFamily="2" charset="-78"/>
              </a:rPr>
              <a:t>آیتم </a:t>
            </a:r>
            <a:r>
              <a:rPr lang="fa-IR" dirty="0">
                <a:solidFill>
                  <a:srgbClr val="000000"/>
                </a:solidFill>
                <a:latin typeface="Courier New"/>
                <a:cs typeface="B Nazanin" pitchFamily="2" charset="-78"/>
              </a:rPr>
              <a:t>ها</a:t>
            </a:r>
            <a:endParaRPr lang="en-US" dirty="0">
              <a:solidFill>
                <a:srgbClr val="000000"/>
              </a:solidFill>
              <a:latin typeface="Courier New"/>
              <a:cs typeface="B Nazanin" pitchFamily="2" charset="-78"/>
            </a:endParaRPr>
          </a:p>
        </p:txBody>
      </p:sp>
    </p:spTree>
    <p:extLst>
      <p:ext uri="{BB962C8B-B14F-4D97-AF65-F5344CB8AC3E}">
        <p14:creationId xmlns:p14="http://schemas.microsoft.com/office/powerpoint/2010/main" val="3421448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4800" y="1066800"/>
            <a:ext cx="5486400" cy="533400"/>
          </a:xfrm>
        </p:spPr>
        <p:txBody>
          <a:bodyPr>
            <a:normAutofit/>
          </a:bodyPr>
          <a:lstStyle/>
          <a:p>
            <a:pPr algn="ctr" rtl="1"/>
            <a:r>
              <a:rPr lang="fa-IR" sz="2400" dirty="0" smtClean="0">
                <a:solidFill>
                  <a:srgbClr val="0000FF"/>
                </a:solidFill>
                <a:cs typeface="B Titr" panose="00000700000000000000" pitchFamily="2" charset="-78"/>
              </a:rPr>
              <a:t>ساخت سری زمانی امتیازات</a:t>
            </a:r>
            <a:endParaRPr lang="en-US" sz="2400" dirty="0">
              <a:solidFill>
                <a:srgbClr val="0000FF"/>
              </a:solidFill>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a:solidFill>
                  <a:srgbClr val="FF0000"/>
                </a:solidFill>
                <a:effectLst/>
                <a:cs typeface="B Titr" panose="00000700000000000000" pitchFamily="2" charset="-78"/>
              </a:rPr>
              <a:t>توانمندیهای </a:t>
            </a:r>
            <a:r>
              <a:rPr lang="fa-IR" sz="3600" dirty="0" smtClean="0">
                <a:solidFill>
                  <a:srgbClr val="FF0000"/>
                </a:solidFill>
                <a:effectLst/>
                <a:cs typeface="B Titr" panose="00000700000000000000" pitchFamily="2" charset="-78"/>
              </a:rPr>
              <a:t>کُد</a:t>
            </a:r>
            <a:endParaRPr lang="en-US" sz="2800" dirty="0">
              <a:solidFill>
                <a:srgbClr val="FF0000"/>
              </a:solidFill>
              <a:cs typeface="B Titr" panose="00000700000000000000" pitchFamily="2" charset="-78"/>
            </a:endParaRPr>
          </a:p>
        </p:txBody>
      </p:sp>
      <p:sp>
        <p:nvSpPr>
          <p:cNvPr id="5"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27</a:t>
            </a:fld>
            <a:endParaRPr lang="en-US" sz="1600" b="1" dirty="0">
              <a:latin typeface="IPT Lotus" pitchFamily="2" charset="2"/>
              <a:cs typeface="IRLotus" pitchFamily="2" charset="-78"/>
            </a:endParaRPr>
          </a:p>
        </p:txBody>
      </p:sp>
      <p:sp>
        <p:nvSpPr>
          <p:cNvPr id="6" name="Rectangle 5"/>
          <p:cNvSpPr/>
          <p:nvPr/>
        </p:nvSpPr>
        <p:spPr>
          <a:xfrm>
            <a:off x="322521" y="2286000"/>
            <a:ext cx="7924800" cy="3139321"/>
          </a:xfrm>
          <a:prstGeom prst="rect">
            <a:avLst/>
          </a:prstGeom>
        </p:spPr>
        <p:txBody>
          <a:bodyPr wrap="square">
            <a:spAutoFit/>
          </a:bodyPr>
          <a:lstStyle/>
          <a:p>
            <a:r>
              <a:rPr lang="en-US" dirty="0">
                <a:solidFill>
                  <a:srgbClr val="228B22"/>
                </a:solidFill>
                <a:latin typeface="Courier New"/>
              </a:rPr>
              <a:t>%% Create time series</a:t>
            </a:r>
          </a:p>
          <a:p>
            <a:r>
              <a:rPr lang="en-US" dirty="0">
                <a:solidFill>
                  <a:srgbClr val="000000"/>
                </a:solidFill>
                <a:latin typeface="Courier New"/>
              </a:rPr>
              <a:t>        </a:t>
            </a:r>
            <a:r>
              <a:rPr lang="en-US" dirty="0">
                <a:solidFill>
                  <a:srgbClr val="228B22"/>
                </a:solidFill>
                <a:latin typeface="Courier New"/>
              </a:rPr>
              <a:t>%determine all Users who voted Item</a:t>
            </a:r>
          </a:p>
          <a:p>
            <a:r>
              <a:rPr lang="en-US" dirty="0">
                <a:solidFill>
                  <a:srgbClr val="000000"/>
                </a:solidFill>
                <a:latin typeface="Courier New"/>
              </a:rPr>
              <a:t>        </a:t>
            </a:r>
            <a:r>
              <a:rPr lang="en-US" dirty="0" err="1">
                <a:solidFill>
                  <a:srgbClr val="000000"/>
                </a:solidFill>
                <a:latin typeface="Courier New"/>
              </a:rPr>
              <a:t>fullFilm</a:t>
            </a:r>
            <a:r>
              <a:rPr lang="en-US" dirty="0">
                <a:solidFill>
                  <a:srgbClr val="000000"/>
                </a:solidFill>
                <a:latin typeface="Courier New"/>
              </a:rPr>
              <a:t> = Train(Train(:,2) == ITEMID,:);</a:t>
            </a:r>
          </a:p>
          <a:p>
            <a:r>
              <a:rPr lang="en-US" dirty="0">
                <a:solidFill>
                  <a:srgbClr val="000000"/>
                </a:solidFill>
                <a:latin typeface="Courier New"/>
              </a:rPr>
              <a:t>        temp = </a:t>
            </a:r>
            <a:r>
              <a:rPr lang="en-US" dirty="0" err="1">
                <a:solidFill>
                  <a:srgbClr val="000000"/>
                </a:solidFill>
                <a:latin typeface="Courier New"/>
              </a:rPr>
              <a:t>fullFilm</a:t>
            </a:r>
            <a:r>
              <a:rPr lang="en-US" dirty="0">
                <a:solidFill>
                  <a:srgbClr val="000000"/>
                </a:solidFill>
                <a:latin typeface="Courier New"/>
              </a:rPr>
              <a:t>(</a:t>
            </a:r>
            <a:r>
              <a:rPr lang="en-US" dirty="0" err="1">
                <a:solidFill>
                  <a:srgbClr val="000000"/>
                </a:solidFill>
                <a:latin typeface="Courier New"/>
              </a:rPr>
              <a:t>fullFilm</a:t>
            </a:r>
            <a:r>
              <a:rPr lang="en-US" dirty="0">
                <a:solidFill>
                  <a:srgbClr val="000000"/>
                </a:solidFill>
                <a:latin typeface="Courier New"/>
              </a:rPr>
              <a:t>(:,4)&lt;= TIME,3:end);</a:t>
            </a:r>
          </a:p>
          <a:p>
            <a:r>
              <a:rPr lang="en-US" dirty="0">
                <a:solidFill>
                  <a:srgbClr val="000000"/>
                </a:solidFill>
                <a:latin typeface="Courier New"/>
              </a:rPr>
              <a:t>        [B2 IDX2] = sort(temp(:,2));</a:t>
            </a:r>
          </a:p>
          <a:p>
            <a:r>
              <a:rPr lang="en-US" dirty="0">
                <a:solidFill>
                  <a:srgbClr val="000000"/>
                </a:solidFill>
                <a:latin typeface="Courier New"/>
              </a:rPr>
              <a:t>        </a:t>
            </a:r>
            <a:r>
              <a:rPr lang="en-US" dirty="0" err="1">
                <a:solidFill>
                  <a:srgbClr val="000000"/>
                </a:solidFill>
                <a:latin typeface="Courier New"/>
              </a:rPr>
              <a:t>RankSeri</a:t>
            </a:r>
            <a:r>
              <a:rPr lang="en-US" dirty="0">
                <a:solidFill>
                  <a:srgbClr val="000000"/>
                </a:solidFill>
                <a:latin typeface="Courier New"/>
              </a:rPr>
              <a:t> = zeros(size(temp,1),1);</a:t>
            </a:r>
          </a:p>
          <a:p>
            <a:r>
              <a:rPr lang="en-US" dirty="0">
                <a:solidFill>
                  <a:srgbClr val="000000"/>
                </a:solidFill>
                <a:latin typeface="Courier New"/>
              </a:rPr>
              <a:t>        </a:t>
            </a:r>
          </a:p>
          <a:p>
            <a:r>
              <a:rPr lang="en-US" dirty="0">
                <a:solidFill>
                  <a:srgbClr val="000000"/>
                </a:solidFill>
                <a:latin typeface="Courier New"/>
              </a:rPr>
              <a:t>        </a:t>
            </a:r>
            <a:r>
              <a:rPr lang="en-US" dirty="0">
                <a:solidFill>
                  <a:srgbClr val="0000FF"/>
                </a:solidFill>
                <a:latin typeface="Courier New"/>
              </a:rPr>
              <a:t>for</a:t>
            </a:r>
            <a:r>
              <a:rPr lang="en-US" dirty="0">
                <a:solidFill>
                  <a:srgbClr val="000000"/>
                </a:solidFill>
                <a:latin typeface="Courier New"/>
              </a:rPr>
              <a:t> j=1:size(RankSeri,1)</a:t>
            </a:r>
          </a:p>
          <a:p>
            <a:r>
              <a:rPr lang="en-US" dirty="0">
                <a:solidFill>
                  <a:srgbClr val="000000"/>
                </a:solidFill>
                <a:latin typeface="Courier New"/>
              </a:rPr>
              <a:t>            </a:t>
            </a:r>
            <a:r>
              <a:rPr lang="en-US" dirty="0">
                <a:solidFill>
                  <a:srgbClr val="228B22"/>
                </a:solidFill>
                <a:latin typeface="Courier New"/>
              </a:rPr>
              <a:t>%time series rank</a:t>
            </a:r>
          </a:p>
          <a:p>
            <a:r>
              <a:rPr lang="en-US" dirty="0">
                <a:solidFill>
                  <a:srgbClr val="000000"/>
                </a:solidFill>
                <a:latin typeface="Courier New"/>
              </a:rPr>
              <a:t>            </a:t>
            </a:r>
            <a:r>
              <a:rPr lang="en-US" dirty="0" err="1">
                <a:solidFill>
                  <a:srgbClr val="000000"/>
                </a:solidFill>
                <a:latin typeface="Courier New"/>
              </a:rPr>
              <a:t>RankSeri</a:t>
            </a:r>
            <a:r>
              <a:rPr lang="en-US" dirty="0">
                <a:solidFill>
                  <a:srgbClr val="000000"/>
                </a:solidFill>
                <a:latin typeface="Courier New"/>
              </a:rPr>
              <a:t>(j) = temp(IDX2(j));</a:t>
            </a:r>
          </a:p>
          <a:p>
            <a:r>
              <a:rPr lang="en-US" dirty="0">
                <a:solidFill>
                  <a:srgbClr val="000000"/>
                </a:solidFill>
                <a:latin typeface="Courier New"/>
              </a:rPr>
              <a:t>        </a:t>
            </a:r>
            <a:r>
              <a:rPr lang="en-US" dirty="0">
                <a:solidFill>
                  <a:srgbClr val="0000FF"/>
                </a:solidFill>
                <a:latin typeface="Courier New"/>
              </a:rPr>
              <a:t>end</a:t>
            </a:r>
            <a:r>
              <a:rPr lang="en-US" dirty="0">
                <a:solidFill>
                  <a:srgbClr val="000000"/>
                </a:solidFill>
                <a:latin typeface="Courier New"/>
              </a:rPr>
              <a:t> </a:t>
            </a:r>
            <a:r>
              <a:rPr lang="en-US" dirty="0">
                <a:solidFill>
                  <a:srgbClr val="228B22"/>
                </a:solidFill>
                <a:latin typeface="Courier New"/>
              </a:rPr>
              <a:t>%(end of for j=1:size(RankSeri,1))</a:t>
            </a:r>
          </a:p>
        </p:txBody>
      </p:sp>
      <p:sp>
        <p:nvSpPr>
          <p:cNvPr id="7" name="Rectangle 6"/>
          <p:cNvSpPr/>
          <p:nvPr/>
        </p:nvSpPr>
        <p:spPr>
          <a:xfrm>
            <a:off x="3955762" y="1600200"/>
            <a:ext cx="4291559" cy="369332"/>
          </a:xfrm>
          <a:prstGeom prst="rect">
            <a:avLst/>
          </a:prstGeom>
        </p:spPr>
        <p:txBody>
          <a:bodyPr wrap="none">
            <a:spAutoFit/>
          </a:bodyPr>
          <a:lstStyle/>
          <a:p>
            <a:pPr algn="just" rtl="1"/>
            <a:r>
              <a:rPr lang="fa-IR" dirty="0" smtClean="0">
                <a:solidFill>
                  <a:srgbClr val="000000"/>
                </a:solidFill>
                <a:latin typeface="Courier New"/>
                <a:cs typeface="B Nazanin" pitchFamily="2" charset="-78"/>
              </a:rPr>
              <a:t>ایده ساخت سری زمانی امتیازات در سیستم های توصیه گر</a:t>
            </a:r>
            <a:endParaRPr lang="en-US" dirty="0">
              <a:solidFill>
                <a:srgbClr val="000000"/>
              </a:solidFill>
              <a:latin typeface="Courier New"/>
              <a:cs typeface="B Nazanin" pitchFamily="2" charset="-78"/>
            </a:endParaRPr>
          </a:p>
        </p:txBody>
      </p:sp>
    </p:spTree>
    <p:extLst>
      <p:ext uri="{BB962C8B-B14F-4D97-AF65-F5344CB8AC3E}">
        <p14:creationId xmlns:p14="http://schemas.microsoft.com/office/powerpoint/2010/main" val="3428817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219200"/>
            <a:ext cx="5486400" cy="533400"/>
          </a:xfrm>
        </p:spPr>
        <p:txBody>
          <a:bodyPr>
            <a:normAutofit/>
          </a:bodyPr>
          <a:lstStyle/>
          <a:p>
            <a:pPr algn="ctr" rtl="1"/>
            <a:r>
              <a:rPr lang="fa-IR" sz="2400" dirty="0" smtClean="0">
                <a:solidFill>
                  <a:srgbClr val="0000FF"/>
                </a:solidFill>
                <a:cs typeface="B Titr" panose="00000700000000000000" pitchFamily="2" charset="-78"/>
              </a:rPr>
              <a:t>ساخت سری زمانی با میانگین متحرک</a:t>
            </a:r>
            <a:endParaRPr lang="en-US" sz="2400" dirty="0">
              <a:solidFill>
                <a:srgbClr val="0000FF"/>
              </a:solidFill>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a:solidFill>
                  <a:srgbClr val="FF0000"/>
                </a:solidFill>
                <a:effectLst/>
                <a:cs typeface="B Titr" panose="00000700000000000000" pitchFamily="2" charset="-78"/>
              </a:rPr>
              <a:t>توانمندیهای کُد</a:t>
            </a:r>
            <a:endParaRPr lang="en-US" sz="2800" dirty="0">
              <a:solidFill>
                <a:srgbClr val="FF0000"/>
              </a:solidFill>
              <a:cs typeface="B Titr" panose="00000700000000000000" pitchFamily="2" charset="-78"/>
            </a:endParaRPr>
          </a:p>
        </p:txBody>
      </p:sp>
      <p:sp>
        <p:nvSpPr>
          <p:cNvPr id="5"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28</a:t>
            </a:fld>
            <a:endParaRPr lang="en-US" sz="1600" b="1" dirty="0">
              <a:latin typeface="IPT Lotus" pitchFamily="2" charset="2"/>
              <a:cs typeface="IRLotus" pitchFamily="2" charset="-78"/>
            </a:endParaRPr>
          </a:p>
        </p:txBody>
      </p:sp>
      <p:sp>
        <p:nvSpPr>
          <p:cNvPr id="6" name="Rectangle 5"/>
          <p:cNvSpPr/>
          <p:nvPr/>
        </p:nvSpPr>
        <p:spPr>
          <a:xfrm>
            <a:off x="512135" y="2209800"/>
            <a:ext cx="7924800" cy="2308324"/>
          </a:xfrm>
          <a:prstGeom prst="rect">
            <a:avLst/>
          </a:prstGeom>
        </p:spPr>
        <p:txBody>
          <a:bodyPr wrap="square">
            <a:spAutoFit/>
          </a:bodyPr>
          <a:lstStyle/>
          <a:p>
            <a:r>
              <a:rPr lang="en-US" dirty="0">
                <a:solidFill>
                  <a:srgbClr val="0000FF"/>
                </a:solidFill>
                <a:latin typeface="Courier New"/>
              </a:rPr>
              <a:t>function</a:t>
            </a:r>
            <a:r>
              <a:rPr lang="en-US" dirty="0">
                <a:solidFill>
                  <a:srgbClr val="000000"/>
                </a:solidFill>
                <a:latin typeface="Courier New"/>
              </a:rPr>
              <a:t> z=</a:t>
            </a:r>
            <a:r>
              <a:rPr lang="en-US" dirty="0" err="1">
                <a:solidFill>
                  <a:srgbClr val="000000"/>
                </a:solidFill>
                <a:latin typeface="Courier New"/>
              </a:rPr>
              <a:t>avg_seri</a:t>
            </a:r>
            <a:r>
              <a:rPr lang="en-US" dirty="0">
                <a:solidFill>
                  <a:srgbClr val="000000"/>
                </a:solidFill>
                <a:latin typeface="Courier New"/>
              </a:rPr>
              <a:t>(</a:t>
            </a:r>
            <a:r>
              <a:rPr lang="en-US" dirty="0" err="1">
                <a:solidFill>
                  <a:srgbClr val="000000"/>
                </a:solidFill>
                <a:latin typeface="Courier New"/>
              </a:rPr>
              <a:t>a,size_avg</a:t>
            </a:r>
            <a:r>
              <a:rPr lang="en-US" dirty="0">
                <a:solidFill>
                  <a:srgbClr val="000000"/>
                </a:solidFill>
                <a:latin typeface="Courier New"/>
              </a:rPr>
              <a:t>)</a:t>
            </a:r>
          </a:p>
          <a:p>
            <a:r>
              <a:rPr lang="en-US" dirty="0">
                <a:solidFill>
                  <a:srgbClr val="228B22"/>
                </a:solidFill>
                <a:latin typeface="Courier New"/>
              </a:rPr>
              <a:t>%% a should in 1 Column</a:t>
            </a:r>
          </a:p>
          <a:p>
            <a:r>
              <a:rPr lang="en-US" dirty="0">
                <a:solidFill>
                  <a:srgbClr val="000000"/>
                </a:solidFill>
                <a:latin typeface="Courier New"/>
              </a:rPr>
              <a:t>Len=</a:t>
            </a:r>
            <a:r>
              <a:rPr lang="en-US" dirty="0" err="1">
                <a:solidFill>
                  <a:srgbClr val="000000"/>
                </a:solidFill>
                <a:latin typeface="Courier New"/>
              </a:rPr>
              <a:t>numel</a:t>
            </a:r>
            <a:r>
              <a:rPr lang="en-US" dirty="0">
                <a:solidFill>
                  <a:srgbClr val="000000"/>
                </a:solidFill>
                <a:latin typeface="Courier New"/>
              </a:rPr>
              <a:t>(a);</a:t>
            </a:r>
          </a:p>
          <a:p>
            <a:r>
              <a:rPr lang="en-US" dirty="0">
                <a:solidFill>
                  <a:srgbClr val="000000"/>
                </a:solidFill>
                <a:latin typeface="Courier New"/>
              </a:rPr>
              <a:t>z=zeros(Len-size_avg+1,1);</a:t>
            </a:r>
          </a:p>
          <a:p>
            <a:r>
              <a:rPr lang="en-US" dirty="0">
                <a:solidFill>
                  <a:srgbClr val="0000FF"/>
                </a:solidFill>
                <a:latin typeface="Courier New"/>
              </a:rPr>
              <a:t>for</a:t>
            </a:r>
            <a:r>
              <a:rPr lang="en-US" dirty="0">
                <a:solidFill>
                  <a:srgbClr val="000000"/>
                </a:solidFill>
                <a:latin typeface="Courier New"/>
              </a:rPr>
              <a:t> i=1:Len-size_avg+1</a:t>
            </a:r>
          </a:p>
          <a:p>
            <a:r>
              <a:rPr lang="en-US" dirty="0">
                <a:solidFill>
                  <a:srgbClr val="000000"/>
                </a:solidFill>
                <a:latin typeface="Courier New"/>
              </a:rPr>
              <a:t>    z(i,1)=round(mean(a(i:i+size_avg-1,1)));</a:t>
            </a:r>
          </a:p>
          <a:p>
            <a:r>
              <a:rPr lang="en-US" dirty="0">
                <a:solidFill>
                  <a:srgbClr val="0000FF"/>
                </a:solidFill>
                <a:latin typeface="Courier New"/>
              </a:rPr>
              <a:t>end</a:t>
            </a:r>
            <a:r>
              <a:rPr lang="en-US" dirty="0">
                <a:solidFill>
                  <a:srgbClr val="000000"/>
                </a:solidFill>
                <a:latin typeface="Courier New"/>
              </a:rPr>
              <a:t> </a:t>
            </a:r>
            <a:r>
              <a:rPr lang="en-US" dirty="0">
                <a:solidFill>
                  <a:srgbClr val="228B22"/>
                </a:solidFill>
                <a:latin typeface="Courier New"/>
              </a:rPr>
              <a:t>%(end of for i=1:Len-size_avg+1)</a:t>
            </a:r>
          </a:p>
          <a:p>
            <a:r>
              <a:rPr lang="en-US" dirty="0">
                <a:solidFill>
                  <a:srgbClr val="0000FF"/>
                </a:solidFill>
                <a:latin typeface="Courier New"/>
              </a:rPr>
              <a:t>end</a:t>
            </a:r>
            <a:r>
              <a:rPr lang="en-US" dirty="0">
                <a:solidFill>
                  <a:srgbClr val="000000"/>
                </a:solidFill>
                <a:latin typeface="Courier New"/>
              </a:rPr>
              <a:t> </a:t>
            </a:r>
            <a:r>
              <a:rPr lang="en-US" dirty="0">
                <a:solidFill>
                  <a:srgbClr val="228B22"/>
                </a:solidFill>
                <a:latin typeface="Courier New"/>
              </a:rPr>
              <a:t>%(end of function)</a:t>
            </a:r>
          </a:p>
        </p:txBody>
      </p:sp>
      <p:sp>
        <p:nvSpPr>
          <p:cNvPr id="7" name="Rectangle 6"/>
          <p:cNvSpPr/>
          <p:nvPr/>
        </p:nvSpPr>
        <p:spPr>
          <a:xfrm>
            <a:off x="4024352" y="1779550"/>
            <a:ext cx="4533613" cy="369332"/>
          </a:xfrm>
          <a:prstGeom prst="rect">
            <a:avLst/>
          </a:prstGeom>
        </p:spPr>
        <p:txBody>
          <a:bodyPr wrap="none">
            <a:spAutoFit/>
          </a:bodyPr>
          <a:lstStyle/>
          <a:p>
            <a:pPr algn="just" rtl="1"/>
            <a:r>
              <a:rPr lang="fa-IR" dirty="0" smtClean="0">
                <a:solidFill>
                  <a:srgbClr val="000000"/>
                </a:solidFill>
                <a:latin typeface="Courier New"/>
                <a:cs typeface="B Nazanin" pitchFamily="2" charset="-78"/>
              </a:rPr>
              <a:t>سری های زمانی با میانگین متحرک 2 ، 3 و 4 ایجاد می شوند.</a:t>
            </a:r>
            <a:endParaRPr lang="en-US" dirty="0">
              <a:solidFill>
                <a:srgbClr val="000000"/>
              </a:solidFill>
              <a:latin typeface="Courier New"/>
              <a:cs typeface="B Nazanin" pitchFamily="2" charset="-78"/>
            </a:endParaRPr>
          </a:p>
        </p:txBody>
      </p:sp>
    </p:spTree>
    <p:extLst>
      <p:ext uri="{BB962C8B-B14F-4D97-AF65-F5344CB8AC3E}">
        <p14:creationId xmlns:p14="http://schemas.microsoft.com/office/powerpoint/2010/main" val="20597331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600" y="1066800"/>
            <a:ext cx="6781800" cy="533400"/>
          </a:xfrm>
        </p:spPr>
        <p:txBody>
          <a:bodyPr>
            <a:noAutofit/>
          </a:bodyPr>
          <a:lstStyle/>
          <a:p>
            <a:pPr algn="ctr" rtl="1"/>
            <a:r>
              <a:rPr lang="fa-IR" sz="2400" dirty="0" smtClean="0">
                <a:solidFill>
                  <a:srgbClr val="0000FF"/>
                </a:solidFill>
                <a:cs typeface="B Titr" panose="00000700000000000000" pitchFamily="2" charset="-78"/>
              </a:rPr>
              <a:t>استفاده از </a:t>
            </a:r>
            <a:r>
              <a:rPr lang="en-US" sz="2400" b="1" dirty="0" smtClean="0">
                <a:solidFill>
                  <a:srgbClr val="0000FF"/>
                </a:solidFill>
                <a:latin typeface="Times New Roman" pitchFamily="18" charset="0"/>
                <a:cs typeface="Times New Roman" pitchFamily="18" charset="0"/>
              </a:rPr>
              <a:t>ANFIS</a:t>
            </a:r>
            <a:r>
              <a:rPr lang="fa-IR" sz="2400" b="1" dirty="0" smtClean="0">
                <a:solidFill>
                  <a:srgbClr val="0000FF"/>
                </a:solidFill>
                <a:latin typeface="Times New Roman" pitchFamily="18" charset="0"/>
                <a:cs typeface="Times New Roman" pitchFamily="18" charset="0"/>
              </a:rPr>
              <a:t> </a:t>
            </a:r>
            <a:r>
              <a:rPr lang="fa-IR" sz="2400" dirty="0">
                <a:solidFill>
                  <a:srgbClr val="0000FF"/>
                </a:solidFill>
                <a:cs typeface="B Titr" panose="00000700000000000000" pitchFamily="2" charset="-78"/>
              </a:rPr>
              <a:t>برای </a:t>
            </a:r>
            <a:r>
              <a:rPr lang="fa-IR" sz="2400" dirty="0" smtClean="0">
                <a:solidFill>
                  <a:srgbClr val="0000FF"/>
                </a:solidFill>
                <a:cs typeface="B Titr" panose="00000700000000000000" pitchFamily="2" charset="-78"/>
              </a:rPr>
              <a:t>پیش بینی </a:t>
            </a:r>
            <a:r>
              <a:rPr lang="fa-IR" sz="2400" dirty="0">
                <a:solidFill>
                  <a:srgbClr val="0000FF"/>
                </a:solidFill>
                <a:cs typeface="B Titr" panose="00000700000000000000" pitchFamily="2" charset="-78"/>
              </a:rPr>
              <a:t>سری زمانی</a:t>
            </a:r>
          </a:p>
          <a:p>
            <a:pPr marL="109728" indent="0" algn="ctr" rtl="1">
              <a:buNone/>
            </a:pPr>
            <a:r>
              <a:rPr lang="fa-IR" sz="2400" dirty="0">
                <a:solidFill>
                  <a:srgbClr val="0000FF"/>
                </a:solidFill>
                <a:cs typeface="B Titr" panose="00000700000000000000" pitchFamily="2" charset="-78"/>
              </a:rPr>
              <a:t>در سیستم های توصیه گر</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a:solidFill>
                  <a:srgbClr val="FF0000"/>
                </a:solidFill>
                <a:effectLst/>
                <a:cs typeface="B Titr" panose="00000700000000000000" pitchFamily="2" charset="-78"/>
              </a:rPr>
              <a:t>توانمندیهای کُد</a:t>
            </a:r>
            <a:endParaRPr lang="en-US" sz="2800" dirty="0">
              <a:solidFill>
                <a:srgbClr val="FF0000"/>
              </a:solidFill>
              <a:cs typeface="B Titr" panose="00000700000000000000" pitchFamily="2" charset="-78"/>
            </a:endParaRPr>
          </a:p>
        </p:txBody>
      </p:sp>
      <p:sp>
        <p:nvSpPr>
          <p:cNvPr id="5"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29</a:t>
            </a:fld>
            <a:endParaRPr lang="en-US" sz="1600" b="1" dirty="0">
              <a:latin typeface="IPT Lotus" pitchFamily="2" charset="2"/>
              <a:cs typeface="IRLotus" pitchFamily="2" charset="-78"/>
            </a:endParaRPr>
          </a:p>
        </p:txBody>
      </p:sp>
      <p:sp>
        <p:nvSpPr>
          <p:cNvPr id="6" name="Rectangle 5"/>
          <p:cNvSpPr/>
          <p:nvPr/>
        </p:nvSpPr>
        <p:spPr>
          <a:xfrm>
            <a:off x="457200" y="1524000"/>
            <a:ext cx="7924800" cy="5078313"/>
          </a:xfrm>
          <a:prstGeom prst="rect">
            <a:avLst/>
          </a:prstGeom>
        </p:spPr>
        <p:txBody>
          <a:bodyPr wrap="square">
            <a:spAutoFit/>
          </a:bodyPr>
          <a:lstStyle/>
          <a:p>
            <a:r>
              <a:rPr lang="en-US" dirty="0" err="1">
                <a:solidFill>
                  <a:srgbClr val="000000"/>
                </a:solidFill>
                <a:latin typeface="Courier New"/>
              </a:rPr>
              <a:t>nMFs</a:t>
            </a:r>
            <a:r>
              <a:rPr lang="en-US" dirty="0">
                <a:solidFill>
                  <a:srgbClr val="000000"/>
                </a:solidFill>
                <a:latin typeface="Courier New"/>
              </a:rPr>
              <a:t>=2;</a:t>
            </a:r>
          </a:p>
          <a:p>
            <a:r>
              <a:rPr lang="en-US" dirty="0" err="1">
                <a:solidFill>
                  <a:srgbClr val="000000"/>
                </a:solidFill>
                <a:latin typeface="Courier New"/>
              </a:rPr>
              <a:t>InputMF</a:t>
            </a:r>
            <a:r>
              <a:rPr lang="en-US" dirty="0">
                <a:solidFill>
                  <a:srgbClr val="000000"/>
                </a:solidFill>
                <a:latin typeface="Courier New"/>
              </a:rPr>
              <a:t>=</a:t>
            </a:r>
            <a:r>
              <a:rPr lang="en-US" dirty="0">
                <a:solidFill>
                  <a:srgbClr val="A020F0"/>
                </a:solidFill>
                <a:latin typeface="Courier New"/>
              </a:rPr>
              <a:t>'</a:t>
            </a:r>
            <a:r>
              <a:rPr lang="en-US" dirty="0" err="1">
                <a:solidFill>
                  <a:srgbClr val="A020F0"/>
                </a:solidFill>
                <a:latin typeface="Courier New"/>
              </a:rPr>
              <a:t>pimf</a:t>
            </a:r>
            <a:r>
              <a:rPr lang="en-US" dirty="0">
                <a:solidFill>
                  <a:srgbClr val="A020F0"/>
                </a:solidFill>
                <a:latin typeface="Courier New"/>
              </a:rPr>
              <a:t>'</a:t>
            </a:r>
            <a:r>
              <a:rPr lang="en-US" dirty="0">
                <a:solidFill>
                  <a:srgbClr val="000000"/>
                </a:solidFill>
                <a:latin typeface="Courier New"/>
              </a:rPr>
              <a:t>;</a:t>
            </a:r>
          </a:p>
          <a:p>
            <a:r>
              <a:rPr lang="en-US" dirty="0" err="1">
                <a:solidFill>
                  <a:srgbClr val="000000"/>
                </a:solidFill>
                <a:latin typeface="Courier New"/>
              </a:rPr>
              <a:t>OutputMF</a:t>
            </a:r>
            <a:r>
              <a:rPr lang="en-US" dirty="0">
                <a:solidFill>
                  <a:srgbClr val="000000"/>
                </a:solidFill>
                <a:latin typeface="Courier New"/>
              </a:rPr>
              <a:t>=</a:t>
            </a:r>
            <a:r>
              <a:rPr lang="en-US" dirty="0">
                <a:solidFill>
                  <a:srgbClr val="A020F0"/>
                </a:solidFill>
                <a:latin typeface="Courier New"/>
              </a:rPr>
              <a:t>'constant</a:t>
            </a:r>
            <a:r>
              <a:rPr lang="en-US" dirty="0" smtClean="0">
                <a:solidFill>
                  <a:srgbClr val="A020F0"/>
                </a:solidFill>
                <a:latin typeface="Courier New"/>
              </a:rPr>
              <a:t>'</a:t>
            </a:r>
            <a:r>
              <a:rPr lang="en-US" dirty="0" smtClean="0">
                <a:solidFill>
                  <a:srgbClr val="000000"/>
                </a:solidFill>
                <a:latin typeface="Courier New"/>
              </a:rPr>
              <a:t>;</a:t>
            </a:r>
            <a:endParaRPr lang="en-US" dirty="0">
              <a:solidFill>
                <a:srgbClr val="000000"/>
              </a:solidFill>
              <a:latin typeface="Courier New"/>
            </a:endParaRPr>
          </a:p>
          <a:p>
            <a:r>
              <a:rPr lang="en-US" dirty="0" err="1">
                <a:solidFill>
                  <a:srgbClr val="000000"/>
                </a:solidFill>
                <a:latin typeface="Courier New"/>
              </a:rPr>
              <a:t>fis</a:t>
            </a:r>
            <a:r>
              <a:rPr lang="en-US" dirty="0">
                <a:solidFill>
                  <a:srgbClr val="000000"/>
                </a:solidFill>
                <a:latin typeface="Courier New"/>
              </a:rPr>
              <a:t>=genfis1(</a:t>
            </a:r>
            <a:r>
              <a:rPr lang="en-US" dirty="0" err="1">
                <a:solidFill>
                  <a:srgbClr val="000000"/>
                </a:solidFill>
                <a:latin typeface="Courier New"/>
              </a:rPr>
              <a:t>Traindata,nMFs,InputMF,OutputMF</a:t>
            </a:r>
            <a:r>
              <a:rPr lang="en-US" dirty="0" smtClean="0">
                <a:solidFill>
                  <a:srgbClr val="000000"/>
                </a:solidFill>
                <a:latin typeface="Courier New"/>
              </a:rPr>
              <a:t>);</a:t>
            </a:r>
            <a:endParaRPr lang="en-US" dirty="0">
              <a:solidFill>
                <a:srgbClr val="000000"/>
              </a:solidFill>
              <a:latin typeface="Courier New"/>
            </a:endParaRPr>
          </a:p>
          <a:p>
            <a:r>
              <a:rPr lang="en-US" dirty="0" err="1">
                <a:solidFill>
                  <a:srgbClr val="000000"/>
                </a:solidFill>
                <a:latin typeface="Courier New"/>
              </a:rPr>
              <a:t>MaxEpoch</a:t>
            </a:r>
            <a:r>
              <a:rPr lang="en-US" dirty="0">
                <a:solidFill>
                  <a:srgbClr val="000000"/>
                </a:solidFill>
                <a:latin typeface="Courier New"/>
              </a:rPr>
              <a:t>=20;</a:t>
            </a:r>
          </a:p>
          <a:p>
            <a:r>
              <a:rPr lang="en-US" dirty="0" err="1">
                <a:solidFill>
                  <a:srgbClr val="000000"/>
                </a:solidFill>
                <a:latin typeface="Courier New"/>
              </a:rPr>
              <a:t>ErrorGoal</a:t>
            </a:r>
            <a:r>
              <a:rPr lang="en-US" dirty="0">
                <a:solidFill>
                  <a:srgbClr val="000000"/>
                </a:solidFill>
                <a:latin typeface="Courier New"/>
              </a:rPr>
              <a:t>=0.2;</a:t>
            </a:r>
          </a:p>
          <a:p>
            <a:r>
              <a:rPr lang="en-US" dirty="0" err="1">
                <a:solidFill>
                  <a:srgbClr val="000000"/>
                </a:solidFill>
                <a:latin typeface="Courier New"/>
              </a:rPr>
              <a:t>InitialStepSize</a:t>
            </a:r>
            <a:r>
              <a:rPr lang="en-US" dirty="0">
                <a:solidFill>
                  <a:srgbClr val="000000"/>
                </a:solidFill>
                <a:latin typeface="Courier New"/>
              </a:rPr>
              <a:t>=0.5;</a:t>
            </a:r>
          </a:p>
          <a:p>
            <a:r>
              <a:rPr lang="en-US" dirty="0" err="1">
                <a:solidFill>
                  <a:srgbClr val="000000"/>
                </a:solidFill>
                <a:latin typeface="Courier New"/>
              </a:rPr>
              <a:t>StepSizeDecreaseRate</a:t>
            </a:r>
            <a:r>
              <a:rPr lang="en-US" dirty="0">
                <a:solidFill>
                  <a:srgbClr val="000000"/>
                </a:solidFill>
                <a:latin typeface="Courier New"/>
              </a:rPr>
              <a:t>=0.5;</a:t>
            </a:r>
          </a:p>
          <a:p>
            <a:r>
              <a:rPr lang="en-US" dirty="0" err="1">
                <a:solidFill>
                  <a:srgbClr val="000000"/>
                </a:solidFill>
                <a:latin typeface="Courier New"/>
              </a:rPr>
              <a:t>StepSizeIncreaseRate</a:t>
            </a:r>
            <a:r>
              <a:rPr lang="en-US" dirty="0">
                <a:solidFill>
                  <a:srgbClr val="000000"/>
                </a:solidFill>
                <a:latin typeface="Courier New"/>
              </a:rPr>
              <a:t>=0.5</a:t>
            </a:r>
            <a:r>
              <a:rPr lang="en-US" dirty="0" smtClean="0">
                <a:solidFill>
                  <a:srgbClr val="000000"/>
                </a:solidFill>
                <a:latin typeface="Courier New"/>
              </a:rPr>
              <a:t>;</a:t>
            </a:r>
          </a:p>
          <a:p>
            <a:r>
              <a:rPr lang="en-US" dirty="0" err="1">
                <a:solidFill>
                  <a:srgbClr val="000000"/>
                </a:solidFill>
                <a:latin typeface="Courier New"/>
              </a:rPr>
              <a:t>OptimizationMethod</a:t>
            </a:r>
            <a:r>
              <a:rPr lang="en-US" dirty="0">
                <a:solidFill>
                  <a:srgbClr val="000000"/>
                </a:solidFill>
                <a:latin typeface="Courier New"/>
              </a:rPr>
              <a:t>=1;</a:t>
            </a:r>
            <a:endParaRPr lang="fa-IR" dirty="0" smtClean="0">
              <a:solidFill>
                <a:srgbClr val="000000"/>
              </a:solidFill>
              <a:latin typeface="Courier New"/>
            </a:endParaRPr>
          </a:p>
          <a:p>
            <a:r>
              <a:rPr lang="en-US" dirty="0" err="1" smtClean="0">
                <a:solidFill>
                  <a:srgbClr val="000000"/>
                </a:solidFill>
                <a:latin typeface="Courier New"/>
              </a:rPr>
              <a:t>fis</a:t>
            </a:r>
            <a:r>
              <a:rPr lang="en-US" dirty="0" smtClean="0">
                <a:solidFill>
                  <a:srgbClr val="000000"/>
                </a:solidFill>
                <a:latin typeface="Courier New"/>
              </a:rPr>
              <a:t>=</a:t>
            </a:r>
            <a:r>
              <a:rPr lang="en-US" dirty="0" err="1" smtClean="0">
                <a:solidFill>
                  <a:srgbClr val="000000"/>
                </a:solidFill>
                <a:latin typeface="Courier New"/>
              </a:rPr>
              <a:t>anfis</a:t>
            </a:r>
            <a:r>
              <a:rPr lang="en-US" dirty="0" smtClean="0">
                <a:solidFill>
                  <a:srgbClr val="000000"/>
                </a:solidFill>
                <a:latin typeface="Courier New"/>
              </a:rPr>
              <a:t>(</a:t>
            </a:r>
            <a:r>
              <a:rPr lang="en-US" dirty="0" err="1" smtClean="0">
                <a:solidFill>
                  <a:srgbClr val="000000"/>
                </a:solidFill>
                <a:latin typeface="Courier New"/>
              </a:rPr>
              <a:t>Traindata,fis,TrainOptions,DisplayOptions</a:t>
            </a:r>
            <a:r>
              <a:rPr lang="en-US" dirty="0">
                <a:solidFill>
                  <a:srgbClr val="000000"/>
                </a:solidFill>
                <a:latin typeface="Courier New"/>
              </a:rPr>
              <a:t>,[],</a:t>
            </a:r>
            <a:r>
              <a:rPr lang="en-US" dirty="0" err="1">
                <a:solidFill>
                  <a:srgbClr val="000000"/>
                </a:solidFill>
                <a:latin typeface="Courier New"/>
              </a:rPr>
              <a:t>OptimizationMethod</a:t>
            </a:r>
            <a:r>
              <a:rPr lang="en-US" dirty="0" smtClean="0">
                <a:solidFill>
                  <a:srgbClr val="000000"/>
                </a:solidFill>
                <a:latin typeface="Courier New"/>
              </a:rPr>
              <a:t>);</a:t>
            </a:r>
            <a:endParaRPr lang="en-US" dirty="0">
              <a:solidFill>
                <a:srgbClr val="000000"/>
              </a:solidFill>
              <a:latin typeface="Courier New"/>
            </a:endParaRPr>
          </a:p>
          <a:p>
            <a:r>
              <a:rPr lang="en-US" dirty="0" err="1">
                <a:solidFill>
                  <a:srgbClr val="000000"/>
                </a:solidFill>
                <a:latin typeface="Courier New"/>
              </a:rPr>
              <a:t>TrainOutputs</a:t>
            </a:r>
            <a:r>
              <a:rPr lang="en-US" dirty="0">
                <a:solidFill>
                  <a:srgbClr val="000000"/>
                </a:solidFill>
                <a:latin typeface="Courier New"/>
              </a:rPr>
              <a:t>=</a:t>
            </a:r>
            <a:r>
              <a:rPr lang="en-US" dirty="0" err="1">
                <a:solidFill>
                  <a:srgbClr val="000000"/>
                </a:solidFill>
                <a:latin typeface="Courier New"/>
              </a:rPr>
              <a:t>evalfis</a:t>
            </a:r>
            <a:r>
              <a:rPr lang="en-US" dirty="0">
                <a:solidFill>
                  <a:srgbClr val="000000"/>
                </a:solidFill>
                <a:latin typeface="Courier New"/>
              </a:rPr>
              <a:t>(</a:t>
            </a:r>
            <a:r>
              <a:rPr lang="en-US" dirty="0" err="1">
                <a:solidFill>
                  <a:srgbClr val="000000"/>
                </a:solidFill>
                <a:latin typeface="Courier New"/>
              </a:rPr>
              <a:t>Traindata</a:t>
            </a:r>
            <a:r>
              <a:rPr lang="en-US" dirty="0">
                <a:solidFill>
                  <a:srgbClr val="000000"/>
                </a:solidFill>
                <a:latin typeface="Courier New"/>
              </a:rPr>
              <a:t>(:,1:4),</a:t>
            </a:r>
            <a:r>
              <a:rPr lang="en-US" dirty="0" err="1">
                <a:solidFill>
                  <a:srgbClr val="000000"/>
                </a:solidFill>
                <a:latin typeface="Courier New"/>
              </a:rPr>
              <a:t>fis</a:t>
            </a:r>
            <a:r>
              <a:rPr lang="en-US" dirty="0">
                <a:solidFill>
                  <a:srgbClr val="000000"/>
                </a:solidFill>
                <a:latin typeface="Courier New"/>
              </a:rPr>
              <a:t>);</a:t>
            </a:r>
          </a:p>
          <a:p>
            <a:r>
              <a:rPr lang="en-US" dirty="0" err="1">
                <a:solidFill>
                  <a:srgbClr val="000000"/>
                </a:solidFill>
                <a:latin typeface="Courier New"/>
              </a:rPr>
              <a:t>TrainErrors</a:t>
            </a:r>
            <a:r>
              <a:rPr lang="en-US" dirty="0">
                <a:solidFill>
                  <a:srgbClr val="000000"/>
                </a:solidFill>
                <a:latin typeface="Courier New"/>
              </a:rPr>
              <a:t>=</a:t>
            </a:r>
            <a:r>
              <a:rPr lang="en-US" dirty="0" err="1">
                <a:solidFill>
                  <a:srgbClr val="000000"/>
                </a:solidFill>
                <a:latin typeface="Courier New"/>
              </a:rPr>
              <a:t>Traindata</a:t>
            </a:r>
            <a:r>
              <a:rPr lang="en-US" dirty="0">
                <a:solidFill>
                  <a:srgbClr val="000000"/>
                </a:solidFill>
                <a:latin typeface="Courier New"/>
              </a:rPr>
              <a:t>(:,5)-</a:t>
            </a:r>
            <a:r>
              <a:rPr lang="en-US" dirty="0" err="1">
                <a:solidFill>
                  <a:srgbClr val="000000"/>
                </a:solidFill>
                <a:latin typeface="Courier New"/>
              </a:rPr>
              <a:t>TrainOutputs</a:t>
            </a:r>
            <a:r>
              <a:rPr lang="en-US" dirty="0" smtClean="0">
                <a:solidFill>
                  <a:srgbClr val="000000"/>
                </a:solidFill>
                <a:latin typeface="Courier New"/>
              </a:rPr>
              <a:t>;</a:t>
            </a:r>
          </a:p>
          <a:p>
            <a:r>
              <a:rPr lang="en-US" dirty="0" err="1">
                <a:solidFill>
                  <a:srgbClr val="000000"/>
                </a:solidFill>
                <a:latin typeface="Courier New"/>
              </a:rPr>
              <a:t>out.TrainMSE</a:t>
            </a:r>
            <a:r>
              <a:rPr lang="en-US" dirty="0">
                <a:solidFill>
                  <a:srgbClr val="000000"/>
                </a:solidFill>
                <a:latin typeface="Courier New"/>
              </a:rPr>
              <a:t>=mean(</a:t>
            </a:r>
            <a:r>
              <a:rPr lang="en-US" dirty="0" err="1">
                <a:solidFill>
                  <a:srgbClr val="000000"/>
                </a:solidFill>
                <a:latin typeface="Courier New"/>
              </a:rPr>
              <a:t>TrainErrors</a:t>
            </a:r>
            <a:r>
              <a:rPr lang="en-US" dirty="0">
                <a:solidFill>
                  <a:srgbClr val="000000"/>
                </a:solidFill>
                <a:latin typeface="Courier New"/>
              </a:rPr>
              <a:t>(:).^2</a:t>
            </a:r>
            <a:r>
              <a:rPr lang="en-US" dirty="0" smtClean="0">
                <a:solidFill>
                  <a:srgbClr val="000000"/>
                </a:solidFill>
                <a:latin typeface="Courier New"/>
              </a:rPr>
              <a:t>);</a:t>
            </a:r>
          </a:p>
          <a:p>
            <a:r>
              <a:rPr lang="en-US" dirty="0" err="1">
                <a:solidFill>
                  <a:srgbClr val="000000"/>
                </a:solidFill>
                <a:latin typeface="Courier New"/>
              </a:rPr>
              <a:t>out.eRank</a:t>
            </a:r>
            <a:r>
              <a:rPr lang="en-US" dirty="0">
                <a:solidFill>
                  <a:srgbClr val="000000"/>
                </a:solidFill>
                <a:latin typeface="Courier New"/>
              </a:rPr>
              <a:t> = round(</a:t>
            </a:r>
            <a:r>
              <a:rPr lang="en-US" dirty="0" err="1">
                <a:solidFill>
                  <a:srgbClr val="000000"/>
                </a:solidFill>
                <a:latin typeface="Courier New"/>
              </a:rPr>
              <a:t>evalfis</a:t>
            </a:r>
            <a:r>
              <a:rPr lang="en-US" dirty="0">
                <a:solidFill>
                  <a:srgbClr val="000000"/>
                </a:solidFill>
                <a:latin typeface="Courier New"/>
              </a:rPr>
              <a:t>(</a:t>
            </a:r>
            <a:r>
              <a:rPr lang="en-US" dirty="0" err="1">
                <a:solidFill>
                  <a:srgbClr val="000000"/>
                </a:solidFill>
                <a:latin typeface="Courier New"/>
              </a:rPr>
              <a:t>Testdata,fis</a:t>
            </a:r>
            <a:r>
              <a:rPr lang="en-US" dirty="0">
                <a:solidFill>
                  <a:srgbClr val="000000"/>
                </a:solidFill>
                <a:latin typeface="Courier New"/>
              </a:rPr>
              <a:t>));</a:t>
            </a:r>
          </a:p>
          <a:p>
            <a:r>
              <a:rPr lang="en-US" dirty="0" err="1">
                <a:solidFill>
                  <a:srgbClr val="000000"/>
                </a:solidFill>
                <a:latin typeface="Courier New"/>
              </a:rPr>
              <a:t>out.eRank</a:t>
            </a:r>
            <a:r>
              <a:rPr lang="en-US" dirty="0">
                <a:solidFill>
                  <a:srgbClr val="000000"/>
                </a:solidFill>
                <a:latin typeface="Courier New"/>
              </a:rPr>
              <a:t> = </a:t>
            </a:r>
            <a:r>
              <a:rPr lang="en-US" dirty="0" err="1">
                <a:solidFill>
                  <a:srgbClr val="000000"/>
                </a:solidFill>
                <a:latin typeface="Courier New"/>
              </a:rPr>
              <a:t>out.eRank</a:t>
            </a:r>
            <a:r>
              <a:rPr lang="en-US" dirty="0">
                <a:solidFill>
                  <a:srgbClr val="000000"/>
                </a:solidFill>
                <a:latin typeface="Courier New"/>
              </a:rPr>
              <a:t>*4+1;</a:t>
            </a:r>
          </a:p>
          <a:p>
            <a:endParaRPr lang="en-US" dirty="0">
              <a:solidFill>
                <a:srgbClr val="000000"/>
              </a:solidFill>
              <a:latin typeface="Courier New"/>
            </a:endParaRPr>
          </a:p>
        </p:txBody>
      </p:sp>
    </p:spTree>
    <p:extLst>
      <p:ext uri="{BB962C8B-B14F-4D97-AF65-F5344CB8AC3E}">
        <p14:creationId xmlns:p14="http://schemas.microsoft.com/office/powerpoint/2010/main" val="98263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44408" y="6381328"/>
            <a:ext cx="533400" cy="296416"/>
          </a:xfrm>
        </p:spPr>
        <p:txBody>
          <a:bodyPr/>
          <a:lstStyle/>
          <a:p>
            <a:pPr algn="ctr"/>
            <a:fld id="{AD8FB6B4-F0EB-4A71-8770-AE972B05331D}" type="slidenum">
              <a:rPr lang="en-US" sz="1600" b="1" smtClean="0">
                <a:latin typeface="IPT Lotus" pitchFamily="2" charset="2"/>
                <a:cs typeface="IRLotus" pitchFamily="2" charset="-78"/>
              </a:rPr>
              <a:pPr algn="ctr"/>
              <a:t>3</a:t>
            </a:fld>
            <a:endParaRPr lang="en-US" sz="1600" b="1" dirty="0">
              <a:latin typeface="IPT Lotus" pitchFamily="2" charset="2"/>
              <a:cs typeface="IRLotus" pitchFamily="2" charset="-78"/>
            </a:endParaRPr>
          </a:p>
        </p:txBody>
      </p:sp>
      <p:sp>
        <p:nvSpPr>
          <p:cNvPr id="6" name="Rectangle 5"/>
          <p:cNvSpPr/>
          <p:nvPr/>
        </p:nvSpPr>
        <p:spPr>
          <a:xfrm>
            <a:off x="2057400" y="1183068"/>
            <a:ext cx="5334000" cy="4154984"/>
          </a:xfrm>
          <a:prstGeom prst="rect">
            <a:avLst/>
          </a:prstGeom>
        </p:spPr>
        <p:txBody>
          <a:bodyPr wrap="square">
            <a:spAutoFit/>
          </a:bodyPr>
          <a:lstStyle/>
          <a:p>
            <a:pPr algn="just" rtl="1">
              <a:lnSpc>
                <a:spcPct val="150000"/>
              </a:lnSpc>
            </a:pPr>
            <a:endParaRPr lang="fa-IR" sz="2400" b="1" dirty="0" smtClean="0">
              <a:solidFill>
                <a:srgbClr val="FF0000"/>
              </a:solidFill>
              <a:cs typeface="B Nazanin" pitchFamily="2" charset="-78"/>
            </a:endParaRPr>
          </a:p>
          <a:p>
            <a:pPr algn="ctr" rtl="1">
              <a:lnSpc>
                <a:spcPct val="150000"/>
              </a:lnSpc>
            </a:pPr>
            <a:r>
              <a:rPr lang="fa-IR" sz="8000" b="1" dirty="0" smtClean="0">
                <a:solidFill>
                  <a:srgbClr val="FF0000"/>
                </a:solidFill>
                <a:cs typeface="B Nazanin" pitchFamily="2" charset="-78"/>
              </a:rPr>
              <a:t>فصل 1</a:t>
            </a:r>
            <a:endParaRPr lang="fa-IR" sz="8000" b="1" dirty="0">
              <a:solidFill>
                <a:srgbClr val="FF0000"/>
              </a:solidFill>
              <a:cs typeface="B Nazanin" pitchFamily="2" charset="-78"/>
            </a:endParaRPr>
          </a:p>
          <a:p>
            <a:pPr marL="342900" indent="-342900" algn="just" rtl="1">
              <a:lnSpc>
                <a:spcPct val="150000"/>
              </a:lnSpc>
              <a:buFont typeface="Arial" pitchFamily="34" charset="0"/>
              <a:buChar char="•"/>
            </a:pPr>
            <a:endParaRPr lang="fa-IR" sz="2400" b="1" dirty="0">
              <a:cs typeface="B Nazanin" pitchFamily="2" charset="-78"/>
            </a:endParaRPr>
          </a:p>
          <a:p>
            <a:pPr marL="342900" indent="-342900" algn="just" rtl="1">
              <a:lnSpc>
                <a:spcPct val="150000"/>
              </a:lnSpc>
              <a:buFont typeface="Arial" pitchFamily="34" charset="0"/>
              <a:buChar char="•"/>
            </a:pPr>
            <a:endParaRPr lang="fa-IR" sz="2400" b="1" dirty="0" smtClean="0">
              <a:cs typeface="B Nazanin" pitchFamily="2" charset="-78"/>
            </a:endParaRPr>
          </a:p>
          <a:p>
            <a:pPr marL="342900" indent="-342900" algn="just" rtl="1">
              <a:lnSpc>
                <a:spcPct val="150000"/>
              </a:lnSpc>
              <a:buFont typeface="Arial" pitchFamily="34" charset="0"/>
              <a:buChar char="•"/>
            </a:pPr>
            <a:endParaRPr lang="fa-IR" sz="2400" b="1" dirty="0" smtClean="0">
              <a:cs typeface="B Nazanin" pitchFamily="2" charset="-78"/>
            </a:endParaRPr>
          </a:p>
        </p:txBody>
      </p:sp>
    </p:spTree>
    <p:extLst>
      <p:ext uri="{BB962C8B-B14F-4D97-AF65-F5344CB8AC3E}">
        <p14:creationId xmlns:p14="http://schemas.microsoft.com/office/powerpoint/2010/main" val="31163475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2400" y="1143000"/>
            <a:ext cx="5486400" cy="533400"/>
          </a:xfrm>
        </p:spPr>
        <p:txBody>
          <a:bodyPr>
            <a:normAutofit/>
          </a:bodyPr>
          <a:lstStyle/>
          <a:p>
            <a:pPr algn="ctr" rtl="1"/>
            <a:r>
              <a:rPr lang="fa-IR" sz="2400" dirty="0" smtClean="0">
                <a:solidFill>
                  <a:srgbClr val="0000FF"/>
                </a:solidFill>
                <a:cs typeface="B Titr" panose="00000700000000000000" pitchFamily="2" charset="-78"/>
              </a:rPr>
              <a:t>استفاده از یادگیری ترکیبی با وزن های پویا</a:t>
            </a:r>
            <a:endParaRPr lang="en-US" sz="2400" b="1" dirty="0">
              <a:solidFill>
                <a:srgbClr val="0000FF"/>
              </a:solidFill>
              <a:latin typeface="Times New Roman" pitchFamily="18" charset="0"/>
              <a:cs typeface="Times New Roman" pitchFamily="18" charset="0"/>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a:solidFill>
                  <a:srgbClr val="FF0000"/>
                </a:solidFill>
                <a:effectLst/>
                <a:cs typeface="B Titr" panose="00000700000000000000" pitchFamily="2" charset="-78"/>
              </a:rPr>
              <a:t>توانمندیهای کُد</a:t>
            </a:r>
            <a:endParaRPr lang="en-US" sz="2800" dirty="0">
              <a:solidFill>
                <a:srgbClr val="FF0000"/>
              </a:solidFill>
              <a:cs typeface="B Titr" panose="00000700000000000000" pitchFamily="2" charset="-78"/>
            </a:endParaRPr>
          </a:p>
        </p:txBody>
      </p:sp>
      <p:sp>
        <p:nvSpPr>
          <p:cNvPr id="5"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30</a:t>
            </a:fld>
            <a:endParaRPr lang="en-US" sz="1600" b="1" dirty="0">
              <a:latin typeface="IPT Lotus" pitchFamily="2" charset="2"/>
              <a:cs typeface="IRLotus" pitchFamily="2" charset="-78"/>
            </a:endParaRPr>
          </a:p>
        </p:txBody>
      </p:sp>
      <p:sp>
        <p:nvSpPr>
          <p:cNvPr id="6" name="Rectangle 5"/>
          <p:cNvSpPr/>
          <p:nvPr/>
        </p:nvSpPr>
        <p:spPr>
          <a:xfrm>
            <a:off x="457200" y="2057400"/>
            <a:ext cx="7924800" cy="2308324"/>
          </a:xfrm>
          <a:prstGeom prst="rect">
            <a:avLst/>
          </a:prstGeom>
        </p:spPr>
        <p:txBody>
          <a:bodyPr wrap="square">
            <a:spAutoFit/>
          </a:bodyPr>
          <a:lstStyle/>
          <a:p>
            <a:r>
              <a:rPr lang="en-US" dirty="0">
                <a:solidFill>
                  <a:srgbClr val="228B22"/>
                </a:solidFill>
                <a:latin typeface="Courier New"/>
              </a:rPr>
              <a:t>%% Ensemble</a:t>
            </a:r>
          </a:p>
          <a:p>
            <a:r>
              <a:rPr lang="en-US" dirty="0">
                <a:solidFill>
                  <a:srgbClr val="000000"/>
                </a:solidFill>
                <a:latin typeface="Courier New"/>
              </a:rPr>
              <a:t>            </a:t>
            </a:r>
            <a:r>
              <a:rPr lang="en-US" dirty="0" err="1">
                <a:solidFill>
                  <a:srgbClr val="000000"/>
                </a:solidFill>
                <a:latin typeface="Courier New"/>
              </a:rPr>
              <a:t>sigmaMSE</a:t>
            </a:r>
            <a:r>
              <a:rPr lang="en-US" dirty="0">
                <a:solidFill>
                  <a:srgbClr val="000000"/>
                </a:solidFill>
                <a:latin typeface="Courier New"/>
              </a:rPr>
              <a:t>=(1-MSE1)+(1-MSE2)+(1-MSE3);</a:t>
            </a:r>
          </a:p>
          <a:p>
            <a:r>
              <a:rPr lang="en-US" dirty="0">
                <a:solidFill>
                  <a:srgbClr val="000000"/>
                </a:solidFill>
                <a:latin typeface="Courier New"/>
              </a:rPr>
              <a:t>            </a:t>
            </a:r>
            <a:r>
              <a:rPr lang="en-US" dirty="0" err="1">
                <a:solidFill>
                  <a:srgbClr val="000000"/>
                </a:solidFill>
                <a:latin typeface="Courier New"/>
              </a:rPr>
              <a:t>FinaleRank</a:t>
            </a:r>
            <a:r>
              <a:rPr lang="en-US" dirty="0">
                <a:solidFill>
                  <a:srgbClr val="000000"/>
                </a:solidFill>
                <a:latin typeface="Courier New"/>
              </a:rPr>
              <a:t> = round(((1-MSE1)/</a:t>
            </a:r>
            <a:r>
              <a:rPr lang="en-US" dirty="0" err="1">
                <a:solidFill>
                  <a:srgbClr val="000000"/>
                </a:solidFill>
                <a:latin typeface="Courier New"/>
              </a:rPr>
              <a:t>sigmaMSE</a:t>
            </a:r>
            <a:r>
              <a:rPr lang="en-US" dirty="0">
                <a:solidFill>
                  <a:srgbClr val="000000"/>
                </a:solidFill>
                <a:latin typeface="Courier New"/>
              </a:rPr>
              <a:t>)*eRank1 +((1-MSE2)/</a:t>
            </a:r>
            <a:r>
              <a:rPr lang="en-US" dirty="0" err="1">
                <a:solidFill>
                  <a:srgbClr val="000000"/>
                </a:solidFill>
                <a:latin typeface="Courier New"/>
              </a:rPr>
              <a:t>sigmaMSE</a:t>
            </a:r>
            <a:r>
              <a:rPr lang="en-US" dirty="0">
                <a:solidFill>
                  <a:srgbClr val="000000"/>
                </a:solidFill>
                <a:latin typeface="Courier New"/>
              </a:rPr>
              <a:t>)*eRank2 +((1-MSE3)/</a:t>
            </a:r>
            <a:r>
              <a:rPr lang="en-US" dirty="0" err="1">
                <a:solidFill>
                  <a:srgbClr val="000000"/>
                </a:solidFill>
                <a:latin typeface="Courier New"/>
              </a:rPr>
              <a:t>sigmaMSE</a:t>
            </a:r>
            <a:r>
              <a:rPr lang="en-US" dirty="0">
                <a:solidFill>
                  <a:srgbClr val="000000"/>
                </a:solidFill>
                <a:latin typeface="Courier New"/>
              </a:rPr>
              <a:t>)*eRank3);</a:t>
            </a:r>
          </a:p>
          <a:p>
            <a:r>
              <a:rPr lang="en-US" dirty="0">
                <a:solidFill>
                  <a:srgbClr val="000000"/>
                </a:solidFill>
                <a:latin typeface="Courier New"/>
              </a:rPr>
              <a:t>            Weights(i,1)=(1-MSE1);Weights(i,2)=(1-MSE2);Weights(i,3)=(1-MSE3);</a:t>
            </a:r>
          </a:p>
          <a:p>
            <a:endParaRPr lang="en-US" dirty="0">
              <a:solidFill>
                <a:srgbClr val="000000"/>
              </a:solidFill>
              <a:latin typeface="Courier New"/>
            </a:endParaRPr>
          </a:p>
        </p:txBody>
      </p:sp>
    </p:spTree>
    <p:extLst>
      <p:ext uri="{BB962C8B-B14F-4D97-AF65-F5344CB8AC3E}">
        <p14:creationId xmlns:p14="http://schemas.microsoft.com/office/powerpoint/2010/main" val="2911480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11892"/>
          </a:xfrm>
        </p:spPr>
        <p:txBody>
          <a:bodyPr>
            <a:noAutofit/>
          </a:bodyPr>
          <a:lstStyle/>
          <a:p>
            <a:pPr marL="109728" indent="0" algn="r" rtl="1">
              <a:lnSpc>
                <a:spcPct val="150000"/>
              </a:lnSpc>
              <a:buNone/>
            </a:pPr>
            <a:r>
              <a:rPr lang="fa-IR" sz="2400" b="1" dirty="0" smtClean="0">
                <a:cs typeface="B Titr" panose="00000700000000000000" pitchFamily="2" charset="-78"/>
              </a:rPr>
              <a:t>1- نحوه محاسبه معیار شباهت پیرسون بهبودیافته</a:t>
            </a:r>
          </a:p>
          <a:p>
            <a:pPr marL="109728" indent="0" algn="r" rtl="1">
              <a:lnSpc>
                <a:spcPct val="150000"/>
              </a:lnSpc>
              <a:buNone/>
            </a:pPr>
            <a:r>
              <a:rPr lang="fa-IR" sz="2400" b="1" dirty="0" smtClean="0">
                <a:cs typeface="B Titr" panose="00000700000000000000" pitchFamily="2" charset="-78"/>
              </a:rPr>
              <a:t>2- نحوه ایجاد سری زمانی</a:t>
            </a:r>
          </a:p>
          <a:p>
            <a:pPr marL="109728" indent="0" algn="r" rtl="1">
              <a:lnSpc>
                <a:spcPct val="150000"/>
              </a:lnSpc>
              <a:buNone/>
            </a:pPr>
            <a:r>
              <a:rPr lang="fa-IR" sz="2400" b="1" dirty="0" smtClean="0">
                <a:cs typeface="B Titr" panose="00000700000000000000" pitchFamily="2" charset="-78"/>
              </a:rPr>
              <a:t>3- نحوه ایجاد سری زمانی با میانگین متحرک </a:t>
            </a:r>
          </a:p>
          <a:p>
            <a:pPr marL="109728" indent="0" algn="r" rtl="1">
              <a:lnSpc>
                <a:spcPct val="150000"/>
              </a:lnSpc>
              <a:buNone/>
            </a:pPr>
            <a:r>
              <a:rPr lang="fa-IR" sz="2400" b="1" dirty="0" smtClean="0">
                <a:cs typeface="B Titr" panose="00000700000000000000" pitchFamily="2" charset="-78"/>
              </a:rPr>
              <a:t>4- تخمین امتیاز با استفاده از </a:t>
            </a:r>
            <a:r>
              <a:rPr lang="en-US" sz="2400" b="1" dirty="0" smtClean="0">
                <a:cs typeface="B Titr" panose="00000700000000000000" pitchFamily="2" charset="-78"/>
              </a:rPr>
              <a:t>ANFIS</a:t>
            </a:r>
            <a:endParaRPr lang="fa-IR" sz="2400" b="1" dirty="0" smtClean="0">
              <a:cs typeface="B Titr" panose="00000700000000000000" pitchFamily="2" charset="-78"/>
            </a:endParaRPr>
          </a:p>
          <a:p>
            <a:pPr marL="109728" indent="0" algn="r" rtl="1">
              <a:lnSpc>
                <a:spcPct val="150000"/>
              </a:lnSpc>
              <a:buNone/>
            </a:pPr>
            <a:r>
              <a:rPr lang="fa-IR" sz="2400" b="1" dirty="0" smtClean="0">
                <a:cs typeface="B Titr" panose="00000700000000000000" pitchFamily="2" charset="-78"/>
              </a:rPr>
              <a:t>5- محاسبه امتیاز نهایی با استفاده از یادگیری ترکیبی با وزن های پویا </a:t>
            </a: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کد خواهید آموخت</a:t>
            </a:r>
            <a:endParaRPr lang="en-US" sz="3600" dirty="0">
              <a:solidFill>
                <a:srgbClr val="FF0000"/>
              </a:solidFill>
              <a:cs typeface="B Titr" panose="00000700000000000000" pitchFamily="2" charset="-78"/>
            </a:endParaRPr>
          </a:p>
        </p:txBody>
      </p:sp>
      <p:sp>
        <p:nvSpPr>
          <p:cNvPr id="4"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31</a:t>
            </a:fld>
            <a:endParaRPr lang="en-US" sz="1600" b="1" dirty="0">
              <a:latin typeface="IPT Lotus" pitchFamily="2" charset="2"/>
              <a:cs typeface="IRLotus" pitchFamily="2" charset="-78"/>
            </a:endParaRPr>
          </a:p>
        </p:txBody>
      </p:sp>
    </p:spTree>
    <p:extLst>
      <p:ext uri="{BB962C8B-B14F-4D97-AF65-F5344CB8AC3E}">
        <p14:creationId xmlns:p14="http://schemas.microsoft.com/office/powerpoint/2010/main" val="2929117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200000"/>
              </a:lnSpc>
            </a:pPr>
            <a:r>
              <a:rPr lang="fa-IR" sz="2400" b="1" dirty="0">
                <a:latin typeface="Times New Roman" panose="02020603050405020304" pitchFamily="18" charset="0"/>
                <a:cs typeface="B Titr" panose="00000700000000000000" pitchFamily="2" charset="-78"/>
              </a:rPr>
              <a:t>1- </a:t>
            </a:r>
            <a:r>
              <a:rPr lang="fa-IR" sz="2400" b="1" dirty="0" smtClean="0">
                <a:latin typeface="Times New Roman" panose="02020603050405020304" pitchFamily="18" charset="0"/>
                <a:cs typeface="B Titr" panose="00000700000000000000" pitchFamily="2" charset="-78"/>
              </a:rPr>
              <a:t>این  </a:t>
            </a:r>
            <a:r>
              <a:rPr lang="fa-IR" sz="2400" b="1" dirty="0">
                <a:latin typeface="Times New Roman" panose="02020603050405020304" pitchFamily="18" charset="0"/>
                <a:cs typeface="B Titr" panose="00000700000000000000" pitchFamily="2" charset="-78"/>
              </a:rPr>
              <a:t>برنامه در همه نسخه های </a:t>
            </a:r>
            <a:r>
              <a:rPr lang="en-US" sz="2400" b="1" dirty="0" smtClean="0">
                <a:latin typeface="Times New Roman" panose="02020603050405020304" pitchFamily="18" charset="0"/>
                <a:cs typeface="B Titr" panose="00000700000000000000" pitchFamily="2" charset="-78"/>
              </a:rPr>
              <a:t>MATLAB 2012 </a:t>
            </a:r>
            <a:r>
              <a:rPr lang="fa-IR" sz="2400" b="1" dirty="0" smtClean="0">
                <a:latin typeface="Times New Roman" panose="02020603050405020304" pitchFamily="18" charset="0"/>
                <a:cs typeface="B Titr" panose="00000700000000000000" pitchFamily="2" charset="-78"/>
              </a:rPr>
              <a:t> و نسخه های بعدی قابل </a:t>
            </a:r>
            <a:r>
              <a:rPr lang="fa-IR" sz="2400" b="1" dirty="0">
                <a:latin typeface="Times New Roman" panose="02020603050405020304" pitchFamily="18" charset="0"/>
                <a:cs typeface="B Titr" panose="00000700000000000000" pitchFamily="2" charset="-78"/>
              </a:rPr>
              <a:t>اجراست.</a:t>
            </a:r>
          </a:p>
          <a:p>
            <a:pPr algn="r" rtl="1">
              <a:lnSpc>
                <a:spcPct val="200000"/>
              </a:lnSpc>
            </a:pPr>
            <a:r>
              <a:rPr lang="fa-IR" sz="2400" b="1" dirty="0" smtClean="0">
                <a:latin typeface="Times New Roman" panose="02020603050405020304" pitchFamily="18" charset="0"/>
                <a:cs typeface="B Titr" panose="00000700000000000000" pitchFamily="2" charset="-78"/>
              </a:rPr>
              <a:t>2- </a:t>
            </a:r>
            <a:r>
              <a:rPr lang="fa-IR" sz="2400" b="1" dirty="0">
                <a:latin typeface="Times New Roman" panose="02020603050405020304" pitchFamily="18" charset="0"/>
                <a:cs typeface="B Titr" panose="00000700000000000000" pitchFamily="2" charset="-78"/>
              </a:rPr>
              <a:t>خروجی ها در همه نسخه های </a:t>
            </a:r>
            <a:r>
              <a:rPr lang="en-US" sz="2400" b="1" dirty="0" smtClean="0">
                <a:solidFill>
                  <a:srgbClr val="0000FF"/>
                </a:solidFill>
                <a:latin typeface="Times New Roman" panose="02020603050405020304" pitchFamily="18" charset="0"/>
                <a:cs typeface="B Titr" panose="00000700000000000000" pitchFamily="2" charset="-78"/>
              </a:rPr>
              <a:t>MATLAB</a:t>
            </a:r>
            <a:r>
              <a:rPr lang="fa-IR" sz="2400" b="1" dirty="0" smtClean="0">
                <a:latin typeface="Times New Roman" panose="02020603050405020304" pitchFamily="18" charset="0"/>
                <a:cs typeface="B Titr" panose="00000700000000000000" pitchFamily="2" charset="-78"/>
              </a:rPr>
              <a:t> </a:t>
            </a:r>
            <a:r>
              <a:rPr lang="fa-IR" sz="2400" b="1" dirty="0">
                <a:latin typeface="Times New Roman" panose="02020603050405020304" pitchFamily="18" charset="0"/>
                <a:cs typeface="B Titr" panose="00000700000000000000" pitchFamily="2" charset="-78"/>
              </a:rPr>
              <a:t>قابل مشاهده </a:t>
            </a:r>
            <a:r>
              <a:rPr lang="fa-IR" sz="2400" b="1" dirty="0" smtClean="0">
                <a:latin typeface="Times New Roman" panose="02020603050405020304" pitchFamily="18" charset="0"/>
                <a:cs typeface="B Titr" panose="00000700000000000000" pitchFamily="2" charset="-78"/>
              </a:rPr>
              <a:t>است</a:t>
            </a:r>
            <a:r>
              <a:rPr lang="en-US" sz="2400" b="1" dirty="0" smtClean="0">
                <a:latin typeface="Times New Roman" panose="02020603050405020304" pitchFamily="18" charset="0"/>
                <a:cs typeface="B Titr" panose="00000700000000000000" pitchFamily="2" charset="-78"/>
              </a:rPr>
              <a:t>.</a:t>
            </a:r>
            <a:endParaRPr lang="en-US" sz="2400" b="1" dirty="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3- آشنایی </a:t>
            </a:r>
            <a:r>
              <a:rPr lang="fa-IR" sz="2400" b="1" dirty="0">
                <a:latin typeface="Times New Roman" panose="02020603050405020304" pitchFamily="18" charset="0"/>
                <a:cs typeface="B Titr" panose="00000700000000000000" pitchFamily="2" charset="-78"/>
              </a:rPr>
              <a:t>اولیه </a:t>
            </a:r>
            <a:r>
              <a:rPr lang="fa-IR" sz="2400" b="1" dirty="0" smtClean="0">
                <a:latin typeface="Times New Roman" panose="02020603050405020304" pitchFamily="18" charset="0"/>
                <a:cs typeface="B Titr" panose="00000700000000000000" pitchFamily="2" charset="-78"/>
              </a:rPr>
              <a:t>با سری های زمانی</a:t>
            </a:r>
            <a:endParaRPr lang="fa-IR" sz="2400" b="1" dirty="0" smtClean="0">
              <a:solidFill>
                <a:srgbClr val="0000FF"/>
              </a:solidFill>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4- آشنایی با </a:t>
            </a:r>
            <a:r>
              <a:rPr lang="en-US" sz="2400" b="1" dirty="0" smtClean="0">
                <a:latin typeface="Times New Roman" panose="02020603050405020304" pitchFamily="18" charset="0"/>
                <a:cs typeface="B Titr" panose="00000700000000000000" pitchFamily="2" charset="-78"/>
              </a:rPr>
              <a:t>ANFIS</a:t>
            </a:r>
            <a:endParaRPr lang="fa-IR" sz="2400" b="1" dirty="0" smtClean="0">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
        <p:nvSpPr>
          <p:cNvPr id="4"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32</a:t>
            </a:fld>
            <a:endParaRPr lang="en-US" sz="1600" b="1" dirty="0">
              <a:latin typeface="IPT Lotus" pitchFamily="2" charset="2"/>
              <a:cs typeface="IRLotus" pitchFamily="2" charset="-78"/>
            </a:endParaRPr>
          </a:p>
        </p:txBody>
      </p:sp>
    </p:spTree>
    <p:extLst>
      <p:ext uri="{BB962C8B-B14F-4D97-AF65-F5344CB8AC3E}">
        <p14:creationId xmlns:p14="http://schemas.microsoft.com/office/powerpoint/2010/main" val="3672999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44408" y="6381328"/>
            <a:ext cx="533400" cy="296416"/>
          </a:xfrm>
        </p:spPr>
        <p:txBody>
          <a:bodyPr/>
          <a:lstStyle/>
          <a:p>
            <a:pPr algn="ctr"/>
            <a:fld id="{AD8FB6B4-F0EB-4A71-8770-AE972B05331D}" type="slidenum">
              <a:rPr lang="en-US" sz="1600" b="1" smtClean="0">
                <a:solidFill>
                  <a:prstClr val="black"/>
                </a:solidFill>
                <a:latin typeface="IPT Lotus" pitchFamily="2" charset="2"/>
                <a:cs typeface="IRLotus" pitchFamily="2" charset="-78"/>
              </a:rPr>
              <a:pPr algn="ctr"/>
              <a:t>33</a:t>
            </a:fld>
            <a:endParaRPr lang="en-US" sz="1600" b="1" dirty="0">
              <a:solidFill>
                <a:prstClr val="black"/>
              </a:solidFill>
              <a:latin typeface="IPT Lotus" pitchFamily="2" charset="2"/>
              <a:cs typeface="IRLotus" pitchFamily="2" charset="-78"/>
            </a:endParaRPr>
          </a:p>
        </p:txBody>
      </p:sp>
      <p:sp>
        <p:nvSpPr>
          <p:cNvPr id="6" name="Rectangle 5"/>
          <p:cNvSpPr/>
          <p:nvPr/>
        </p:nvSpPr>
        <p:spPr>
          <a:xfrm>
            <a:off x="2057400" y="1183068"/>
            <a:ext cx="5334000" cy="4154984"/>
          </a:xfrm>
          <a:prstGeom prst="rect">
            <a:avLst/>
          </a:prstGeom>
        </p:spPr>
        <p:txBody>
          <a:bodyPr wrap="square">
            <a:spAutoFit/>
          </a:bodyPr>
          <a:lstStyle/>
          <a:p>
            <a:pPr algn="just" rtl="1">
              <a:lnSpc>
                <a:spcPct val="150000"/>
              </a:lnSpc>
            </a:pPr>
            <a:endParaRPr lang="fa-IR" sz="2400" b="1" dirty="0" smtClean="0">
              <a:solidFill>
                <a:srgbClr val="FF0000"/>
              </a:solidFill>
              <a:cs typeface="B Nazanin" pitchFamily="2" charset="-78"/>
            </a:endParaRPr>
          </a:p>
          <a:p>
            <a:pPr algn="ctr" rtl="1">
              <a:lnSpc>
                <a:spcPct val="150000"/>
              </a:lnSpc>
            </a:pPr>
            <a:r>
              <a:rPr lang="fa-IR" sz="8000" b="1" dirty="0" smtClean="0">
                <a:solidFill>
                  <a:srgbClr val="FF0000"/>
                </a:solidFill>
                <a:cs typeface="B Nazanin" pitchFamily="2" charset="-78"/>
              </a:rPr>
              <a:t>فصل 5</a:t>
            </a:r>
            <a:endParaRPr lang="fa-IR" sz="8000" b="1" dirty="0">
              <a:solidFill>
                <a:srgbClr val="FF0000"/>
              </a:solidFill>
              <a:cs typeface="B Nazanin" pitchFamily="2" charset="-78"/>
            </a:endParaRPr>
          </a:p>
          <a:p>
            <a:pPr marL="342900" indent="-342900" algn="just" rtl="1">
              <a:lnSpc>
                <a:spcPct val="150000"/>
              </a:lnSpc>
              <a:buFont typeface="Arial" pitchFamily="34" charset="0"/>
              <a:buChar char="•"/>
            </a:pPr>
            <a:endParaRPr lang="fa-IR" sz="2400" b="1" dirty="0">
              <a:solidFill>
                <a:prstClr val="black"/>
              </a:solidFill>
              <a:cs typeface="B Nazanin" pitchFamily="2" charset="-78"/>
            </a:endParaRPr>
          </a:p>
          <a:p>
            <a:pPr marL="342900" indent="-342900" algn="just" rtl="1">
              <a:lnSpc>
                <a:spcPct val="150000"/>
              </a:lnSpc>
              <a:buFont typeface="Arial" pitchFamily="34" charset="0"/>
              <a:buChar char="•"/>
            </a:pPr>
            <a:endParaRPr lang="fa-IR" sz="2400" b="1" dirty="0" smtClean="0">
              <a:solidFill>
                <a:prstClr val="black"/>
              </a:solidFill>
              <a:cs typeface="B Nazanin" pitchFamily="2" charset="-78"/>
            </a:endParaRPr>
          </a:p>
          <a:p>
            <a:pPr marL="342900" indent="-342900" algn="just" rtl="1">
              <a:lnSpc>
                <a:spcPct val="150000"/>
              </a:lnSpc>
              <a:buFont typeface="Arial" pitchFamily="34" charset="0"/>
              <a:buChar char="•"/>
            </a:pPr>
            <a:endParaRPr lang="fa-IR" sz="2400" b="1" dirty="0" smtClean="0">
              <a:solidFill>
                <a:prstClr val="black"/>
              </a:solidFill>
              <a:cs typeface="B Nazanin" pitchFamily="2" charset="-78"/>
            </a:endParaRPr>
          </a:p>
        </p:txBody>
      </p:sp>
    </p:spTree>
    <p:extLst>
      <p:ext uri="{BB962C8B-B14F-4D97-AF65-F5344CB8AC3E}">
        <p14:creationId xmlns:p14="http://schemas.microsoft.com/office/powerpoint/2010/main" val="390559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34</a:t>
            </a:fld>
            <a:endParaRPr lang="en-US" sz="1600" b="1" dirty="0">
              <a:latin typeface="IPT Lotus" pitchFamily="2" charset="2"/>
              <a:cs typeface="IRLotus" pitchFamily="2" charset="-78"/>
            </a:endParaRPr>
          </a:p>
        </p:txBody>
      </p:sp>
      <p:sp>
        <p:nvSpPr>
          <p:cNvPr id="4" name="TextBox 3"/>
          <p:cNvSpPr txBox="1"/>
          <p:nvPr/>
        </p:nvSpPr>
        <p:spPr>
          <a:xfrm>
            <a:off x="1371600" y="762000"/>
            <a:ext cx="6553200" cy="4154984"/>
          </a:xfrm>
          <a:prstGeom prst="rect">
            <a:avLst/>
          </a:prstGeom>
          <a:noFill/>
        </p:spPr>
        <p:txBody>
          <a:bodyPr wrap="square" rtlCol="0">
            <a:spAutoFit/>
          </a:bodyPr>
          <a:lstStyle/>
          <a:p>
            <a:pPr algn="r" rtl="1"/>
            <a:r>
              <a:rPr lang="fa-IR" sz="2400" b="1" dirty="0" smtClean="0">
                <a:cs typeface="B Nazanin" pitchFamily="2" charset="-78"/>
              </a:rPr>
              <a:t>مجموعه داده:</a:t>
            </a:r>
          </a:p>
          <a:p>
            <a:pPr algn="r" rtl="1"/>
            <a:endParaRPr lang="fa-IR" sz="2400" b="1" dirty="0" smtClean="0">
              <a:cs typeface="B Nazanin" pitchFamily="2" charset="-78"/>
            </a:endParaRPr>
          </a:p>
          <a:p>
            <a:pPr marL="342900" indent="-342900" algn="r" rtl="1">
              <a:lnSpc>
                <a:spcPct val="150000"/>
              </a:lnSpc>
              <a:buFont typeface="Arial" pitchFamily="34" charset="0"/>
              <a:buChar char="•"/>
            </a:pPr>
            <a:r>
              <a:rPr lang="ar-SA" sz="2400" dirty="0" smtClean="0">
                <a:latin typeface="Times New Roman"/>
                <a:ea typeface="Times New Roman"/>
                <a:cs typeface="Nazanin"/>
              </a:rPr>
              <a:t>مجموعه </a:t>
            </a:r>
            <a:r>
              <a:rPr lang="ar-SA" sz="2400" dirty="0">
                <a:latin typeface="Times New Roman"/>
                <a:ea typeface="Times New Roman"/>
                <a:cs typeface="Nazanin"/>
              </a:rPr>
              <a:t>داده </a:t>
            </a:r>
            <a:r>
              <a:rPr lang="en-US" sz="2400" dirty="0" err="1">
                <a:latin typeface="Times New Roman"/>
                <a:ea typeface="Times New Roman"/>
              </a:rPr>
              <a:t>MovieLens</a:t>
            </a:r>
            <a:r>
              <a:rPr lang="en-US" sz="2400" dirty="0">
                <a:latin typeface="Times New Roman"/>
                <a:ea typeface="Times New Roman"/>
              </a:rPr>
              <a:t> 1m</a:t>
            </a:r>
            <a:r>
              <a:rPr lang="ar-SA" sz="2400" dirty="0">
                <a:latin typeface="Times New Roman"/>
                <a:ea typeface="Times New Roman"/>
                <a:cs typeface="Nazanin"/>
              </a:rPr>
              <a:t> </a:t>
            </a:r>
            <a:endParaRPr lang="fa-IR" sz="2400" dirty="0" smtClean="0">
              <a:latin typeface="Times New Roman"/>
              <a:ea typeface="Times New Roman"/>
              <a:cs typeface="Nazanin"/>
            </a:endParaRPr>
          </a:p>
          <a:p>
            <a:pPr marL="342900" indent="-342900" algn="r" rtl="1">
              <a:lnSpc>
                <a:spcPct val="150000"/>
              </a:lnSpc>
              <a:buFont typeface="Arial" pitchFamily="34" charset="0"/>
              <a:buChar char="•"/>
            </a:pPr>
            <a:r>
              <a:rPr lang="ar-SA" sz="2400" dirty="0" smtClean="0">
                <a:latin typeface="Times New Roman"/>
                <a:ea typeface="Times New Roman"/>
                <a:cs typeface="Nazanin"/>
              </a:rPr>
              <a:t>6040 کاربر</a:t>
            </a:r>
            <a:endParaRPr lang="fa-IR" sz="2400" dirty="0" smtClean="0">
              <a:latin typeface="Times New Roman"/>
              <a:ea typeface="Times New Roman"/>
              <a:cs typeface="Nazanin"/>
            </a:endParaRPr>
          </a:p>
          <a:p>
            <a:pPr marL="342900" indent="-342900" algn="r" rtl="1">
              <a:lnSpc>
                <a:spcPct val="150000"/>
              </a:lnSpc>
              <a:buFont typeface="Arial" pitchFamily="34" charset="0"/>
              <a:buChar char="•"/>
            </a:pPr>
            <a:r>
              <a:rPr lang="ar-SA" sz="2400" dirty="0" smtClean="0">
                <a:latin typeface="Times New Roman"/>
                <a:ea typeface="Times New Roman"/>
                <a:cs typeface="Nazanin"/>
              </a:rPr>
              <a:t> </a:t>
            </a:r>
            <a:r>
              <a:rPr lang="ar-SA" sz="2400" dirty="0">
                <a:latin typeface="Times New Roman"/>
                <a:ea typeface="Times New Roman"/>
                <a:cs typeface="Nazanin"/>
              </a:rPr>
              <a:t>3952 </a:t>
            </a:r>
            <a:r>
              <a:rPr lang="ar-SA" sz="2400" dirty="0" smtClean="0">
                <a:latin typeface="Times New Roman"/>
                <a:ea typeface="Times New Roman"/>
                <a:cs typeface="Nazanin"/>
              </a:rPr>
              <a:t>فیلم</a:t>
            </a:r>
            <a:endParaRPr lang="fa-IR" sz="2400" dirty="0" smtClean="0">
              <a:latin typeface="Times New Roman"/>
              <a:ea typeface="Times New Roman"/>
              <a:cs typeface="Nazanin"/>
            </a:endParaRPr>
          </a:p>
          <a:p>
            <a:pPr marL="342900" indent="-342900" algn="r" rtl="1">
              <a:lnSpc>
                <a:spcPct val="150000"/>
              </a:lnSpc>
              <a:buFont typeface="Arial" pitchFamily="34" charset="0"/>
              <a:buChar char="•"/>
            </a:pPr>
            <a:r>
              <a:rPr lang="fa-IR" sz="2400" dirty="0" smtClean="0">
                <a:latin typeface="Times New Roman"/>
                <a:ea typeface="Times New Roman"/>
                <a:cs typeface="Nazanin"/>
              </a:rPr>
              <a:t>امتیاز </a:t>
            </a:r>
            <a:r>
              <a:rPr lang="ar-SA" sz="2400" dirty="0" smtClean="0">
                <a:latin typeface="Times New Roman"/>
                <a:ea typeface="Times New Roman"/>
                <a:cs typeface="Nazanin"/>
              </a:rPr>
              <a:t>در </a:t>
            </a:r>
            <a:r>
              <a:rPr lang="ar-SA" sz="2400" dirty="0">
                <a:latin typeface="Times New Roman"/>
                <a:ea typeface="Times New Roman"/>
                <a:cs typeface="Nazanin"/>
              </a:rPr>
              <a:t>مقیاس 1 تا </a:t>
            </a:r>
            <a:r>
              <a:rPr lang="ar-SA" sz="2400" dirty="0" smtClean="0">
                <a:latin typeface="Times New Roman"/>
                <a:ea typeface="Times New Roman"/>
                <a:cs typeface="Nazanin"/>
              </a:rPr>
              <a:t>5</a:t>
            </a:r>
            <a:endParaRPr lang="fa-IR" sz="2400" dirty="0" smtClean="0">
              <a:latin typeface="Times New Roman"/>
              <a:ea typeface="Times New Roman"/>
              <a:cs typeface="Nazanin"/>
            </a:endParaRPr>
          </a:p>
          <a:p>
            <a:pPr marL="342900" indent="-342900" algn="r" rtl="1">
              <a:lnSpc>
                <a:spcPct val="150000"/>
              </a:lnSpc>
              <a:buFont typeface="Arial" pitchFamily="34" charset="0"/>
              <a:buChar char="•"/>
            </a:pPr>
            <a:r>
              <a:rPr lang="ar-SA" sz="2400" dirty="0" smtClean="0">
                <a:latin typeface="Times New Roman"/>
                <a:ea typeface="Times New Roman"/>
                <a:cs typeface="Nazanin"/>
              </a:rPr>
              <a:t>تعداد </a:t>
            </a:r>
            <a:r>
              <a:rPr lang="ar-SA" sz="2400" dirty="0">
                <a:latin typeface="Times New Roman"/>
                <a:ea typeface="Times New Roman"/>
                <a:cs typeface="Nazanin"/>
              </a:rPr>
              <a:t>کل امتیازدهی­ها حدود 1 میلیون </a:t>
            </a:r>
            <a:endParaRPr lang="fa-IR" sz="2400" dirty="0" smtClean="0">
              <a:latin typeface="Times New Roman"/>
              <a:ea typeface="Times New Roman"/>
              <a:cs typeface="Nazanin"/>
            </a:endParaRPr>
          </a:p>
          <a:p>
            <a:pPr marL="342900" indent="-342900" algn="r" rtl="1">
              <a:lnSpc>
                <a:spcPct val="150000"/>
              </a:lnSpc>
              <a:buFont typeface="Arial" pitchFamily="34" charset="0"/>
              <a:buChar char="•"/>
            </a:pPr>
            <a:r>
              <a:rPr lang="ar-SA" sz="2400" dirty="0" smtClean="0">
                <a:latin typeface="Times New Roman"/>
                <a:ea typeface="Times New Roman"/>
                <a:cs typeface="Nazanin"/>
              </a:rPr>
              <a:t>کاربران </a:t>
            </a:r>
            <a:r>
              <a:rPr lang="ar-SA" sz="2400" dirty="0">
                <a:latin typeface="Times New Roman"/>
                <a:ea typeface="Times New Roman"/>
                <a:cs typeface="Nazanin"/>
              </a:rPr>
              <a:t>حداقل به 20 فیلم امتیاز </a:t>
            </a:r>
            <a:r>
              <a:rPr lang="ar-SA" sz="2400" dirty="0" smtClean="0">
                <a:latin typeface="Times New Roman"/>
                <a:ea typeface="Times New Roman"/>
                <a:cs typeface="Nazanin"/>
              </a:rPr>
              <a:t>داده­اند</a:t>
            </a:r>
            <a:endParaRPr lang="en-US" sz="2400" dirty="0">
              <a:cs typeface="B Nazanin" pitchFamily="2" charset="-78"/>
            </a:endParaRPr>
          </a:p>
        </p:txBody>
      </p:sp>
    </p:spTree>
    <p:extLst>
      <p:ext uri="{BB962C8B-B14F-4D97-AF65-F5344CB8AC3E}">
        <p14:creationId xmlns:p14="http://schemas.microsoft.com/office/powerpoint/2010/main" val="12933486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35</a:t>
            </a:fld>
            <a:endParaRPr lang="en-US" sz="1600" b="1" dirty="0">
              <a:latin typeface="IPT Lotus" pitchFamily="2" charset="2"/>
              <a:cs typeface="IRLotus" pitchFamily="2" charset="-78"/>
            </a:endParaRPr>
          </a:p>
        </p:txBody>
      </p:sp>
      <p:sp>
        <p:nvSpPr>
          <p:cNvPr id="4" name="TextBox 3"/>
          <p:cNvSpPr txBox="1"/>
          <p:nvPr/>
        </p:nvSpPr>
        <p:spPr>
          <a:xfrm>
            <a:off x="2479344" y="762000"/>
            <a:ext cx="5257800" cy="1200329"/>
          </a:xfrm>
          <a:prstGeom prst="rect">
            <a:avLst/>
          </a:prstGeom>
          <a:noFill/>
        </p:spPr>
        <p:txBody>
          <a:bodyPr wrap="square" rtlCol="0">
            <a:spAutoFit/>
          </a:bodyPr>
          <a:lstStyle/>
          <a:p>
            <a:pPr algn="just" rtl="1"/>
            <a:r>
              <a:rPr lang="fa-IR" sz="2400" b="1" dirty="0" smtClean="0">
                <a:cs typeface="B Nazanin" pitchFamily="2" charset="-78"/>
              </a:rPr>
              <a:t>معیارهای ارزیابی:</a:t>
            </a:r>
          </a:p>
          <a:p>
            <a:pPr algn="just" rtl="1"/>
            <a:endParaRPr lang="fa-IR" sz="2400" b="1" dirty="0" smtClean="0">
              <a:cs typeface="B Nazanin" pitchFamily="2" charset="-78"/>
            </a:endParaRPr>
          </a:p>
          <a:p>
            <a:pPr marL="285750" indent="-285750" algn="just" rtl="1">
              <a:buFont typeface="Wingdings" pitchFamily="2" charset="2"/>
              <a:buChar char="Ø"/>
            </a:pPr>
            <a:r>
              <a:rPr lang="fa-IR" sz="2400" dirty="0" smtClean="0">
                <a:cs typeface="B Nazanin" pitchFamily="2" charset="-78"/>
              </a:rPr>
              <a:t>میانگین قدر مطلق خطا</a:t>
            </a:r>
            <a:endParaRPr lang="en-US" sz="2400" dirty="0">
              <a:cs typeface="B Nazanin" pitchFamily="2" charset="-78"/>
            </a:endParaRPr>
          </a:p>
        </p:txBody>
      </p:sp>
      <p:sp>
        <p:nvSpPr>
          <p:cNvPr id="1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557736148"/>
              </p:ext>
            </p:extLst>
          </p:nvPr>
        </p:nvGraphicFramePr>
        <p:xfrm>
          <a:off x="1371600" y="2362200"/>
          <a:ext cx="1943100" cy="880686"/>
        </p:xfrm>
        <a:graphic>
          <a:graphicData uri="http://schemas.openxmlformats.org/presentationml/2006/ole">
            <mc:AlternateContent xmlns:mc="http://schemas.openxmlformats.org/markup-compatibility/2006">
              <mc:Choice xmlns:v="urn:schemas-microsoft-com:vml" Requires="v">
                <p:oleObj spid="_x0000_s6375" name="Equation" r:id="rId3" imgW="1333500" imgH="609600" progId="Equation.DSMT4">
                  <p:embed/>
                </p:oleObj>
              </mc:Choice>
              <mc:Fallback>
                <p:oleObj name="Equation" r:id="rId3" imgW="1333500" imgH="609600"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362200"/>
                        <a:ext cx="1943100" cy="880686"/>
                      </a:xfrm>
                      <a:prstGeom prst="rect">
                        <a:avLst/>
                      </a:prstGeom>
                      <a:noFill/>
                      <a:extLst/>
                    </p:spPr>
                  </p:pic>
                </p:oleObj>
              </mc:Fallback>
            </mc:AlternateContent>
          </a:graphicData>
        </a:graphic>
      </p:graphicFrame>
      <p:sp>
        <p:nvSpPr>
          <p:cNvPr id="20" name="Rectangle 19"/>
          <p:cNvSpPr/>
          <p:nvPr/>
        </p:nvSpPr>
        <p:spPr>
          <a:xfrm>
            <a:off x="3932833" y="3429000"/>
            <a:ext cx="3804311" cy="738664"/>
          </a:xfrm>
          <a:prstGeom prst="rect">
            <a:avLst/>
          </a:prstGeom>
        </p:spPr>
        <p:txBody>
          <a:bodyPr wrap="none">
            <a:spAutoFit/>
          </a:bodyPr>
          <a:lstStyle/>
          <a:p>
            <a:pPr marL="342900" indent="-342900" algn="just" rtl="1">
              <a:buFont typeface="Wingdings" pitchFamily="2" charset="2"/>
              <a:buChar char="Ø"/>
            </a:pPr>
            <a:r>
              <a:rPr lang="fa-IR" sz="2400" dirty="0" smtClean="0">
                <a:cs typeface="B Nazanin" pitchFamily="2" charset="-78"/>
              </a:rPr>
              <a:t>درصد صحیح موارد پیش بینی شده</a:t>
            </a:r>
          </a:p>
          <a:p>
            <a:pPr algn="just" rtl="1"/>
            <a:endParaRPr lang="en-US" dirty="0">
              <a:cs typeface="B Nazanin" pitchFamily="2" charset="-78"/>
            </a:endParaRPr>
          </a:p>
        </p:txBody>
      </p:sp>
      <p:sp>
        <p:nvSpPr>
          <p:cNvPr id="21"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1377107615"/>
              </p:ext>
            </p:extLst>
          </p:nvPr>
        </p:nvGraphicFramePr>
        <p:xfrm>
          <a:off x="851709" y="5486400"/>
          <a:ext cx="3118338" cy="304800"/>
        </p:xfrm>
        <a:graphic>
          <a:graphicData uri="http://schemas.openxmlformats.org/presentationml/2006/ole">
            <mc:AlternateContent xmlns:mc="http://schemas.openxmlformats.org/markup-compatibility/2006">
              <mc:Choice xmlns:v="urn:schemas-microsoft-com:vml" Requires="v">
                <p:oleObj spid="_x0000_s6376" name="Equation" r:id="rId5" imgW="2540000" imgH="241300" progId="Equation.DSMT4">
                  <p:embed/>
                </p:oleObj>
              </mc:Choice>
              <mc:Fallback>
                <p:oleObj name="Equation" r:id="rId5" imgW="2540000" imgH="241300" progId="Equation.DSMT4">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709" y="5486400"/>
                        <a:ext cx="3118338" cy="304800"/>
                      </a:xfrm>
                      <a:prstGeom prst="rect">
                        <a:avLst/>
                      </a:prstGeom>
                      <a:noFill/>
                      <a:extLst/>
                    </p:spPr>
                  </p:pic>
                </p:oleObj>
              </mc:Fallback>
            </mc:AlternateContent>
          </a:graphicData>
        </a:graphic>
      </p:graphicFrame>
      <p:sp>
        <p:nvSpPr>
          <p:cNvPr id="2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3466741220"/>
              </p:ext>
            </p:extLst>
          </p:nvPr>
        </p:nvGraphicFramePr>
        <p:xfrm>
          <a:off x="990600" y="4114800"/>
          <a:ext cx="2722179" cy="1066800"/>
        </p:xfrm>
        <a:graphic>
          <a:graphicData uri="http://schemas.openxmlformats.org/presentationml/2006/ole">
            <mc:AlternateContent xmlns:mc="http://schemas.openxmlformats.org/markup-compatibility/2006">
              <mc:Choice xmlns:v="urn:schemas-microsoft-com:vml" Requires="v">
                <p:oleObj spid="_x0000_s6377" name="Equation" r:id="rId7" imgW="2120900" imgH="838200" progId="Equation.DSMT4">
                  <p:embed/>
                </p:oleObj>
              </mc:Choice>
              <mc:Fallback>
                <p:oleObj name="Equation" r:id="rId7" imgW="2120900" imgH="838200" progId="Equation.DSMT4">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114800"/>
                        <a:ext cx="2722179" cy="1066800"/>
                      </a:xfrm>
                      <a:prstGeom prst="rect">
                        <a:avLst/>
                      </a:prstGeom>
                      <a:noFill/>
                      <a:extLst/>
                    </p:spPr>
                  </p:pic>
                </p:oleObj>
              </mc:Fallback>
            </mc:AlternateContent>
          </a:graphicData>
        </a:graphic>
      </p:graphicFrame>
    </p:spTree>
    <p:extLst>
      <p:ext uri="{BB962C8B-B14F-4D97-AF65-F5344CB8AC3E}">
        <p14:creationId xmlns:p14="http://schemas.microsoft.com/office/powerpoint/2010/main" val="36161819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36</a:t>
            </a:fld>
            <a:endParaRPr lang="en-US" sz="1600" b="1" dirty="0">
              <a:latin typeface="IPT Lotus" pitchFamily="2" charset="2"/>
              <a:cs typeface="IRLotus" pitchFamily="2" charset="-78"/>
            </a:endParaRPr>
          </a:p>
        </p:txBody>
      </p:sp>
      <p:sp>
        <p:nvSpPr>
          <p:cNvPr id="4" name="TextBox 3"/>
          <p:cNvSpPr txBox="1"/>
          <p:nvPr/>
        </p:nvSpPr>
        <p:spPr>
          <a:xfrm>
            <a:off x="2558777" y="566333"/>
            <a:ext cx="5257800" cy="461665"/>
          </a:xfrm>
          <a:prstGeom prst="rect">
            <a:avLst/>
          </a:prstGeom>
          <a:noFill/>
        </p:spPr>
        <p:txBody>
          <a:bodyPr wrap="square" rtlCol="0">
            <a:spAutoFit/>
          </a:bodyPr>
          <a:lstStyle/>
          <a:p>
            <a:pPr algn="just" rtl="1"/>
            <a:r>
              <a:rPr lang="fa-IR" sz="2400" b="1" dirty="0" smtClean="0">
                <a:cs typeface="B Nazanin" pitchFamily="2" charset="-78"/>
              </a:rPr>
              <a:t>نتایج:</a:t>
            </a:r>
            <a:endParaRPr lang="en-US" sz="2400" b="1" dirty="0">
              <a:cs typeface="B Nazanin"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121749814"/>
              </p:ext>
            </p:extLst>
          </p:nvPr>
        </p:nvGraphicFramePr>
        <p:xfrm>
          <a:off x="1460496" y="1949471"/>
          <a:ext cx="6629399" cy="4230466"/>
        </p:xfrm>
        <a:graphic>
          <a:graphicData uri="http://schemas.openxmlformats.org/drawingml/2006/table">
            <a:tbl>
              <a:tblPr rtl="1" firstRow="1" lastCol="1" bandRow="1">
                <a:tableStyleId>{5C22544A-7EE6-4342-B048-85BDC9FD1C3A}</a:tableStyleId>
              </a:tblPr>
              <a:tblGrid>
                <a:gridCol w="1658519"/>
                <a:gridCol w="1231818"/>
                <a:gridCol w="1306570"/>
                <a:gridCol w="1280096"/>
                <a:gridCol w="1152396"/>
              </a:tblGrid>
              <a:tr h="833746">
                <a:tc>
                  <a:txBody>
                    <a:bodyPr/>
                    <a:lstStyle/>
                    <a:p>
                      <a:pPr algn="ctr" rtl="1">
                        <a:spcAft>
                          <a:spcPts val="0"/>
                        </a:spcAft>
                      </a:pPr>
                      <a:r>
                        <a:rPr lang="en-GB" sz="1800" dirty="0">
                          <a:effectLst/>
                          <a:latin typeface="Times New Roman" pitchFamily="18" charset="0"/>
                          <a:cs typeface="Times New Roman" pitchFamily="18" charset="0"/>
                        </a:rPr>
                        <a:t>Ensemble </a:t>
                      </a:r>
                      <a:r>
                        <a:rPr lang="en-GB" sz="1800" dirty="0" err="1">
                          <a:effectLst/>
                          <a:latin typeface="Times New Roman" pitchFamily="18" charset="0"/>
                          <a:cs typeface="Times New Roman" pitchFamily="18" charset="0"/>
                        </a:rPr>
                        <a:t>Anfis</a:t>
                      </a:r>
                      <a:endParaRPr lang="en-US" sz="1800" dirty="0">
                        <a:effectLst/>
                        <a:latin typeface="Times New Roman" pitchFamily="18" charset="0"/>
                        <a:cs typeface="Times New Roman" pitchFamily="18" charset="0"/>
                      </a:endParaRPr>
                    </a:p>
                    <a:p>
                      <a:pPr algn="ctr" rtl="1">
                        <a:spcAft>
                          <a:spcPts val="0"/>
                        </a:spcAft>
                      </a:pPr>
                      <a:r>
                        <a:rPr lang="en-GB" sz="1800" dirty="0">
                          <a:effectLst/>
                          <a:latin typeface="Times New Roman" pitchFamily="18" charset="0"/>
                          <a:cs typeface="Times New Roman" pitchFamily="18" charset="0"/>
                        </a:rPr>
                        <a:t>Moving  </a:t>
                      </a:r>
                      <a:r>
                        <a:rPr lang="en-GB" sz="1800" dirty="0" err="1">
                          <a:effectLst/>
                          <a:latin typeface="Times New Roman" pitchFamily="18" charset="0"/>
                          <a:cs typeface="Times New Roman" pitchFamily="18" charset="0"/>
                        </a:rPr>
                        <a:t>avg</a:t>
                      </a:r>
                      <a:r>
                        <a:rPr lang="en-GB" sz="1800" dirty="0">
                          <a:effectLst/>
                          <a:latin typeface="Times New Roman" pitchFamily="18" charset="0"/>
                          <a:cs typeface="Times New Roman" pitchFamily="18" charset="0"/>
                        </a:rPr>
                        <a:t>=2,3,4</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1">
                        <a:spcAft>
                          <a:spcPts val="0"/>
                        </a:spcAft>
                      </a:pPr>
                      <a:r>
                        <a:rPr lang="en-GB" sz="1800">
                          <a:effectLst/>
                          <a:latin typeface="Times New Roman" pitchFamily="18" charset="0"/>
                          <a:cs typeface="Times New Roman" pitchFamily="18" charset="0"/>
                        </a:rPr>
                        <a:t>Anfis</a:t>
                      </a:r>
                      <a:endParaRPr lang="en-US" sz="1800">
                        <a:effectLst/>
                        <a:latin typeface="Times New Roman" pitchFamily="18" charset="0"/>
                        <a:cs typeface="Times New Roman" pitchFamily="18" charset="0"/>
                      </a:endParaRPr>
                    </a:p>
                    <a:p>
                      <a:pPr algn="ctr" rtl="1">
                        <a:spcAft>
                          <a:spcPts val="0"/>
                        </a:spcAft>
                      </a:pPr>
                      <a:r>
                        <a:rPr lang="en-GB" sz="1800">
                          <a:effectLst/>
                          <a:latin typeface="Times New Roman" pitchFamily="18" charset="0"/>
                          <a:cs typeface="Times New Roman" pitchFamily="18" charset="0"/>
                        </a:rPr>
                        <a:t>Moving  avg=4</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1">
                        <a:spcAft>
                          <a:spcPts val="0"/>
                        </a:spcAft>
                      </a:pPr>
                      <a:r>
                        <a:rPr lang="en-GB" sz="1800">
                          <a:effectLst/>
                          <a:latin typeface="Times New Roman" pitchFamily="18" charset="0"/>
                          <a:cs typeface="Times New Roman" pitchFamily="18" charset="0"/>
                        </a:rPr>
                        <a:t>Anfis</a:t>
                      </a:r>
                      <a:endParaRPr lang="en-US" sz="1800">
                        <a:effectLst/>
                        <a:latin typeface="Times New Roman" pitchFamily="18" charset="0"/>
                        <a:cs typeface="Times New Roman" pitchFamily="18" charset="0"/>
                      </a:endParaRPr>
                    </a:p>
                    <a:p>
                      <a:pPr algn="ctr" rtl="1">
                        <a:spcAft>
                          <a:spcPts val="0"/>
                        </a:spcAft>
                      </a:pPr>
                      <a:r>
                        <a:rPr lang="en-GB" sz="1800">
                          <a:effectLst/>
                          <a:latin typeface="Times New Roman" pitchFamily="18" charset="0"/>
                          <a:cs typeface="Times New Roman" pitchFamily="18" charset="0"/>
                        </a:rPr>
                        <a:t>Moving  avg=3</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1">
                        <a:spcAft>
                          <a:spcPts val="0"/>
                        </a:spcAft>
                      </a:pPr>
                      <a:r>
                        <a:rPr lang="en-GB" sz="1800" dirty="0" err="1">
                          <a:effectLst/>
                          <a:latin typeface="Times New Roman" pitchFamily="18" charset="0"/>
                          <a:cs typeface="Times New Roman" pitchFamily="18" charset="0"/>
                        </a:rPr>
                        <a:t>Anfis</a:t>
                      </a:r>
                      <a:endParaRPr lang="en-US" sz="1800" dirty="0">
                        <a:effectLst/>
                        <a:latin typeface="Times New Roman" pitchFamily="18" charset="0"/>
                        <a:cs typeface="Times New Roman" pitchFamily="18" charset="0"/>
                      </a:endParaRPr>
                    </a:p>
                    <a:p>
                      <a:pPr algn="ctr" rtl="1">
                        <a:spcAft>
                          <a:spcPts val="0"/>
                        </a:spcAft>
                      </a:pPr>
                      <a:r>
                        <a:rPr lang="en-GB" sz="1800" dirty="0">
                          <a:effectLst/>
                          <a:latin typeface="Times New Roman" pitchFamily="18" charset="0"/>
                          <a:cs typeface="Times New Roman" pitchFamily="18" charset="0"/>
                        </a:rPr>
                        <a:t>Moving  </a:t>
                      </a:r>
                      <a:r>
                        <a:rPr lang="en-GB" sz="1800" dirty="0" err="1">
                          <a:effectLst/>
                          <a:latin typeface="Times New Roman" pitchFamily="18" charset="0"/>
                          <a:cs typeface="Times New Roman" pitchFamily="18" charset="0"/>
                        </a:rPr>
                        <a:t>avg</a:t>
                      </a:r>
                      <a:r>
                        <a:rPr lang="en-GB" sz="1800" dirty="0">
                          <a:effectLst/>
                          <a:latin typeface="Times New Roman" pitchFamily="18" charset="0"/>
                          <a:cs typeface="Times New Roman" pitchFamily="18" charset="0"/>
                        </a:rPr>
                        <a:t>=2</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1">
                        <a:spcAft>
                          <a:spcPts val="0"/>
                        </a:spcAft>
                      </a:pPr>
                      <a:r>
                        <a:rPr lang="fa-IR" sz="1800" dirty="0">
                          <a:effectLst/>
                          <a:latin typeface="Times New Roman" pitchFamily="18" charset="0"/>
                          <a:cs typeface="Times New Roman" pitchFamily="18" charset="0"/>
                        </a:rPr>
                        <a:t> </a:t>
                      </a:r>
                      <a:endParaRPr lang="en-US" sz="1800" dirty="0">
                        <a:effectLst/>
                        <a:latin typeface="Times New Roman" pitchFamily="18" charset="0"/>
                        <a:cs typeface="Times New Roman" pitchFamily="18" charset="0"/>
                      </a:endParaRPr>
                    </a:p>
                    <a:p>
                      <a:pPr algn="ctr" rtl="1">
                        <a:spcAft>
                          <a:spcPts val="0"/>
                        </a:spcAft>
                      </a:pPr>
                      <a:r>
                        <a:rPr lang="en-GB" sz="1800" dirty="0" err="1">
                          <a:effectLst/>
                          <a:latin typeface="Times New Roman" pitchFamily="18" charset="0"/>
                          <a:cs typeface="Times New Roman" pitchFamily="18" charset="0"/>
                        </a:rPr>
                        <a:t>Neighbor</a:t>
                      </a:r>
                      <a:r>
                        <a:rPr lang="en-GB" sz="1800" dirty="0">
                          <a:effectLst/>
                          <a:latin typeface="Times New Roman" pitchFamily="18" charset="0"/>
                          <a:cs typeface="Times New Roman" pitchFamily="18" charset="0"/>
                        </a:rPr>
                        <a:t> Size</a:t>
                      </a:r>
                      <a:endParaRPr lang="en-US" sz="1800" b="1" dirty="0">
                        <a:effectLst/>
                        <a:latin typeface="Times New Roman" pitchFamily="18" charset="0"/>
                        <a:ea typeface="Times New Roman"/>
                        <a:cs typeface="Times New Roman" pitchFamily="18" charset="0"/>
                      </a:endParaRPr>
                    </a:p>
                  </a:txBody>
                  <a:tcPr marL="46826" marR="46826" marT="0" marB="0" anchor="ctr"/>
                </a:tc>
              </a:tr>
              <a:tr h="339672">
                <a:tc>
                  <a:txBody>
                    <a:bodyPr/>
                    <a:lstStyle/>
                    <a:p>
                      <a:pPr algn="ctr" rtl="1">
                        <a:spcAft>
                          <a:spcPts val="0"/>
                        </a:spcAft>
                      </a:pPr>
                      <a:r>
                        <a:rPr lang="en-GB" sz="1800" b="1" dirty="0">
                          <a:effectLst/>
                          <a:latin typeface="Times New Roman" pitchFamily="18" charset="0"/>
                          <a:cs typeface="Times New Roman" pitchFamily="18" charset="0"/>
                        </a:rPr>
                        <a:t>0.96029</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0.98406</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0.98355</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0.98247</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dirty="0">
                          <a:effectLst/>
                          <a:latin typeface="Times New Roman" pitchFamily="18" charset="0"/>
                          <a:cs typeface="Times New Roman" pitchFamily="18" charset="0"/>
                        </a:rPr>
                        <a:t>1</a:t>
                      </a:r>
                      <a:endParaRPr lang="en-US" sz="1800" b="1" dirty="0">
                        <a:effectLst/>
                        <a:latin typeface="Times New Roman" pitchFamily="18" charset="0"/>
                        <a:ea typeface="Times New Roman"/>
                        <a:cs typeface="Times New Roman" pitchFamily="18" charset="0"/>
                      </a:endParaRPr>
                    </a:p>
                  </a:txBody>
                  <a:tcPr marL="46826" marR="46826" marT="0" marB="0" anchor="ctr"/>
                </a:tc>
              </a:tr>
              <a:tr h="339672">
                <a:tc>
                  <a:txBody>
                    <a:bodyPr/>
                    <a:lstStyle/>
                    <a:p>
                      <a:pPr algn="ctr" rtl="1">
                        <a:spcAft>
                          <a:spcPts val="0"/>
                        </a:spcAft>
                      </a:pPr>
                      <a:r>
                        <a:rPr lang="en-GB" sz="1800" b="1" dirty="0" smtClean="0">
                          <a:effectLst/>
                          <a:latin typeface="Times New Roman" pitchFamily="18" charset="0"/>
                          <a:cs typeface="Times New Roman" pitchFamily="18" charset="0"/>
                        </a:rPr>
                        <a:t>0.85511</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0.86254</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0.86262</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0.86259</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1">
                        <a:spcAft>
                          <a:spcPts val="0"/>
                        </a:spcAft>
                      </a:pPr>
                      <a:r>
                        <a:rPr lang="en-GB" sz="1800" dirty="0">
                          <a:effectLst/>
                          <a:latin typeface="Times New Roman" pitchFamily="18" charset="0"/>
                          <a:cs typeface="Times New Roman" pitchFamily="18" charset="0"/>
                        </a:rPr>
                        <a:t>2</a:t>
                      </a:r>
                      <a:endParaRPr lang="en-US" sz="1800" b="1" dirty="0">
                        <a:effectLst/>
                        <a:latin typeface="Times New Roman" pitchFamily="18" charset="0"/>
                        <a:ea typeface="Times New Roman"/>
                        <a:cs typeface="Times New Roman" pitchFamily="18" charset="0"/>
                      </a:endParaRPr>
                    </a:p>
                  </a:txBody>
                  <a:tcPr marL="46826" marR="46826" marT="0" marB="0" anchor="ctr"/>
                </a:tc>
              </a:tr>
              <a:tr h="339672">
                <a:tc>
                  <a:txBody>
                    <a:bodyPr/>
                    <a:lstStyle/>
                    <a:p>
                      <a:pPr algn="ctr" rtl="1">
                        <a:spcAft>
                          <a:spcPts val="0"/>
                        </a:spcAft>
                      </a:pPr>
                      <a:r>
                        <a:rPr lang="en-GB" sz="1800" b="1" dirty="0">
                          <a:effectLst/>
                          <a:latin typeface="Times New Roman" pitchFamily="18" charset="0"/>
                          <a:cs typeface="Times New Roman" pitchFamily="18" charset="0"/>
                        </a:rPr>
                        <a:t>0.80942</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0.81263</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0.8129</a:t>
                      </a:r>
                      <a:r>
                        <a:rPr lang="en-US" sz="1800">
                          <a:effectLst/>
                          <a:latin typeface="Times New Roman" pitchFamily="18" charset="0"/>
                          <a:cs typeface="Times New Roman" pitchFamily="18" charset="0"/>
                        </a:rPr>
                        <a:t>0</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0.8132</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1">
                        <a:spcAft>
                          <a:spcPts val="0"/>
                        </a:spcAft>
                      </a:pPr>
                      <a:r>
                        <a:rPr lang="en-GB" sz="1800" dirty="0">
                          <a:effectLst/>
                          <a:latin typeface="Times New Roman" pitchFamily="18" charset="0"/>
                          <a:cs typeface="Times New Roman" pitchFamily="18" charset="0"/>
                        </a:rPr>
                        <a:t>3</a:t>
                      </a:r>
                      <a:endParaRPr lang="en-US" sz="1800" b="1" dirty="0">
                        <a:effectLst/>
                        <a:latin typeface="Times New Roman" pitchFamily="18" charset="0"/>
                        <a:ea typeface="Times New Roman"/>
                        <a:cs typeface="Times New Roman" pitchFamily="18" charset="0"/>
                      </a:endParaRPr>
                    </a:p>
                  </a:txBody>
                  <a:tcPr marL="46826" marR="46826" marT="0" marB="0" anchor="ctr"/>
                </a:tc>
              </a:tr>
              <a:tr h="339672">
                <a:tc>
                  <a:txBody>
                    <a:bodyPr/>
                    <a:lstStyle/>
                    <a:p>
                      <a:pPr algn="ctr" rtl="1">
                        <a:spcAft>
                          <a:spcPts val="0"/>
                        </a:spcAft>
                      </a:pPr>
                      <a:r>
                        <a:rPr lang="en-GB" sz="1800" b="1" dirty="0">
                          <a:effectLst/>
                          <a:latin typeface="Times New Roman" pitchFamily="18" charset="0"/>
                          <a:cs typeface="Times New Roman" pitchFamily="18" charset="0"/>
                        </a:rPr>
                        <a:t>0.78229</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0.78407</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0.78421</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0.78451</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dirty="0">
                          <a:effectLst/>
                          <a:latin typeface="Times New Roman" pitchFamily="18" charset="0"/>
                          <a:cs typeface="Times New Roman" pitchFamily="18" charset="0"/>
                        </a:rPr>
                        <a:t>4</a:t>
                      </a:r>
                      <a:endParaRPr lang="en-US" sz="1800" b="1" dirty="0">
                        <a:effectLst/>
                        <a:latin typeface="Times New Roman" pitchFamily="18" charset="0"/>
                        <a:ea typeface="Times New Roman"/>
                        <a:cs typeface="Times New Roman" pitchFamily="18" charset="0"/>
                      </a:endParaRPr>
                    </a:p>
                  </a:txBody>
                  <a:tcPr marL="46826" marR="46826" marT="0" marB="0" anchor="ctr"/>
                </a:tc>
              </a:tr>
              <a:tr h="339672">
                <a:tc>
                  <a:txBody>
                    <a:bodyPr/>
                    <a:lstStyle/>
                    <a:p>
                      <a:pPr algn="ctr" rtl="1">
                        <a:spcAft>
                          <a:spcPts val="0"/>
                        </a:spcAft>
                      </a:pPr>
                      <a:r>
                        <a:rPr lang="en-GB" sz="1800" b="1" dirty="0">
                          <a:effectLst/>
                          <a:latin typeface="Times New Roman" pitchFamily="18" charset="0"/>
                          <a:cs typeface="Times New Roman" pitchFamily="18" charset="0"/>
                        </a:rPr>
                        <a:t>0.76398</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0.76524</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0.76536</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0.76555</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dirty="0">
                          <a:effectLst/>
                          <a:latin typeface="Times New Roman" pitchFamily="18" charset="0"/>
                          <a:cs typeface="Times New Roman" pitchFamily="18" charset="0"/>
                        </a:rPr>
                        <a:t>5</a:t>
                      </a:r>
                      <a:endParaRPr lang="en-US" sz="1800" b="1" dirty="0">
                        <a:effectLst/>
                        <a:latin typeface="Times New Roman" pitchFamily="18" charset="0"/>
                        <a:ea typeface="Times New Roman"/>
                        <a:cs typeface="Times New Roman" pitchFamily="18" charset="0"/>
                      </a:endParaRPr>
                    </a:p>
                  </a:txBody>
                  <a:tcPr marL="46826" marR="46826" marT="0" marB="0" anchor="ctr"/>
                </a:tc>
              </a:tr>
              <a:tr h="339672">
                <a:tc>
                  <a:txBody>
                    <a:bodyPr/>
                    <a:lstStyle/>
                    <a:p>
                      <a:pPr algn="ctr" rtl="1">
                        <a:spcAft>
                          <a:spcPts val="0"/>
                        </a:spcAft>
                      </a:pPr>
                      <a:r>
                        <a:rPr lang="en-GB" sz="1800" b="1" dirty="0">
                          <a:effectLst/>
                          <a:latin typeface="Times New Roman" pitchFamily="18" charset="0"/>
                          <a:cs typeface="Times New Roman" pitchFamily="18" charset="0"/>
                        </a:rPr>
                        <a:t>0.75296</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0.75392</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0.75408</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0.75413</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dirty="0">
                          <a:effectLst/>
                          <a:latin typeface="Times New Roman" pitchFamily="18" charset="0"/>
                          <a:cs typeface="Times New Roman" pitchFamily="18" charset="0"/>
                        </a:rPr>
                        <a:t>6</a:t>
                      </a:r>
                      <a:endParaRPr lang="en-US" sz="1800" b="1" dirty="0">
                        <a:effectLst/>
                        <a:latin typeface="Times New Roman" pitchFamily="18" charset="0"/>
                        <a:ea typeface="Times New Roman"/>
                        <a:cs typeface="Times New Roman" pitchFamily="18" charset="0"/>
                      </a:endParaRPr>
                    </a:p>
                  </a:txBody>
                  <a:tcPr marL="46826" marR="46826" marT="0" marB="0" anchor="ctr"/>
                </a:tc>
              </a:tr>
              <a:tr h="339672">
                <a:tc>
                  <a:txBody>
                    <a:bodyPr/>
                    <a:lstStyle/>
                    <a:p>
                      <a:pPr algn="ctr" rtl="1">
                        <a:spcAft>
                          <a:spcPts val="0"/>
                        </a:spcAft>
                      </a:pPr>
                      <a:r>
                        <a:rPr lang="en-GB" sz="1800" b="1" dirty="0">
                          <a:effectLst/>
                          <a:latin typeface="Times New Roman" pitchFamily="18" charset="0"/>
                          <a:cs typeface="Times New Roman" pitchFamily="18" charset="0"/>
                        </a:rPr>
                        <a:t>0.74474</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0.74549</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0.74554</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0.74578</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1">
                        <a:spcAft>
                          <a:spcPts val="0"/>
                        </a:spcAft>
                      </a:pPr>
                      <a:r>
                        <a:rPr lang="en-GB" sz="1800" dirty="0">
                          <a:effectLst/>
                          <a:latin typeface="Times New Roman" pitchFamily="18" charset="0"/>
                          <a:cs typeface="Times New Roman" pitchFamily="18" charset="0"/>
                        </a:rPr>
                        <a:t>7</a:t>
                      </a:r>
                      <a:endParaRPr lang="en-US" sz="1800" b="1" dirty="0">
                        <a:effectLst/>
                        <a:latin typeface="Times New Roman" pitchFamily="18" charset="0"/>
                        <a:ea typeface="Times New Roman"/>
                        <a:cs typeface="Times New Roman" pitchFamily="18" charset="0"/>
                      </a:endParaRPr>
                    </a:p>
                  </a:txBody>
                  <a:tcPr marL="46826" marR="46826" marT="0" marB="0" anchor="ctr"/>
                </a:tc>
              </a:tr>
              <a:tr h="339672">
                <a:tc>
                  <a:txBody>
                    <a:bodyPr/>
                    <a:lstStyle/>
                    <a:p>
                      <a:pPr algn="ctr" rtl="1">
                        <a:spcAft>
                          <a:spcPts val="0"/>
                        </a:spcAft>
                      </a:pPr>
                      <a:r>
                        <a:rPr lang="en-GB" sz="1800" b="1" dirty="0">
                          <a:effectLst/>
                          <a:latin typeface="Times New Roman" pitchFamily="18" charset="0"/>
                          <a:cs typeface="Times New Roman" pitchFamily="18" charset="0"/>
                        </a:rPr>
                        <a:t>0.73704</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0.73769</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0.73769</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0.73794</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dirty="0">
                          <a:effectLst/>
                          <a:latin typeface="Times New Roman" pitchFamily="18" charset="0"/>
                          <a:cs typeface="Times New Roman" pitchFamily="18" charset="0"/>
                        </a:rPr>
                        <a:t>8</a:t>
                      </a:r>
                      <a:endParaRPr lang="en-US" sz="1800" b="1" dirty="0">
                        <a:effectLst/>
                        <a:latin typeface="Times New Roman" pitchFamily="18" charset="0"/>
                        <a:ea typeface="Times New Roman"/>
                        <a:cs typeface="Times New Roman" pitchFamily="18" charset="0"/>
                      </a:endParaRPr>
                    </a:p>
                  </a:txBody>
                  <a:tcPr marL="46826" marR="46826" marT="0" marB="0" anchor="ctr"/>
                </a:tc>
              </a:tr>
              <a:tr h="339672">
                <a:tc>
                  <a:txBody>
                    <a:bodyPr/>
                    <a:lstStyle/>
                    <a:p>
                      <a:pPr algn="ctr" rtl="1">
                        <a:spcAft>
                          <a:spcPts val="0"/>
                        </a:spcAft>
                      </a:pPr>
                      <a:r>
                        <a:rPr lang="en-GB" sz="1800" b="1" dirty="0">
                          <a:effectLst/>
                          <a:latin typeface="Times New Roman" pitchFamily="18" charset="0"/>
                          <a:cs typeface="Times New Roman" pitchFamily="18" charset="0"/>
                        </a:rPr>
                        <a:t>0.73193</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0.73244</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0.73246</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0.73271</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dirty="0">
                          <a:effectLst/>
                          <a:latin typeface="Times New Roman" pitchFamily="18" charset="0"/>
                          <a:cs typeface="Times New Roman" pitchFamily="18" charset="0"/>
                        </a:rPr>
                        <a:t>9</a:t>
                      </a:r>
                      <a:endParaRPr lang="en-US" sz="1800" b="1" dirty="0">
                        <a:effectLst/>
                        <a:latin typeface="Times New Roman" pitchFamily="18" charset="0"/>
                        <a:ea typeface="Times New Roman"/>
                        <a:cs typeface="Times New Roman" pitchFamily="18" charset="0"/>
                      </a:endParaRPr>
                    </a:p>
                  </a:txBody>
                  <a:tcPr marL="46826" marR="46826" marT="0" marB="0" anchor="ctr"/>
                </a:tc>
              </a:tr>
              <a:tr h="339672">
                <a:tc>
                  <a:txBody>
                    <a:bodyPr/>
                    <a:lstStyle/>
                    <a:p>
                      <a:pPr algn="ctr" rtl="1">
                        <a:spcAft>
                          <a:spcPts val="0"/>
                        </a:spcAft>
                      </a:pPr>
                      <a:r>
                        <a:rPr lang="en-GB" sz="1800" b="1" dirty="0">
                          <a:effectLst/>
                          <a:latin typeface="Times New Roman" pitchFamily="18" charset="0"/>
                          <a:cs typeface="Times New Roman" pitchFamily="18" charset="0"/>
                        </a:rPr>
                        <a:t>0.72779</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0.72823</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dirty="0">
                          <a:effectLst/>
                          <a:latin typeface="Times New Roman" pitchFamily="18" charset="0"/>
                          <a:cs typeface="Times New Roman" pitchFamily="18" charset="0"/>
                        </a:rPr>
                        <a:t>0.72825</a:t>
                      </a:r>
                      <a:endParaRPr lang="en-US" sz="1800" b="1" dirty="0">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a:effectLst/>
                          <a:latin typeface="Times New Roman" pitchFamily="18" charset="0"/>
                          <a:cs typeface="Times New Roman" pitchFamily="18" charset="0"/>
                        </a:rPr>
                        <a:t>0.72844</a:t>
                      </a:r>
                      <a:endParaRPr lang="en-US" sz="1800" b="1">
                        <a:effectLst/>
                        <a:latin typeface="Times New Roman" pitchFamily="18" charset="0"/>
                        <a:ea typeface="Times New Roman"/>
                        <a:cs typeface="Times New Roman" pitchFamily="18" charset="0"/>
                      </a:endParaRPr>
                    </a:p>
                  </a:txBody>
                  <a:tcPr marL="46826" marR="46826" marT="0" marB="0" anchor="ctr"/>
                </a:tc>
                <a:tc>
                  <a:txBody>
                    <a:bodyPr/>
                    <a:lstStyle/>
                    <a:p>
                      <a:pPr algn="ctr" rtl="0">
                        <a:spcAft>
                          <a:spcPts val="0"/>
                        </a:spcAft>
                      </a:pPr>
                      <a:r>
                        <a:rPr lang="en-GB" sz="1800" dirty="0">
                          <a:effectLst/>
                          <a:latin typeface="Times New Roman" pitchFamily="18" charset="0"/>
                          <a:cs typeface="Times New Roman" pitchFamily="18" charset="0"/>
                        </a:rPr>
                        <a:t>10</a:t>
                      </a:r>
                      <a:endParaRPr lang="en-US" sz="1800" b="1" dirty="0">
                        <a:effectLst/>
                        <a:latin typeface="Times New Roman" pitchFamily="18" charset="0"/>
                        <a:ea typeface="Times New Roman"/>
                        <a:cs typeface="Times New Roman" pitchFamily="18" charset="0"/>
                      </a:endParaRPr>
                    </a:p>
                  </a:txBody>
                  <a:tcPr marL="46826" marR="46826" marT="0" marB="0" anchor="ctr"/>
                </a:tc>
              </a:tr>
            </a:tbl>
          </a:graphicData>
        </a:graphic>
      </p:graphicFrame>
      <p:sp>
        <p:nvSpPr>
          <p:cNvPr id="5" name="Rectangle 1"/>
          <p:cNvSpPr>
            <a:spLocks noChangeArrowheads="1"/>
          </p:cNvSpPr>
          <p:nvPr/>
        </p:nvSpPr>
        <p:spPr bwMode="auto">
          <a:xfrm>
            <a:off x="2362200" y="1300717"/>
            <a:ext cx="623451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828800" marR="0" lvl="4" indent="0" algn="just" defTabSz="914400" rtl="1" eaLnBrk="1" fontAlgn="base" latinLnBrk="0" hangingPunct="1">
              <a:lnSpc>
                <a:spcPct val="100000"/>
              </a:lnSpc>
              <a:spcBef>
                <a:spcPct val="0"/>
              </a:spcBef>
              <a:spcAft>
                <a:spcPct val="0"/>
              </a:spcAft>
              <a:buClrTx/>
              <a:buSzPct val="100000"/>
              <a:tabLst/>
            </a:pP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مقایسه </a:t>
            </a:r>
            <a:r>
              <a:rPr kumimoji="0" lang="en-US" b="0" i="0" u="none" strike="noStrike" cap="none" normalizeH="0" baseline="0" dirty="0" smtClean="0">
                <a:ln>
                  <a:noFill/>
                </a:ln>
                <a:solidFill>
                  <a:schemeClr val="tx1"/>
                </a:solidFill>
                <a:effectLst/>
                <a:latin typeface="Times New Roman" pitchFamily="18" charset="0"/>
                <a:ea typeface="Adobe Kaiti Std R" pitchFamily="18" charset="-128"/>
                <a:cs typeface="Times New Roman" pitchFamily="18" charset="0"/>
              </a:rPr>
              <a:t>MAE</a:t>
            </a:r>
            <a:r>
              <a:rPr kumimoji="0" lang="fa-IR"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یادگیری ترکیبی با الگوریتم­های منفرد</a:t>
            </a:r>
            <a:endParaRPr kumimoji="0" lang="en-US" sz="20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93152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37</a:t>
            </a:fld>
            <a:endParaRPr lang="en-US" sz="1600" b="1" dirty="0">
              <a:latin typeface="IPT Lotus" pitchFamily="2" charset="2"/>
              <a:cs typeface="IRLotus"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521036726"/>
              </p:ext>
            </p:extLst>
          </p:nvPr>
        </p:nvGraphicFramePr>
        <p:xfrm>
          <a:off x="1600200" y="1981200"/>
          <a:ext cx="5943600" cy="3291840"/>
        </p:xfrm>
        <a:graphic>
          <a:graphicData uri="http://schemas.openxmlformats.org/drawingml/2006/table">
            <a:tbl>
              <a:tblPr rtl="1" firstRow="1" lastCol="1" bandRow="1">
                <a:tableStyleId>{5C22544A-7EE6-4342-B048-85BDC9FD1C3A}</a:tableStyleId>
              </a:tblPr>
              <a:tblGrid>
                <a:gridCol w="1981200"/>
                <a:gridCol w="1981200"/>
                <a:gridCol w="1981200"/>
              </a:tblGrid>
              <a:tr h="544524">
                <a:tc>
                  <a:txBody>
                    <a:bodyPr/>
                    <a:lstStyle/>
                    <a:p>
                      <a:pPr algn="ctr" rtl="1">
                        <a:spcAft>
                          <a:spcPts val="0"/>
                        </a:spcAft>
                      </a:pPr>
                      <a:r>
                        <a:rPr lang="en-US" sz="1800" dirty="0">
                          <a:effectLst/>
                          <a:latin typeface="Times New Roman" pitchFamily="18" charset="0"/>
                          <a:cs typeface="Times New Roman" pitchFamily="18" charset="0"/>
                        </a:rPr>
                        <a:t>Ensemble ANFIS</a:t>
                      </a:r>
                      <a:endParaRPr lang="en-US" sz="1800" dirty="0">
                        <a:effectLst/>
                        <a:latin typeface="Times New Roman" pitchFamily="18" charset="0"/>
                        <a:ea typeface="Times New Roman"/>
                        <a:cs typeface="Times New Roman" pitchFamily="18" charset="0"/>
                      </a:endParaRPr>
                    </a:p>
                  </a:txBody>
                  <a:tcPr marL="42728" marR="42728" marT="0" marB="0" anchor="ctr"/>
                </a:tc>
                <a:tc>
                  <a:txBody>
                    <a:bodyPr/>
                    <a:lstStyle/>
                    <a:p>
                      <a:pPr algn="ctr" rtl="1">
                        <a:spcAft>
                          <a:spcPts val="0"/>
                        </a:spcAft>
                      </a:pPr>
                      <a:r>
                        <a:rPr lang="en-US" sz="1800" dirty="0" smtClean="0">
                          <a:effectLst/>
                          <a:latin typeface="Times New Roman" pitchFamily="18" charset="0"/>
                          <a:cs typeface="Times New Roman" pitchFamily="18" charset="0"/>
                        </a:rPr>
                        <a:t>Fuzzy-Weighted [</a:t>
                      </a:r>
                      <a:r>
                        <a:rPr lang="en-US" sz="1800" dirty="0">
                          <a:effectLst/>
                          <a:latin typeface="Times New Roman" pitchFamily="18" charset="0"/>
                          <a:cs typeface="Times New Roman" pitchFamily="18" charset="0"/>
                        </a:rPr>
                        <a:t>25]</a:t>
                      </a:r>
                      <a:endParaRPr lang="en-US" sz="1800" dirty="0">
                        <a:effectLst/>
                        <a:latin typeface="Times New Roman" pitchFamily="18" charset="0"/>
                        <a:ea typeface="Times New Roman"/>
                        <a:cs typeface="Times New Roman" pitchFamily="18" charset="0"/>
                      </a:endParaRPr>
                    </a:p>
                  </a:txBody>
                  <a:tcPr marL="42728" marR="42728" marT="0" marB="0" anchor="ctr"/>
                </a:tc>
                <a:tc>
                  <a:txBody>
                    <a:bodyPr/>
                    <a:lstStyle/>
                    <a:p>
                      <a:pPr algn="ctr" rtl="1">
                        <a:spcAft>
                          <a:spcPts val="0"/>
                        </a:spcAft>
                      </a:pPr>
                      <a:r>
                        <a:rPr lang="en-US" sz="1800" dirty="0">
                          <a:effectLst/>
                          <a:latin typeface="Times New Roman" pitchFamily="18" charset="0"/>
                          <a:cs typeface="Times New Roman" pitchFamily="18" charset="0"/>
                        </a:rPr>
                        <a:t>Neighbor Size</a:t>
                      </a:r>
                      <a:endParaRPr lang="en-US" sz="1800" dirty="0">
                        <a:effectLst/>
                        <a:latin typeface="Times New Roman" pitchFamily="18" charset="0"/>
                        <a:ea typeface="Times New Roman"/>
                        <a:cs typeface="Times New Roman" pitchFamily="18" charset="0"/>
                      </a:endParaRPr>
                    </a:p>
                  </a:txBody>
                  <a:tcPr marL="42728" marR="42728" marT="0" marB="0" anchor="ctr"/>
                </a:tc>
              </a:tr>
              <a:tr h="2722618">
                <a:tc>
                  <a:txBody>
                    <a:bodyPr/>
                    <a:lstStyle/>
                    <a:p>
                      <a:pPr algn="ctr" rtl="1">
                        <a:spcAft>
                          <a:spcPts val="0"/>
                        </a:spcAft>
                      </a:pPr>
                      <a:r>
                        <a:rPr lang="en-US" sz="1800" b="1" dirty="0">
                          <a:effectLst/>
                          <a:latin typeface="Times New Roman" pitchFamily="18" charset="0"/>
                          <a:cs typeface="Times New Roman" pitchFamily="18" charset="0"/>
                        </a:rPr>
                        <a:t>41.785</a:t>
                      </a:r>
                    </a:p>
                    <a:p>
                      <a:pPr algn="ctr" rtl="1">
                        <a:spcAft>
                          <a:spcPts val="0"/>
                        </a:spcAft>
                      </a:pPr>
                      <a:r>
                        <a:rPr lang="en-US" sz="1800" b="1" dirty="0">
                          <a:effectLst/>
                          <a:latin typeface="Times New Roman" pitchFamily="18" charset="0"/>
                          <a:cs typeface="Times New Roman" pitchFamily="18" charset="0"/>
                        </a:rPr>
                        <a:t>42.638</a:t>
                      </a:r>
                    </a:p>
                    <a:p>
                      <a:pPr algn="ctr" rtl="1">
                        <a:spcAft>
                          <a:spcPts val="0"/>
                        </a:spcAft>
                      </a:pPr>
                      <a:r>
                        <a:rPr lang="en-US" sz="1800" b="1" dirty="0">
                          <a:effectLst/>
                          <a:latin typeface="Times New Roman" pitchFamily="18" charset="0"/>
                          <a:cs typeface="Times New Roman" pitchFamily="18" charset="0"/>
                        </a:rPr>
                        <a:t>43.027</a:t>
                      </a:r>
                    </a:p>
                    <a:p>
                      <a:pPr algn="ctr" rtl="1">
                        <a:spcAft>
                          <a:spcPts val="0"/>
                        </a:spcAft>
                      </a:pPr>
                      <a:r>
                        <a:rPr lang="en-US" sz="1800" b="1" dirty="0">
                          <a:effectLst/>
                          <a:latin typeface="Times New Roman" pitchFamily="18" charset="0"/>
                          <a:cs typeface="Times New Roman" pitchFamily="18" charset="0"/>
                        </a:rPr>
                        <a:t>43.226</a:t>
                      </a:r>
                    </a:p>
                    <a:p>
                      <a:pPr algn="ctr" rtl="1">
                        <a:spcAft>
                          <a:spcPts val="0"/>
                        </a:spcAft>
                      </a:pPr>
                      <a:r>
                        <a:rPr lang="en-US" sz="1800" b="1" dirty="0">
                          <a:effectLst/>
                          <a:latin typeface="Times New Roman" pitchFamily="18" charset="0"/>
                          <a:cs typeface="Times New Roman" pitchFamily="18" charset="0"/>
                        </a:rPr>
                        <a:t>43.443</a:t>
                      </a:r>
                    </a:p>
                    <a:p>
                      <a:pPr algn="ctr" rtl="1">
                        <a:spcAft>
                          <a:spcPts val="0"/>
                        </a:spcAft>
                      </a:pPr>
                      <a:r>
                        <a:rPr lang="en-US" sz="1800" b="1" dirty="0">
                          <a:effectLst/>
                          <a:latin typeface="Times New Roman" pitchFamily="18" charset="0"/>
                          <a:cs typeface="Times New Roman" pitchFamily="18" charset="0"/>
                        </a:rPr>
                        <a:t>43.515</a:t>
                      </a:r>
                    </a:p>
                    <a:p>
                      <a:pPr algn="ctr" rtl="1">
                        <a:spcAft>
                          <a:spcPts val="0"/>
                        </a:spcAft>
                      </a:pPr>
                      <a:r>
                        <a:rPr lang="en-US" sz="1800" b="1" dirty="0">
                          <a:effectLst/>
                          <a:latin typeface="Times New Roman" pitchFamily="18" charset="0"/>
                          <a:cs typeface="Times New Roman" pitchFamily="18" charset="0"/>
                        </a:rPr>
                        <a:t>43.565</a:t>
                      </a:r>
                    </a:p>
                    <a:p>
                      <a:pPr algn="ctr" rtl="1">
                        <a:spcAft>
                          <a:spcPts val="0"/>
                        </a:spcAft>
                      </a:pPr>
                      <a:r>
                        <a:rPr lang="en-US" sz="1800" b="1" dirty="0">
                          <a:effectLst/>
                          <a:latin typeface="Times New Roman" pitchFamily="18" charset="0"/>
                          <a:cs typeface="Times New Roman" pitchFamily="18" charset="0"/>
                        </a:rPr>
                        <a:t>43.629</a:t>
                      </a:r>
                    </a:p>
                    <a:p>
                      <a:pPr algn="ctr" rtl="1">
                        <a:spcAft>
                          <a:spcPts val="0"/>
                        </a:spcAft>
                      </a:pPr>
                      <a:r>
                        <a:rPr lang="en-US" sz="1800" b="1" dirty="0">
                          <a:effectLst/>
                          <a:latin typeface="Times New Roman" pitchFamily="18" charset="0"/>
                          <a:cs typeface="Times New Roman" pitchFamily="18" charset="0"/>
                        </a:rPr>
                        <a:t>43.615</a:t>
                      </a:r>
                    </a:p>
                    <a:p>
                      <a:pPr algn="ctr" rtl="1">
                        <a:spcAft>
                          <a:spcPts val="0"/>
                        </a:spcAft>
                      </a:pPr>
                      <a:r>
                        <a:rPr lang="en-US" sz="1800" b="1" dirty="0">
                          <a:effectLst/>
                          <a:latin typeface="Times New Roman" pitchFamily="18" charset="0"/>
                          <a:cs typeface="Times New Roman" pitchFamily="18" charset="0"/>
                        </a:rPr>
                        <a:t>43.609</a:t>
                      </a:r>
                      <a:endParaRPr lang="en-US" sz="1800" b="1" dirty="0">
                        <a:effectLst/>
                        <a:latin typeface="Times New Roman" pitchFamily="18" charset="0"/>
                        <a:ea typeface="Times New Roman"/>
                        <a:cs typeface="Times New Roman" pitchFamily="18" charset="0"/>
                      </a:endParaRPr>
                    </a:p>
                  </a:txBody>
                  <a:tcPr marL="42728" marR="42728" marT="0" marB="0" anchor="ctr"/>
                </a:tc>
                <a:tc>
                  <a:txBody>
                    <a:bodyPr/>
                    <a:lstStyle/>
                    <a:p>
                      <a:pPr algn="ctr" rtl="1">
                        <a:spcAft>
                          <a:spcPts val="0"/>
                        </a:spcAft>
                      </a:pPr>
                      <a:r>
                        <a:rPr lang="en-US" sz="1800" dirty="0">
                          <a:effectLst/>
                          <a:latin typeface="Times New Roman" pitchFamily="18" charset="0"/>
                          <a:cs typeface="Times New Roman" pitchFamily="18" charset="0"/>
                        </a:rPr>
                        <a:t>17.169</a:t>
                      </a:r>
                    </a:p>
                    <a:p>
                      <a:pPr algn="ctr" rtl="1">
                        <a:spcAft>
                          <a:spcPts val="0"/>
                        </a:spcAft>
                      </a:pPr>
                      <a:r>
                        <a:rPr lang="en-US" sz="1800" dirty="0">
                          <a:effectLst/>
                          <a:latin typeface="Times New Roman" pitchFamily="18" charset="0"/>
                          <a:cs typeface="Times New Roman" pitchFamily="18" charset="0"/>
                        </a:rPr>
                        <a:t>25.104</a:t>
                      </a:r>
                    </a:p>
                    <a:p>
                      <a:pPr algn="ctr" rtl="1">
                        <a:spcAft>
                          <a:spcPts val="0"/>
                        </a:spcAft>
                      </a:pPr>
                      <a:r>
                        <a:rPr lang="en-US" sz="1800" dirty="0">
                          <a:effectLst/>
                          <a:latin typeface="Times New Roman" pitchFamily="18" charset="0"/>
                          <a:cs typeface="Times New Roman" pitchFamily="18" charset="0"/>
                        </a:rPr>
                        <a:t>29.928</a:t>
                      </a:r>
                    </a:p>
                    <a:p>
                      <a:pPr algn="ctr" rtl="1">
                        <a:spcAft>
                          <a:spcPts val="0"/>
                        </a:spcAft>
                      </a:pPr>
                      <a:r>
                        <a:rPr lang="en-US" sz="1800" dirty="0">
                          <a:effectLst/>
                          <a:latin typeface="Times New Roman" pitchFamily="18" charset="0"/>
                          <a:cs typeface="Times New Roman" pitchFamily="18" charset="0"/>
                        </a:rPr>
                        <a:t>34.137</a:t>
                      </a:r>
                    </a:p>
                    <a:p>
                      <a:pPr algn="ctr" rtl="1">
                        <a:spcAft>
                          <a:spcPts val="0"/>
                        </a:spcAft>
                      </a:pPr>
                      <a:r>
                        <a:rPr lang="en-US" sz="1800" dirty="0">
                          <a:effectLst/>
                          <a:latin typeface="Times New Roman" pitchFamily="18" charset="0"/>
                          <a:cs typeface="Times New Roman" pitchFamily="18" charset="0"/>
                        </a:rPr>
                        <a:t>36.874</a:t>
                      </a:r>
                    </a:p>
                    <a:p>
                      <a:pPr algn="ctr" rtl="1">
                        <a:spcAft>
                          <a:spcPts val="0"/>
                        </a:spcAft>
                      </a:pPr>
                      <a:r>
                        <a:rPr lang="en-US" sz="1800" dirty="0">
                          <a:effectLst/>
                          <a:latin typeface="Times New Roman" pitchFamily="18" charset="0"/>
                          <a:cs typeface="Times New Roman" pitchFamily="18" charset="0"/>
                        </a:rPr>
                        <a:t>38.197</a:t>
                      </a:r>
                    </a:p>
                    <a:p>
                      <a:pPr algn="ctr" rtl="1">
                        <a:spcAft>
                          <a:spcPts val="0"/>
                        </a:spcAft>
                      </a:pPr>
                      <a:r>
                        <a:rPr lang="en-US" sz="1800" dirty="0">
                          <a:effectLst/>
                          <a:latin typeface="Times New Roman" pitchFamily="18" charset="0"/>
                          <a:cs typeface="Times New Roman" pitchFamily="18" charset="0"/>
                        </a:rPr>
                        <a:t>39.137</a:t>
                      </a:r>
                    </a:p>
                    <a:p>
                      <a:pPr algn="ctr" rtl="1">
                        <a:spcAft>
                          <a:spcPts val="0"/>
                        </a:spcAft>
                      </a:pPr>
                      <a:r>
                        <a:rPr lang="en-US" sz="1800" dirty="0">
                          <a:effectLst/>
                          <a:latin typeface="Times New Roman" pitchFamily="18" charset="0"/>
                          <a:cs typeface="Times New Roman" pitchFamily="18" charset="0"/>
                        </a:rPr>
                        <a:t>40.201</a:t>
                      </a:r>
                    </a:p>
                    <a:p>
                      <a:pPr algn="ctr" rtl="1">
                        <a:spcAft>
                          <a:spcPts val="0"/>
                        </a:spcAft>
                      </a:pPr>
                      <a:r>
                        <a:rPr lang="en-US" sz="1800" dirty="0">
                          <a:effectLst/>
                          <a:latin typeface="Times New Roman" pitchFamily="18" charset="0"/>
                          <a:cs typeface="Times New Roman" pitchFamily="18" charset="0"/>
                        </a:rPr>
                        <a:t>40.626</a:t>
                      </a:r>
                    </a:p>
                    <a:p>
                      <a:pPr algn="ctr" rtl="1">
                        <a:spcAft>
                          <a:spcPts val="0"/>
                        </a:spcAft>
                      </a:pPr>
                      <a:r>
                        <a:rPr lang="en-US" sz="1800" dirty="0">
                          <a:effectLst/>
                          <a:latin typeface="Times New Roman" pitchFamily="18" charset="0"/>
                          <a:cs typeface="Times New Roman" pitchFamily="18" charset="0"/>
                        </a:rPr>
                        <a:t>41.075</a:t>
                      </a:r>
                      <a:endParaRPr lang="en-US" sz="1800" dirty="0">
                        <a:effectLst/>
                        <a:latin typeface="Times New Roman" pitchFamily="18" charset="0"/>
                        <a:ea typeface="Times New Roman"/>
                        <a:cs typeface="Times New Roman" pitchFamily="18" charset="0"/>
                      </a:endParaRPr>
                    </a:p>
                  </a:txBody>
                  <a:tcPr marL="42728" marR="42728" marT="0" marB="0" anchor="ctr"/>
                </a:tc>
                <a:tc>
                  <a:txBody>
                    <a:bodyPr/>
                    <a:lstStyle/>
                    <a:p>
                      <a:pPr algn="ctr" rtl="1">
                        <a:spcAft>
                          <a:spcPts val="0"/>
                        </a:spcAft>
                      </a:pPr>
                      <a:r>
                        <a:rPr lang="en-US" sz="1800" dirty="0">
                          <a:effectLst/>
                          <a:latin typeface="Times New Roman" pitchFamily="18" charset="0"/>
                          <a:cs typeface="Times New Roman" pitchFamily="18" charset="0"/>
                        </a:rPr>
                        <a:t>10</a:t>
                      </a:r>
                    </a:p>
                    <a:p>
                      <a:pPr algn="ctr" rtl="1">
                        <a:spcAft>
                          <a:spcPts val="0"/>
                        </a:spcAft>
                      </a:pPr>
                      <a:r>
                        <a:rPr lang="en-US" sz="1800" dirty="0">
                          <a:effectLst/>
                          <a:latin typeface="Times New Roman" pitchFamily="18" charset="0"/>
                          <a:cs typeface="Times New Roman" pitchFamily="18" charset="0"/>
                        </a:rPr>
                        <a:t>20</a:t>
                      </a:r>
                    </a:p>
                    <a:p>
                      <a:pPr algn="ctr" rtl="1">
                        <a:spcAft>
                          <a:spcPts val="0"/>
                        </a:spcAft>
                      </a:pPr>
                      <a:r>
                        <a:rPr lang="en-US" sz="1800" dirty="0">
                          <a:effectLst/>
                          <a:latin typeface="Times New Roman" pitchFamily="18" charset="0"/>
                          <a:cs typeface="Times New Roman" pitchFamily="18" charset="0"/>
                        </a:rPr>
                        <a:t>30</a:t>
                      </a:r>
                    </a:p>
                    <a:p>
                      <a:pPr algn="ctr" rtl="1">
                        <a:spcAft>
                          <a:spcPts val="0"/>
                        </a:spcAft>
                      </a:pPr>
                      <a:r>
                        <a:rPr lang="en-US" sz="1800" dirty="0">
                          <a:effectLst/>
                          <a:latin typeface="Times New Roman" pitchFamily="18" charset="0"/>
                          <a:cs typeface="Times New Roman" pitchFamily="18" charset="0"/>
                        </a:rPr>
                        <a:t>40</a:t>
                      </a:r>
                    </a:p>
                    <a:p>
                      <a:pPr algn="ctr" rtl="1">
                        <a:spcAft>
                          <a:spcPts val="0"/>
                        </a:spcAft>
                      </a:pPr>
                      <a:r>
                        <a:rPr lang="en-US" sz="1800" dirty="0">
                          <a:effectLst/>
                          <a:latin typeface="Times New Roman" pitchFamily="18" charset="0"/>
                          <a:cs typeface="Times New Roman" pitchFamily="18" charset="0"/>
                        </a:rPr>
                        <a:t>50</a:t>
                      </a:r>
                    </a:p>
                    <a:p>
                      <a:pPr algn="ctr" rtl="1">
                        <a:spcAft>
                          <a:spcPts val="0"/>
                        </a:spcAft>
                      </a:pPr>
                      <a:r>
                        <a:rPr lang="en-US" sz="1800" dirty="0">
                          <a:effectLst/>
                          <a:latin typeface="Times New Roman" pitchFamily="18" charset="0"/>
                          <a:cs typeface="Times New Roman" pitchFamily="18" charset="0"/>
                        </a:rPr>
                        <a:t>60</a:t>
                      </a:r>
                    </a:p>
                    <a:p>
                      <a:pPr algn="ctr" rtl="1">
                        <a:spcAft>
                          <a:spcPts val="0"/>
                        </a:spcAft>
                      </a:pPr>
                      <a:r>
                        <a:rPr lang="en-US" sz="1800" dirty="0">
                          <a:effectLst/>
                          <a:latin typeface="Times New Roman" pitchFamily="18" charset="0"/>
                          <a:cs typeface="Times New Roman" pitchFamily="18" charset="0"/>
                        </a:rPr>
                        <a:t>70</a:t>
                      </a:r>
                    </a:p>
                    <a:p>
                      <a:pPr algn="ctr" rtl="1">
                        <a:spcAft>
                          <a:spcPts val="0"/>
                        </a:spcAft>
                      </a:pPr>
                      <a:r>
                        <a:rPr lang="en-US" sz="1800" dirty="0">
                          <a:effectLst/>
                          <a:latin typeface="Times New Roman" pitchFamily="18" charset="0"/>
                          <a:cs typeface="Times New Roman" pitchFamily="18" charset="0"/>
                        </a:rPr>
                        <a:t>80</a:t>
                      </a:r>
                    </a:p>
                    <a:p>
                      <a:pPr algn="ctr" rtl="1">
                        <a:spcAft>
                          <a:spcPts val="0"/>
                        </a:spcAft>
                      </a:pPr>
                      <a:r>
                        <a:rPr lang="en-US" sz="1800" dirty="0">
                          <a:effectLst/>
                          <a:latin typeface="Times New Roman" pitchFamily="18" charset="0"/>
                          <a:cs typeface="Times New Roman" pitchFamily="18" charset="0"/>
                        </a:rPr>
                        <a:t>90</a:t>
                      </a:r>
                    </a:p>
                    <a:p>
                      <a:pPr algn="ctr" rtl="1">
                        <a:spcAft>
                          <a:spcPts val="0"/>
                        </a:spcAft>
                      </a:pPr>
                      <a:r>
                        <a:rPr lang="en-US" sz="1800" dirty="0">
                          <a:effectLst/>
                          <a:latin typeface="Times New Roman" pitchFamily="18" charset="0"/>
                          <a:cs typeface="Times New Roman" pitchFamily="18" charset="0"/>
                        </a:rPr>
                        <a:t>100</a:t>
                      </a:r>
                      <a:endParaRPr lang="en-US" sz="1800" dirty="0">
                        <a:effectLst/>
                        <a:latin typeface="Times New Roman" pitchFamily="18" charset="0"/>
                        <a:ea typeface="Times New Roman"/>
                        <a:cs typeface="Times New Roman" pitchFamily="18" charset="0"/>
                      </a:endParaRPr>
                    </a:p>
                  </a:txBody>
                  <a:tcPr marL="42728" marR="42728" marT="0" marB="0" anchor="ctr"/>
                </a:tc>
              </a:tr>
            </a:tbl>
          </a:graphicData>
        </a:graphic>
      </p:graphicFrame>
      <p:sp>
        <p:nvSpPr>
          <p:cNvPr id="5" name="Rectangle 4"/>
          <p:cNvSpPr/>
          <p:nvPr/>
        </p:nvSpPr>
        <p:spPr>
          <a:xfrm>
            <a:off x="2268279" y="1319203"/>
            <a:ext cx="7391400" cy="400110"/>
          </a:xfrm>
          <a:prstGeom prst="rect">
            <a:avLst/>
          </a:prstGeom>
        </p:spPr>
        <p:txBody>
          <a:bodyPr wrap="square">
            <a:spAutoFit/>
          </a:bodyPr>
          <a:lstStyle/>
          <a:p>
            <a:pPr lvl="7" algn="just" rtl="1"/>
            <a:r>
              <a:rPr lang="fa-IR" sz="2000" dirty="0">
                <a:cs typeface="B Nazanin" pitchFamily="2" charset="-78"/>
              </a:rPr>
              <a:t>مقایسه مقادیر </a:t>
            </a:r>
            <a:r>
              <a:rPr lang="en-US" dirty="0">
                <a:latin typeface="Times New Roman" pitchFamily="18" charset="0"/>
                <a:cs typeface="Times New Roman" pitchFamily="18" charset="0"/>
              </a:rPr>
              <a:t>PCP</a:t>
            </a:r>
            <a:r>
              <a:rPr lang="fa-IR" dirty="0">
                <a:cs typeface="B Nazanin" pitchFamily="2" charset="-78"/>
              </a:rPr>
              <a:t> </a:t>
            </a:r>
            <a:r>
              <a:rPr lang="fa-IR" sz="2000" dirty="0">
                <a:cs typeface="B Nazanin" pitchFamily="2" charset="-78"/>
              </a:rPr>
              <a:t>روش پیشنهادی و کار </a:t>
            </a:r>
            <a:r>
              <a:rPr lang="en-US" sz="2000" dirty="0">
                <a:cs typeface="B Nazanin" pitchFamily="2" charset="-78"/>
              </a:rPr>
              <a:t>]</a:t>
            </a:r>
            <a:r>
              <a:rPr lang="fa-IR" sz="2000" dirty="0">
                <a:cs typeface="B Nazanin" pitchFamily="2" charset="-78"/>
              </a:rPr>
              <a:t>25</a:t>
            </a:r>
            <a:r>
              <a:rPr lang="en-US" sz="2000" dirty="0">
                <a:cs typeface="B Nazanin" pitchFamily="2" charset="-78"/>
              </a:rPr>
              <a:t> [</a:t>
            </a:r>
          </a:p>
        </p:txBody>
      </p:sp>
      <p:sp>
        <p:nvSpPr>
          <p:cNvPr id="6" name="TextBox 5"/>
          <p:cNvSpPr txBox="1"/>
          <p:nvPr/>
        </p:nvSpPr>
        <p:spPr>
          <a:xfrm>
            <a:off x="2558777" y="566333"/>
            <a:ext cx="5257800" cy="461665"/>
          </a:xfrm>
          <a:prstGeom prst="rect">
            <a:avLst/>
          </a:prstGeom>
          <a:noFill/>
        </p:spPr>
        <p:txBody>
          <a:bodyPr wrap="square" rtlCol="0">
            <a:spAutoFit/>
          </a:bodyPr>
          <a:lstStyle/>
          <a:p>
            <a:pPr algn="just" rtl="1"/>
            <a:r>
              <a:rPr lang="fa-IR" sz="2400" b="1" dirty="0" smtClean="0">
                <a:cs typeface="B Nazanin" pitchFamily="2" charset="-78"/>
              </a:rPr>
              <a:t>نتایج:</a:t>
            </a:r>
            <a:endParaRPr lang="en-US" sz="2400" b="1" dirty="0">
              <a:cs typeface="B Nazanin" pitchFamily="2" charset="-78"/>
            </a:endParaRPr>
          </a:p>
        </p:txBody>
      </p:sp>
    </p:spTree>
    <p:extLst>
      <p:ext uri="{BB962C8B-B14F-4D97-AF65-F5344CB8AC3E}">
        <p14:creationId xmlns:p14="http://schemas.microsoft.com/office/powerpoint/2010/main" val="4212173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454" y="751439"/>
            <a:ext cx="7119091" cy="5355121"/>
          </a:xfrm>
          <a:prstGeom prst="rect">
            <a:avLst/>
          </a:prstGeom>
        </p:spPr>
      </p:pic>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38</a:t>
            </a:fld>
            <a:endParaRPr lang="en-US" sz="1600" b="1" dirty="0">
              <a:latin typeface="IPT Lotus" pitchFamily="2" charset="2"/>
              <a:cs typeface="IRLotus" pitchFamily="2" charset="-78"/>
            </a:endParaRPr>
          </a:p>
        </p:txBody>
      </p:sp>
      <p:sp>
        <p:nvSpPr>
          <p:cNvPr id="4" name="TextBox 3"/>
          <p:cNvSpPr txBox="1"/>
          <p:nvPr/>
        </p:nvSpPr>
        <p:spPr>
          <a:xfrm>
            <a:off x="1600200" y="452735"/>
            <a:ext cx="6858000" cy="461665"/>
          </a:xfrm>
          <a:prstGeom prst="rect">
            <a:avLst/>
          </a:prstGeom>
          <a:noFill/>
        </p:spPr>
        <p:txBody>
          <a:bodyPr wrap="square" rtlCol="0">
            <a:spAutoFit/>
          </a:bodyPr>
          <a:lstStyle/>
          <a:p>
            <a:pPr algn="just" rtl="1"/>
            <a:r>
              <a:rPr lang="fa-IR" sz="2400" b="1" dirty="0" smtClean="0">
                <a:cs typeface="B Nazanin" pitchFamily="2" charset="-78"/>
              </a:rPr>
              <a:t>نمودارها:</a:t>
            </a:r>
          </a:p>
        </p:txBody>
      </p:sp>
    </p:spTree>
    <p:extLst>
      <p:ext uri="{BB962C8B-B14F-4D97-AF65-F5344CB8AC3E}">
        <p14:creationId xmlns:p14="http://schemas.microsoft.com/office/powerpoint/2010/main" val="378606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454" y="751439"/>
            <a:ext cx="7119091" cy="5355121"/>
          </a:xfrm>
          <a:prstGeom prst="rect">
            <a:avLst/>
          </a:prstGeom>
        </p:spPr>
      </p:pic>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39</a:t>
            </a:fld>
            <a:endParaRPr lang="en-US" sz="1600" b="1" dirty="0">
              <a:latin typeface="IPT Lotus" pitchFamily="2" charset="2"/>
              <a:cs typeface="IRLotus" pitchFamily="2" charset="-78"/>
            </a:endParaRPr>
          </a:p>
        </p:txBody>
      </p:sp>
      <p:sp>
        <p:nvSpPr>
          <p:cNvPr id="4" name="TextBox 3"/>
          <p:cNvSpPr txBox="1"/>
          <p:nvPr/>
        </p:nvSpPr>
        <p:spPr>
          <a:xfrm>
            <a:off x="1600200" y="452735"/>
            <a:ext cx="6858000" cy="461665"/>
          </a:xfrm>
          <a:prstGeom prst="rect">
            <a:avLst/>
          </a:prstGeom>
          <a:noFill/>
        </p:spPr>
        <p:txBody>
          <a:bodyPr wrap="square" rtlCol="0">
            <a:spAutoFit/>
          </a:bodyPr>
          <a:lstStyle/>
          <a:p>
            <a:pPr algn="just" rtl="1"/>
            <a:r>
              <a:rPr lang="fa-IR" sz="2400" b="1" dirty="0" smtClean="0">
                <a:cs typeface="B Nazanin" pitchFamily="2" charset="-78"/>
              </a:rPr>
              <a:t>نمودارها:</a:t>
            </a:r>
          </a:p>
        </p:txBody>
      </p:sp>
    </p:spTree>
    <p:extLst>
      <p:ext uri="{BB962C8B-B14F-4D97-AF65-F5344CB8AC3E}">
        <p14:creationId xmlns:p14="http://schemas.microsoft.com/office/powerpoint/2010/main" val="3255088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895600"/>
            <a:ext cx="5334000"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8153400" y="6400800"/>
            <a:ext cx="685800" cy="228600"/>
          </a:xfrm>
        </p:spPr>
        <p:txBody>
          <a:bodyPr vert="horz" anchor="b"/>
          <a:lstStyle/>
          <a:p>
            <a:pPr algn="ctr"/>
            <a:fld id="{052CD653-D99D-40CE-ACFA-3C7AC93A0B43}" type="slidenum">
              <a:rPr lang="en-US" sz="1600" b="1">
                <a:latin typeface="IPT Lotus" pitchFamily="2" charset="2"/>
                <a:cs typeface="IRLotus" pitchFamily="2" charset="-78"/>
              </a:rPr>
              <a:pPr algn="ctr"/>
              <a:t>4</a:t>
            </a:fld>
            <a:endParaRPr lang="en-US" sz="1600" b="1" dirty="0">
              <a:latin typeface="IPT Lotus" pitchFamily="2" charset="2"/>
              <a:cs typeface="IRLotus" pitchFamily="2" charset="-78"/>
            </a:endParaRPr>
          </a:p>
        </p:txBody>
      </p:sp>
      <p:sp>
        <p:nvSpPr>
          <p:cNvPr id="5" name="TextBox 4"/>
          <p:cNvSpPr txBox="1"/>
          <p:nvPr/>
        </p:nvSpPr>
        <p:spPr>
          <a:xfrm>
            <a:off x="1114647" y="381000"/>
            <a:ext cx="7010400" cy="2308324"/>
          </a:xfrm>
          <a:prstGeom prst="rect">
            <a:avLst/>
          </a:prstGeom>
          <a:noFill/>
        </p:spPr>
        <p:txBody>
          <a:bodyPr wrap="square" rtlCol="0">
            <a:spAutoFit/>
          </a:bodyPr>
          <a:lstStyle/>
          <a:p>
            <a:pPr algn="just" rtl="1">
              <a:lnSpc>
                <a:spcPct val="150000"/>
              </a:lnSpc>
            </a:pPr>
            <a:r>
              <a:rPr lang="fa-IR" sz="2400" b="1" dirty="0" smtClean="0">
                <a:cs typeface="B Nazanin" pitchFamily="2" charset="-78"/>
              </a:rPr>
              <a:t>مقدمه:</a:t>
            </a:r>
          </a:p>
          <a:p>
            <a:pPr marL="342900" indent="-342900" algn="just" rtl="1">
              <a:lnSpc>
                <a:spcPct val="150000"/>
              </a:lnSpc>
              <a:buFont typeface="Wingdings" pitchFamily="2" charset="2"/>
              <a:buChar char="Ø"/>
            </a:pPr>
            <a:r>
              <a:rPr lang="fa-IR" sz="2400" dirty="0" smtClean="0">
                <a:cs typeface="B Nazanin" pitchFamily="2" charset="-78"/>
              </a:rPr>
              <a:t>هر روز به صفحات وب اینترنت افزوده می شود</a:t>
            </a:r>
          </a:p>
          <a:p>
            <a:pPr marL="1257300" lvl="2" indent="-342900" algn="just" rtl="1">
              <a:lnSpc>
                <a:spcPct val="150000"/>
              </a:lnSpc>
              <a:buFont typeface="Wingdings" pitchFamily="2" charset="2"/>
              <a:buChar char="Ø"/>
            </a:pPr>
            <a:r>
              <a:rPr lang="fa-IR" sz="2400" dirty="0" smtClean="0">
                <a:cs typeface="B Nazanin" pitchFamily="2" charset="-78"/>
              </a:rPr>
              <a:t>باعث ایجاد حجم زیادی از اطلاعات می شود</a:t>
            </a:r>
            <a:endParaRPr lang="fa-IR" sz="2400" dirty="0">
              <a:cs typeface="B Nazanin" pitchFamily="2" charset="-78"/>
            </a:endParaRPr>
          </a:p>
          <a:p>
            <a:pPr marL="2171700" lvl="4" indent="-342900" algn="just" rtl="1">
              <a:lnSpc>
                <a:spcPct val="150000"/>
              </a:lnSpc>
              <a:buFont typeface="Wingdings" pitchFamily="2" charset="2"/>
              <a:buChar char="Ø"/>
            </a:pPr>
            <a:r>
              <a:rPr lang="fa-IR" sz="2400" dirty="0" smtClean="0">
                <a:latin typeface="Times New Roman"/>
                <a:ea typeface="Times New Roman"/>
                <a:cs typeface="Nazanin"/>
              </a:rPr>
              <a:t>باعث عدم اطلاع</a:t>
            </a:r>
            <a:r>
              <a:rPr lang="ar-SA" sz="2400" dirty="0" smtClean="0">
                <a:effectLst/>
                <a:latin typeface="Times New Roman"/>
                <a:ea typeface="Times New Roman"/>
                <a:cs typeface="Nazanin"/>
              </a:rPr>
              <a:t> از فرصت</a:t>
            </a:r>
            <a:r>
              <a:rPr lang="fa-IR" sz="2400" dirty="0" smtClean="0">
                <a:effectLst/>
                <a:latin typeface="Times New Roman"/>
                <a:ea typeface="Times New Roman"/>
                <a:cs typeface="Nazanin"/>
              </a:rPr>
              <a:t> </a:t>
            </a:r>
            <a:r>
              <a:rPr lang="ar-SA" sz="2400" dirty="0" smtClean="0">
                <a:effectLst/>
                <a:latin typeface="Times New Roman"/>
                <a:ea typeface="Times New Roman"/>
                <a:cs typeface="Nazanin"/>
              </a:rPr>
              <a:t>­های موجود </a:t>
            </a:r>
            <a:r>
              <a:rPr lang="fa-IR" sz="2400" dirty="0" smtClean="0">
                <a:latin typeface="Times New Roman"/>
                <a:ea typeface="Times New Roman"/>
                <a:cs typeface="Nazanin"/>
              </a:rPr>
              <a:t>می شود</a:t>
            </a:r>
            <a:r>
              <a:rPr lang="ar-SA" sz="2400" dirty="0" smtClean="0">
                <a:effectLst/>
                <a:latin typeface="Times New Roman"/>
                <a:ea typeface="Times New Roman"/>
                <a:cs typeface="Nazanin"/>
              </a:rPr>
              <a:t> </a:t>
            </a:r>
            <a:endParaRPr lang="en-US" sz="2400" dirty="0">
              <a:cs typeface="B Nazanin" pitchFamily="2" charset="-78"/>
            </a:endParaRPr>
          </a:p>
        </p:txBody>
      </p:sp>
    </p:spTree>
    <p:extLst>
      <p:ext uri="{BB962C8B-B14F-4D97-AF65-F5344CB8AC3E}">
        <p14:creationId xmlns:p14="http://schemas.microsoft.com/office/powerpoint/2010/main" val="3302483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40</a:t>
            </a:fld>
            <a:endParaRPr lang="en-US" sz="1600" b="1" dirty="0">
              <a:latin typeface="IPT Lotus" pitchFamily="2" charset="2"/>
              <a:cs typeface="IRLotus" pitchFamily="2" charset="-78"/>
            </a:endParaRPr>
          </a:p>
        </p:txBody>
      </p:sp>
      <p:sp>
        <p:nvSpPr>
          <p:cNvPr id="4" name="TextBox 3"/>
          <p:cNvSpPr txBox="1"/>
          <p:nvPr/>
        </p:nvSpPr>
        <p:spPr>
          <a:xfrm>
            <a:off x="1600200" y="452735"/>
            <a:ext cx="6858000" cy="461665"/>
          </a:xfrm>
          <a:prstGeom prst="rect">
            <a:avLst/>
          </a:prstGeom>
          <a:noFill/>
        </p:spPr>
        <p:txBody>
          <a:bodyPr wrap="square" rtlCol="0">
            <a:spAutoFit/>
          </a:bodyPr>
          <a:lstStyle/>
          <a:p>
            <a:pPr algn="just" rtl="1"/>
            <a:r>
              <a:rPr lang="fa-IR" sz="2400" b="1" dirty="0" smtClean="0">
                <a:cs typeface="B Nazanin" pitchFamily="2" charset="-78"/>
              </a:rPr>
              <a:t>نمودارها:</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0559"/>
            <a:ext cx="9144000" cy="4496881"/>
          </a:xfrm>
          <a:prstGeom prst="rect">
            <a:avLst/>
          </a:prstGeom>
        </p:spPr>
      </p:pic>
    </p:spTree>
    <p:extLst>
      <p:ext uri="{BB962C8B-B14F-4D97-AF65-F5344CB8AC3E}">
        <p14:creationId xmlns:p14="http://schemas.microsoft.com/office/powerpoint/2010/main" val="3460815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44408" y="6381328"/>
            <a:ext cx="533400" cy="296416"/>
          </a:xfrm>
        </p:spPr>
        <p:txBody>
          <a:bodyPr/>
          <a:lstStyle/>
          <a:p>
            <a:pPr algn="ctr"/>
            <a:fld id="{AD8FB6B4-F0EB-4A71-8770-AE972B05331D}" type="slidenum">
              <a:rPr lang="en-US" sz="1600" b="1" smtClean="0">
                <a:solidFill>
                  <a:prstClr val="black"/>
                </a:solidFill>
                <a:latin typeface="IPT Lotus" pitchFamily="2" charset="2"/>
                <a:cs typeface="IRLotus" pitchFamily="2" charset="-78"/>
              </a:rPr>
              <a:pPr algn="ctr"/>
              <a:t>41</a:t>
            </a:fld>
            <a:endParaRPr lang="en-US" sz="1600" b="1" dirty="0">
              <a:solidFill>
                <a:prstClr val="black"/>
              </a:solidFill>
              <a:latin typeface="IPT Lotus" pitchFamily="2" charset="2"/>
              <a:cs typeface="IRLotus" pitchFamily="2" charset="-78"/>
            </a:endParaRPr>
          </a:p>
        </p:txBody>
      </p:sp>
      <p:sp>
        <p:nvSpPr>
          <p:cNvPr id="6" name="Rectangle 5"/>
          <p:cNvSpPr/>
          <p:nvPr/>
        </p:nvSpPr>
        <p:spPr>
          <a:xfrm>
            <a:off x="2057400" y="1183068"/>
            <a:ext cx="5334000" cy="4154984"/>
          </a:xfrm>
          <a:prstGeom prst="rect">
            <a:avLst/>
          </a:prstGeom>
        </p:spPr>
        <p:txBody>
          <a:bodyPr wrap="square">
            <a:spAutoFit/>
          </a:bodyPr>
          <a:lstStyle/>
          <a:p>
            <a:pPr algn="just" rtl="1">
              <a:lnSpc>
                <a:spcPct val="150000"/>
              </a:lnSpc>
            </a:pPr>
            <a:endParaRPr lang="fa-IR" sz="2400" b="1" dirty="0" smtClean="0">
              <a:solidFill>
                <a:srgbClr val="FF0000"/>
              </a:solidFill>
              <a:cs typeface="B Nazanin" pitchFamily="2" charset="-78"/>
            </a:endParaRPr>
          </a:p>
          <a:p>
            <a:pPr algn="ctr" rtl="1">
              <a:lnSpc>
                <a:spcPct val="150000"/>
              </a:lnSpc>
            </a:pPr>
            <a:r>
              <a:rPr lang="fa-IR" sz="8000" b="1" dirty="0" smtClean="0">
                <a:solidFill>
                  <a:srgbClr val="FF0000"/>
                </a:solidFill>
                <a:cs typeface="B Nazanin" pitchFamily="2" charset="-78"/>
              </a:rPr>
              <a:t>فصل 6</a:t>
            </a:r>
            <a:endParaRPr lang="fa-IR" sz="8000" b="1" dirty="0">
              <a:solidFill>
                <a:srgbClr val="FF0000"/>
              </a:solidFill>
              <a:cs typeface="B Nazanin" pitchFamily="2" charset="-78"/>
            </a:endParaRPr>
          </a:p>
          <a:p>
            <a:pPr marL="342900" indent="-342900" algn="just" rtl="1">
              <a:lnSpc>
                <a:spcPct val="150000"/>
              </a:lnSpc>
              <a:buFont typeface="Arial" pitchFamily="34" charset="0"/>
              <a:buChar char="•"/>
            </a:pPr>
            <a:endParaRPr lang="fa-IR" sz="2400" b="1" dirty="0">
              <a:solidFill>
                <a:prstClr val="black"/>
              </a:solidFill>
              <a:cs typeface="B Nazanin" pitchFamily="2" charset="-78"/>
            </a:endParaRPr>
          </a:p>
          <a:p>
            <a:pPr marL="342900" indent="-342900" algn="just" rtl="1">
              <a:lnSpc>
                <a:spcPct val="150000"/>
              </a:lnSpc>
              <a:buFont typeface="Arial" pitchFamily="34" charset="0"/>
              <a:buChar char="•"/>
            </a:pPr>
            <a:endParaRPr lang="fa-IR" sz="2400" b="1" dirty="0" smtClean="0">
              <a:solidFill>
                <a:prstClr val="black"/>
              </a:solidFill>
              <a:cs typeface="B Nazanin" pitchFamily="2" charset="-78"/>
            </a:endParaRPr>
          </a:p>
          <a:p>
            <a:pPr marL="342900" indent="-342900" algn="just" rtl="1">
              <a:lnSpc>
                <a:spcPct val="150000"/>
              </a:lnSpc>
              <a:buFont typeface="Arial" pitchFamily="34" charset="0"/>
              <a:buChar char="•"/>
            </a:pPr>
            <a:endParaRPr lang="fa-IR" sz="2400" b="1" dirty="0" smtClean="0">
              <a:solidFill>
                <a:prstClr val="black"/>
              </a:solidFill>
              <a:cs typeface="B Nazanin" pitchFamily="2" charset="-78"/>
            </a:endParaRPr>
          </a:p>
        </p:txBody>
      </p:sp>
    </p:spTree>
    <p:extLst>
      <p:ext uri="{BB962C8B-B14F-4D97-AF65-F5344CB8AC3E}">
        <p14:creationId xmlns:p14="http://schemas.microsoft.com/office/powerpoint/2010/main" val="933319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42</a:t>
            </a:fld>
            <a:endParaRPr lang="en-US" sz="1600" b="1" dirty="0">
              <a:latin typeface="IPT Lotus" pitchFamily="2" charset="2"/>
              <a:cs typeface="IRLotus" pitchFamily="2" charset="-78"/>
            </a:endParaRPr>
          </a:p>
        </p:txBody>
      </p:sp>
      <p:sp>
        <p:nvSpPr>
          <p:cNvPr id="4" name="TextBox 3"/>
          <p:cNvSpPr txBox="1"/>
          <p:nvPr/>
        </p:nvSpPr>
        <p:spPr>
          <a:xfrm>
            <a:off x="1143000" y="914400"/>
            <a:ext cx="6858000" cy="3785652"/>
          </a:xfrm>
          <a:prstGeom prst="rect">
            <a:avLst/>
          </a:prstGeom>
          <a:noFill/>
        </p:spPr>
        <p:txBody>
          <a:bodyPr wrap="square" rtlCol="0">
            <a:spAutoFit/>
          </a:bodyPr>
          <a:lstStyle/>
          <a:p>
            <a:pPr algn="just" rtl="1"/>
            <a:r>
              <a:rPr lang="fa-IR" sz="2400" b="1" dirty="0" smtClean="0">
                <a:cs typeface="B Nazanin" pitchFamily="2" charset="-78"/>
              </a:rPr>
              <a:t>نتیجه گیری:</a:t>
            </a:r>
          </a:p>
          <a:p>
            <a:pPr algn="just" rtl="1"/>
            <a:endParaRPr lang="fa-IR" sz="2400" b="1" dirty="0">
              <a:cs typeface="B Nazanin" pitchFamily="2" charset="-78"/>
            </a:endParaRPr>
          </a:p>
          <a:p>
            <a:pPr marL="342900" indent="-342900" algn="just" rtl="1">
              <a:lnSpc>
                <a:spcPct val="200000"/>
              </a:lnSpc>
              <a:buFont typeface="Wingdings" pitchFamily="2" charset="2"/>
              <a:buChar char="v"/>
            </a:pPr>
            <a:r>
              <a:rPr lang="fa-IR" sz="2400" dirty="0" smtClean="0">
                <a:cs typeface="B Nazanin" pitchFamily="2" charset="-78"/>
              </a:rPr>
              <a:t>معیار </a:t>
            </a:r>
            <a:r>
              <a:rPr lang="fa-IR" sz="2400" dirty="0">
                <a:cs typeface="B Nazanin" pitchFamily="2" charset="-78"/>
              </a:rPr>
              <a:t>جدیدی برای محاسبه </a:t>
            </a:r>
            <a:r>
              <a:rPr lang="fa-IR" sz="2400" dirty="0" smtClean="0">
                <a:cs typeface="B Nazanin" pitchFamily="2" charset="-78"/>
              </a:rPr>
              <a:t>شباهت</a:t>
            </a:r>
          </a:p>
          <a:p>
            <a:pPr marL="342900" indent="-342900" algn="just" rtl="1">
              <a:lnSpc>
                <a:spcPct val="200000"/>
              </a:lnSpc>
              <a:buFont typeface="Wingdings" pitchFamily="2" charset="2"/>
              <a:buChar char="v"/>
            </a:pPr>
            <a:r>
              <a:rPr lang="fa-IR" sz="2400" dirty="0" smtClean="0">
                <a:cs typeface="B Nazanin" pitchFamily="2" charset="-78"/>
              </a:rPr>
              <a:t>ساخت سری زمانی برای پیش بینی</a:t>
            </a:r>
            <a:endParaRPr lang="fa-IR" sz="2400" dirty="0">
              <a:cs typeface="B Nazanin" pitchFamily="2" charset="-78"/>
            </a:endParaRPr>
          </a:p>
          <a:p>
            <a:pPr marL="342900" indent="-342900" algn="just" rtl="1">
              <a:lnSpc>
                <a:spcPct val="200000"/>
              </a:lnSpc>
              <a:buFont typeface="Wingdings" pitchFamily="2" charset="2"/>
              <a:buChar char="v"/>
            </a:pPr>
            <a:r>
              <a:rPr lang="fa-IR" sz="2400" dirty="0" smtClean="0">
                <a:cs typeface="B Nazanin" pitchFamily="2" charset="-78"/>
              </a:rPr>
              <a:t>سری های </a:t>
            </a:r>
            <a:r>
              <a:rPr lang="fa-IR" sz="2400" dirty="0">
                <a:cs typeface="B Nazanin" pitchFamily="2" charset="-78"/>
              </a:rPr>
              <a:t>زمانی با </a:t>
            </a:r>
            <a:r>
              <a:rPr lang="fa-IR" sz="2400" dirty="0" smtClean="0">
                <a:cs typeface="B Nazanin" pitchFamily="2" charset="-78"/>
              </a:rPr>
              <a:t>میانگین های </a:t>
            </a:r>
            <a:r>
              <a:rPr lang="fa-IR" sz="2400" dirty="0">
                <a:cs typeface="B Nazanin" pitchFamily="2" charset="-78"/>
              </a:rPr>
              <a:t>متحرک </a:t>
            </a:r>
            <a:r>
              <a:rPr lang="fa-IR" sz="2400" dirty="0" smtClean="0">
                <a:cs typeface="B Nazanin" pitchFamily="2" charset="-78"/>
              </a:rPr>
              <a:t>مختلف</a:t>
            </a:r>
            <a:endParaRPr lang="fa-IR" sz="2400" dirty="0">
              <a:cs typeface="B Nazanin" pitchFamily="2" charset="-78"/>
            </a:endParaRPr>
          </a:p>
          <a:p>
            <a:pPr marL="342900" indent="-342900" algn="just" rtl="1">
              <a:lnSpc>
                <a:spcPct val="200000"/>
              </a:lnSpc>
              <a:buFont typeface="Wingdings" pitchFamily="2" charset="2"/>
              <a:buChar char="v"/>
            </a:pPr>
            <a:r>
              <a:rPr lang="fa-IR" sz="2400" dirty="0">
                <a:cs typeface="B Nazanin" pitchFamily="2" charset="-78"/>
              </a:rPr>
              <a:t>استفاده از یادگیری ترکیبی مبتنی بر </a:t>
            </a:r>
            <a:r>
              <a:rPr lang="en-US" sz="2000" dirty="0" err="1" smtClean="0">
                <a:latin typeface="Times New Roman" pitchFamily="18" charset="0"/>
                <a:cs typeface="Times New Roman" pitchFamily="18" charset="0"/>
              </a:rPr>
              <a:t>Anfis</a:t>
            </a:r>
            <a:endParaRPr lang="fa-IR"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18920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324600"/>
            <a:ext cx="685800" cy="228600"/>
          </a:xfrm>
        </p:spPr>
        <p:txBody>
          <a:bodyPr vert="horz" lIns="91440" tIns="45720" rIns="91440" bIns="45720" rtlCol="0" anchor="ctr"/>
          <a:lstStyle/>
          <a:p>
            <a:pPr algn="ctr"/>
            <a:fld id="{052CD653-D99D-40CE-ACFA-3C7AC93A0B43}" type="slidenum">
              <a:rPr lang="en-US" sz="1600" b="1">
                <a:latin typeface="IPT Lotus" pitchFamily="2" charset="2"/>
                <a:cs typeface="IRLotus" pitchFamily="2" charset="-78"/>
              </a:rPr>
              <a:pPr algn="ctr"/>
              <a:t>43</a:t>
            </a:fld>
            <a:endParaRPr lang="en-US" sz="1600" b="1" dirty="0">
              <a:latin typeface="IPT Lotus" pitchFamily="2" charset="2"/>
              <a:cs typeface="IRLotus" pitchFamily="2" charset="-78"/>
            </a:endParaRPr>
          </a:p>
        </p:txBody>
      </p:sp>
      <p:sp>
        <p:nvSpPr>
          <p:cNvPr id="4" name="TextBox 3"/>
          <p:cNvSpPr txBox="1"/>
          <p:nvPr/>
        </p:nvSpPr>
        <p:spPr>
          <a:xfrm>
            <a:off x="914400" y="914400"/>
            <a:ext cx="7086600" cy="4302716"/>
          </a:xfrm>
          <a:prstGeom prst="rect">
            <a:avLst/>
          </a:prstGeom>
          <a:noFill/>
        </p:spPr>
        <p:txBody>
          <a:bodyPr wrap="square" rtlCol="0">
            <a:spAutoFit/>
          </a:bodyPr>
          <a:lstStyle/>
          <a:p>
            <a:pPr algn="just" rtl="1"/>
            <a:r>
              <a:rPr lang="fa-IR" sz="2400" b="1" dirty="0" smtClean="0">
                <a:cs typeface="B Nazanin" pitchFamily="2" charset="-78"/>
              </a:rPr>
              <a:t>کارهای آینده:</a:t>
            </a:r>
          </a:p>
          <a:p>
            <a:pPr algn="just" rtl="1"/>
            <a:endParaRPr lang="fa-IR" sz="2400" b="1" dirty="0" smtClean="0">
              <a:cs typeface="B Nazanin" pitchFamily="2" charset="-78"/>
            </a:endParaRPr>
          </a:p>
          <a:p>
            <a:pPr algn="justLow" rtl="1">
              <a:lnSpc>
                <a:spcPct val="120000"/>
              </a:lnSpc>
              <a:spcAft>
                <a:spcPts val="0"/>
              </a:spcAft>
            </a:pPr>
            <a:r>
              <a:rPr lang="fa-IR" sz="2400" dirty="0">
                <a:latin typeface="Times New Roman"/>
                <a:ea typeface="Times New Roman"/>
                <a:cs typeface="B Nazanin"/>
              </a:rPr>
              <a:t>در روش پیشنهادی این پژوهش، با توجه به آموزش </a:t>
            </a:r>
            <a:r>
              <a:rPr lang="en-US" sz="2000" dirty="0" err="1">
                <a:latin typeface="Times New Roman"/>
                <a:ea typeface="Times New Roman"/>
                <a:cs typeface="B Nazanin"/>
              </a:rPr>
              <a:t>Anfis</a:t>
            </a:r>
            <a:r>
              <a:rPr lang="fa-IR" sz="2400" dirty="0">
                <a:latin typeface="Times New Roman"/>
                <a:ea typeface="Times New Roman"/>
                <a:cs typeface="B Nazanin"/>
              </a:rPr>
              <a:t> و استفاده از الگوریتم­های یادگیری ترکیبی زمان به­دست آمدن پیشنهادات بالا می­رود و در جایی که نیازمند حداقل زمان پاسخ گویی مدنظر می باشد روش پیشنهادی امتیاز خوبی نخواهد گرفت.</a:t>
            </a:r>
            <a:endParaRPr lang="en-US" sz="2000" dirty="0">
              <a:latin typeface="Times New Roman"/>
              <a:ea typeface="Times New Roman"/>
              <a:cs typeface="B Nazanin"/>
            </a:endParaRPr>
          </a:p>
          <a:p>
            <a:pPr algn="justLow" rtl="1">
              <a:lnSpc>
                <a:spcPct val="120000"/>
              </a:lnSpc>
              <a:spcAft>
                <a:spcPts val="0"/>
              </a:spcAft>
            </a:pPr>
            <a:r>
              <a:rPr lang="fa-IR" sz="2400" dirty="0">
                <a:latin typeface="Times New Roman"/>
                <a:ea typeface="Times New Roman"/>
                <a:cs typeface="B Nazanin"/>
              </a:rPr>
              <a:t>برای کارهای آینده قصد داریم زمان پاسخ گویی این پژوهش را با بهینه کردن پارامترها </a:t>
            </a:r>
            <a:r>
              <a:rPr lang="fa-IR" sz="2400" dirty="0" smtClean="0">
                <a:latin typeface="Times New Roman"/>
                <a:ea typeface="Times New Roman"/>
                <a:cs typeface="B Nazanin"/>
              </a:rPr>
              <a:t>و </a:t>
            </a:r>
            <a:r>
              <a:rPr lang="fa-IR" sz="2400" dirty="0">
                <a:latin typeface="Times New Roman"/>
                <a:ea typeface="Times New Roman"/>
                <a:cs typeface="B Nazanin"/>
              </a:rPr>
              <a:t>پیش­بینی سری زمانی با استفاده از سایر الگوریتم­های یادگیری ماشین به حداقل زمان ممکن برسانیم.</a:t>
            </a:r>
            <a:endParaRPr lang="en-US" sz="2000" dirty="0">
              <a:latin typeface="Times New Roman"/>
              <a:ea typeface="Times New Roman"/>
              <a:cs typeface="B Nazanin"/>
            </a:endParaRPr>
          </a:p>
          <a:p>
            <a:pPr algn="just" rtl="1"/>
            <a:endParaRPr lang="fa-IR" sz="2400" b="1" dirty="0">
              <a:cs typeface="B Nazanin" pitchFamily="2" charset="-78"/>
            </a:endParaRPr>
          </a:p>
        </p:txBody>
      </p:sp>
    </p:spTree>
    <p:extLst>
      <p:ext uri="{BB962C8B-B14F-4D97-AF65-F5344CB8AC3E}">
        <p14:creationId xmlns:p14="http://schemas.microsoft.com/office/powerpoint/2010/main" val="21565377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Rectangle 2"/>
          <p:cNvSpPr/>
          <p:nvPr/>
        </p:nvSpPr>
        <p:spPr>
          <a:xfrm>
            <a:off x="762000" y="4114800"/>
            <a:ext cx="2362200" cy="461665"/>
          </a:xfrm>
          <a:prstGeom prst="rect">
            <a:avLst/>
          </a:prstGeom>
        </p:spPr>
        <p:txBody>
          <a:bodyPr wrap="square">
            <a:spAutoFit/>
          </a:bodyPr>
          <a:lstStyle/>
          <a:p>
            <a:pPr algn="r" rtl="1"/>
            <a:r>
              <a:rPr lang="fa-IR" sz="2400" b="1" dirty="0" smtClean="0">
                <a:cs typeface="B Nazanin" pitchFamily="2" charset="-78"/>
              </a:rPr>
              <a:t>با تشکر از توجه شما</a:t>
            </a:r>
            <a:endParaRPr lang="fa-IR" sz="2400" b="1" dirty="0">
              <a:cs typeface="B Nazanin" pitchFamily="2" charset="-78"/>
            </a:endParaRPr>
          </a:p>
        </p:txBody>
      </p:sp>
    </p:spTree>
    <p:extLst>
      <p:ext uri="{BB962C8B-B14F-4D97-AF65-F5344CB8AC3E}">
        <p14:creationId xmlns:p14="http://schemas.microsoft.com/office/powerpoint/2010/main" val="2635448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400800"/>
            <a:ext cx="685800" cy="228600"/>
          </a:xfrm>
        </p:spPr>
        <p:txBody>
          <a:bodyPr vert="horz" anchor="b"/>
          <a:lstStyle/>
          <a:p>
            <a:pPr algn="ctr"/>
            <a:fld id="{052CD653-D99D-40CE-ACFA-3C7AC93A0B43}" type="slidenum">
              <a:rPr lang="en-US" sz="1600" b="1">
                <a:latin typeface="IPT Lotus" pitchFamily="2" charset="2"/>
                <a:cs typeface="IRLotus" pitchFamily="2" charset="-78"/>
              </a:rPr>
              <a:pPr algn="ctr"/>
              <a:t>5</a:t>
            </a:fld>
            <a:endParaRPr lang="en-US" sz="1600" b="1" dirty="0">
              <a:latin typeface="IPT Lotus" pitchFamily="2" charset="2"/>
              <a:cs typeface="IRLotus" pitchFamily="2" charset="-78"/>
            </a:endParaRPr>
          </a:p>
        </p:txBody>
      </p:sp>
      <p:sp>
        <p:nvSpPr>
          <p:cNvPr id="5" name="TextBox 4"/>
          <p:cNvSpPr txBox="1"/>
          <p:nvPr/>
        </p:nvSpPr>
        <p:spPr>
          <a:xfrm>
            <a:off x="838200" y="381000"/>
            <a:ext cx="7286847" cy="5835444"/>
          </a:xfrm>
          <a:prstGeom prst="rect">
            <a:avLst/>
          </a:prstGeom>
          <a:noFill/>
        </p:spPr>
        <p:txBody>
          <a:bodyPr wrap="square" rtlCol="0">
            <a:spAutoFit/>
          </a:bodyPr>
          <a:lstStyle/>
          <a:p>
            <a:pPr algn="just" rtl="1">
              <a:lnSpc>
                <a:spcPct val="150000"/>
              </a:lnSpc>
            </a:pPr>
            <a:r>
              <a:rPr lang="fa-IR" sz="2400" b="1" dirty="0" smtClean="0">
                <a:cs typeface="B Nazanin" pitchFamily="2" charset="-78"/>
              </a:rPr>
              <a:t>بیان مسئله:</a:t>
            </a:r>
          </a:p>
          <a:p>
            <a:pPr algn="justLow" rtl="1">
              <a:lnSpc>
                <a:spcPct val="120000"/>
              </a:lnSpc>
              <a:spcAft>
                <a:spcPts val="0"/>
              </a:spcAft>
            </a:pPr>
            <a:r>
              <a:rPr lang="ar-SA" sz="2400" dirty="0">
                <a:latin typeface="Times New Roman"/>
                <a:ea typeface="Times New Roman"/>
                <a:cs typeface="Nazanin"/>
              </a:rPr>
              <a:t>بسیاری از سیستم­های پیشنهاد­گر موفق در وب از روش ­پالایش </a:t>
            </a:r>
            <a:r>
              <a:rPr lang="ar-SA" sz="2400" dirty="0" smtClean="0">
                <a:latin typeface="Times New Roman"/>
                <a:ea typeface="Times New Roman"/>
                <a:cs typeface="Nazanin"/>
              </a:rPr>
              <a:t>مشارکتی</a:t>
            </a:r>
            <a:r>
              <a:rPr lang="en-US" sz="2400" baseline="30000" dirty="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1</a:t>
            </a:r>
            <a:r>
              <a:rPr lang="ar-SA" sz="2400" dirty="0" smtClean="0">
                <a:latin typeface="Times New Roman"/>
                <a:ea typeface="Times New Roman"/>
                <a:cs typeface="Nazanin"/>
              </a:rPr>
              <a:t> </a:t>
            </a:r>
            <a:r>
              <a:rPr lang="ar-SA" sz="2400" dirty="0">
                <a:latin typeface="Times New Roman"/>
                <a:ea typeface="Times New Roman"/>
                <a:cs typeface="Nazanin"/>
              </a:rPr>
              <a:t>استفاده می­کنند</a:t>
            </a:r>
            <a:r>
              <a:rPr lang="ar-SA" sz="2400" dirty="0" smtClean="0">
                <a:latin typeface="Times New Roman"/>
                <a:ea typeface="Times New Roman"/>
                <a:cs typeface="Nazanin"/>
              </a:rPr>
              <a:t>.</a:t>
            </a:r>
            <a:endParaRPr lang="fa-IR" sz="2400" dirty="0">
              <a:latin typeface="Times New Roman"/>
              <a:ea typeface="Times New Roman"/>
              <a:cs typeface="Nazanin"/>
            </a:endParaRPr>
          </a:p>
          <a:p>
            <a:pPr algn="justLow" rtl="1">
              <a:lnSpc>
                <a:spcPct val="120000"/>
              </a:lnSpc>
              <a:spcAft>
                <a:spcPts val="0"/>
              </a:spcAft>
            </a:pPr>
            <a:r>
              <a:rPr lang="ar-SA" sz="2400" dirty="0">
                <a:latin typeface="Times New Roman"/>
                <a:ea typeface="Times New Roman"/>
                <a:cs typeface="Nazanin"/>
              </a:rPr>
              <a:t>هدف اصلی روش</a:t>
            </a:r>
            <a:r>
              <a:rPr lang="fa-IR" sz="2400" dirty="0">
                <a:latin typeface="Times New Roman"/>
                <a:ea typeface="Times New Roman"/>
                <a:cs typeface="Nazanin"/>
              </a:rPr>
              <a:t> پالایش مشارکتی </a:t>
            </a:r>
            <a:r>
              <a:rPr lang="ar-SA" sz="2400" dirty="0">
                <a:latin typeface="Times New Roman"/>
                <a:ea typeface="Times New Roman"/>
                <a:cs typeface="Nazanin"/>
              </a:rPr>
              <a:t>پیشنهاد آیتم­ها به کاربر </a:t>
            </a:r>
            <a:r>
              <a:rPr lang="ar-SA" sz="2400" dirty="0" smtClean="0">
                <a:latin typeface="Times New Roman"/>
                <a:ea typeface="Times New Roman"/>
                <a:cs typeface="Nazanin"/>
              </a:rPr>
              <a:t>فعال</a:t>
            </a:r>
            <a:r>
              <a:rPr lang="en-US" sz="2400" baseline="30000" dirty="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2</a:t>
            </a:r>
            <a:r>
              <a:rPr lang="fa-IR" sz="2400" baseline="30000" dirty="0" smtClean="0">
                <a:latin typeface="Times New Roman" pitchFamily="18" charset="0"/>
                <a:cs typeface="Times New Roman" pitchFamily="18" charset="0"/>
              </a:rPr>
              <a:t> </a:t>
            </a:r>
            <a:r>
              <a:rPr lang="ar-SA" sz="2400" dirty="0" smtClean="0">
                <a:latin typeface="Times New Roman"/>
                <a:ea typeface="Times New Roman"/>
                <a:cs typeface="Nazanin"/>
              </a:rPr>
              <a:t>براساس </a:t>
            </a:r>
            <a:r>
              <a:rPr lang="ar-SA" sz="2400" dirty="0">
                <a:latin typeface="Times New Roman"/>
                <a:ea typeface="Times New Roman"/>
                <a:cs typeface="Nazanin"/>
              </a:rPr>
              <a:t>همسایگانش می­باشد</a:t>
            </a:r>
            <a:r>
              <a:rPr lang="ar-SA" sz="2400" dirty="0" smtClean="0">
                <a:latin typeface="Times New Roman"/>
                <a:ea typeface="Times New Roman"/>
                <a:cs typeface="Nazanin"/>
              </a:rPr>
              <a:t>.</a:t>
            </a:r>
            <a:endParaRPr lang="fa-IR" sz="2400" dirty="0">
              <a:latin typeface="Times New Roman"/>
              <a:ea typeface="Times New Roman"/>
              <a:cs typeface="Nazanin"/>
            </a:endParaRPr>
          </a:p>
          <a:p>
            <a:pPr algn="justLow" rtl="1">
              <a:lnSpc>
                <a:spcPct val="120000"/>
              </a:lnSpc>
              <a:spcAft>
                <a:spcPts val="0"/>
              </a:spcAft>
            </a:pPr>
            <a:r>
              <a:rPr lang="ar-SA" sz="2400" dirty="0">
                <a:latin typeface="Times New Roman"/>
                <a:ea typeface="Times New Roman"/>
                <a:cs typeface="Nazanin"/>
              </a:rPr>
              <a:t>هرکابر علاقه خود را به آیتم­های دیده شده به وسیله مقدار در مقایس تعریف شده نسبت می­دهد. این علاقه­ها توسط ماتریس  </a:t>
            </a:r>
            <a:r>
              <a:rPr lang="en-US" sz="2400" dirty="0">
                <a:latin typeface="Times New Roman"/>
                <a:ea typeface="Times New Roman"/>
                <a:cs typeface="Nazanin"/>
              </a:rPr>
              <a:t>m*n</a:t>
            </a:r>
            <a:r>
              <a:rPr lang="ar-SA" sz="2400" dirty="0">
                <a:latin typeface="Times New Roman"/>
                <a:ea typeface="Times New Roman"/>
                <a:cs typeface="Nazanin"/>
              </a:rPr>
              <a:t> که </a:t>
            </a:r>
            <a:r>
              <a:rPr lang="fa-IR" sz="2400" dirty="0">
                <a:latin typeface="Times New Roman"/>
                <a:ea typeface="Times New Roman"/>
                <a:cs typeface="Nazanin"/>
              </a:rPr>
              <a:t>ماتریس </a:t>
            </a:r>
            <a:r>
              <a:rPr lang="fa-IR" sz="2400" dirty="0" smtClean="0">
                <a:latin typeface="Times New Roman"/>
                <a:ea typeface="Times New Roman"/>
                <a:cs typeface="Nazanin"/>
              </a:rPr>
              <a:t>امتیازات</a:t>
            </a:r>
            <a:r>
              <a:rPr lang="en-US" sz="2400" baseline="30000" dirty="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3</a:t>
            </a:r>
            <a:r>
              <a:rPr lang="fa-IR" sz="2400" dirty="0" smtClean="0">
                <a:latin typeface="Times New Roman"/>
                <a:ea typeface="Times New Roman"/>
                <a:cs typeface="Nazanin"/>
              </a:rPr>
              <a:t> </a:t>
            </a:r>
            <a:r>
              <a:rPr lang="ar-SA" sz="2400" dirty="0">
                <a:latin typeface="Times New Roman"/>
                <a:ea typeface="Times New Roman"/>
                <a:cs typeface="Nazanin"/>
              </a:rPr>
              <a:t>نامیده می­شود، نشان داده می­شود</a:t>
            </a:r>
            <a:r>
              <a:rPr lang="ar-SA" sz="2400" dirty="0" smtClean="0">
                <a:latin typeface="Times New Roman"/>
                <a:ea typeface="Times New Roman"/>
                <a:cs typeface="Nazanin"/>
              </a:rPr>
              <a:t>.</a:t>
            </a:r>
            <a:endParaRPr lang="en-US" sz="2400" dirty="0" smtClean="0">
              <a:latin typeface="Times New Roman"/>
              <a:ea typeface="Times New Roman"/>
              <a:cs typeface="Nazanin"/>
            </a:endParaRPr>
          </a:p>
          <a:p>
            <a:pPr algn="justLow" rtl="1">
              <a:lnSpc>
                <a:spcPct val="120000"/>
              </a:lnSpc>
              <a:spcAft>
                <a:spcPts val="0"/>
              </a:spcAft>
            </a:pPr>
            <a:r>
              <a:rPr lang="ar-SA" sz="2400" dirty="0">
                <a:latin typeface="Times New Roman"/>
                <a:ea typeface="Times New Roman"/>
                <a:cs typeface="Nazanin"/>
              </a:rPr>
              <a:t>ایده اصلی روش پالایش مشارکتی به این صورت است: اگر دو کاربر امتیاز­دهی­های یکسان بر روی آیتم­های مشترک داشته باشند، آنگاه آن­ها علاقه­های یکسانی دارند.</a:t>
            </a:r>
            <a:endParaRPr lang="en-US" sz="2400" dirty="0">
              <a:latin typeface="Times New Roman"/>
              <a:ea typeface="Times New Roman"/>
              <a:cs typeface="Nazanin"/>
            </a:endParaRPr>
          </a:p>
          <a:p>
            <a:pPr algn="justLow" rtl="1">
              <a:lnSpc>
                <a:spcPct val="120000"/>
              </a:lnSpc>
              <a:spcAft>
                <a:spcPts val="0"/>
              </a:spcAft>
            </a:pPr>
            <a:endParaRPr lang="en-US" sz="1100" dirty="0" smtClean="0">
              <a:latin typeface="Times New Roman"/>
              <a:ea typeface="Times New Roman"/>
              <a:cs typeface="Zar"/>
            </a:endParaRPr>
          </a:p>
          <a:p>
            <a:pPr algn="just" rtl="1">
              <a:lnSpc>
                <a:spcPct val="150000"/>
              </a:lnSpc>
            </a:pPr>
            <a:endParaRPr lang="fa-IR" sz="2400" b="1" dirty="0" smtClean="0">
              <a:cs typeface="B Nazanin" pitchFamily="2" charset="-78"/>
            </a:endParaRPr>
          </a:p>
        </p:txBody>
      </p:sp>
      <p:sp>
        <p:nvSpPr>
          <p:cNvPr id="3" name="Rectangle 2"/>
          <p:cNvSpPr/>
          <p:nvPr/>
        </p:nvSpPr>
        <p:spPr>
          <a:xfrm>
            <a:off x="5257800" y="6096000"/>
            <a:ext cx="1919115" cy="738664"/>
          </a:xfrm>
          <a:prstGeom prst="rect">
            <a:avLst/>
          </a:prstGeom>
        </p:spPr>
        <p:txBody>
          <a:bodyPr wrap="none">
            <a:spAutoFit/>
          </a:bodyPr>
          <a:lstStyle/>
          <a:p>
            <a:r>
              <a:rPr lang="en-US" sz="1400" dirty="0" smtClean="0">
                <a:latin typeface="Times New Roman"/>
                <a:ea typeface="Times New Roman"/>
                <a:cs typeface="Zar"/>
              </a:rPr>
              <a:t>1 Collaborative filtering</a:t>
            </a:r>
          </a:p>
          <a:p>
            <a:r>
              <a:rPr lang="en-US" sz="1400" dirty="0" smtClean="0">
                <a:latin typeface="Times New Roman"/>
                <a:cs typeface="Zar"/>
              </a:rPr>
              <a:t>2 </a:t>
            </a:r>
            <a:r>
              <a:rPr lang="en-US" sz="1400" dirty="0">
                <a:latin typeface="Times New Roman"/>
                <a:ea typeface="Times New Roman"/>
                <a:cs typeface="Nazanin"/>
              </a:rPr>
              <a:t>Active </a:t>
            </a:r>
            <a:r>
              <a:rPr lang="en-US" sz="1400" dirty="0" smtClean="0">
                <a:latin typeface="Times New Roman"/>
                <a:ea typeface="Times New Roman"/>
                <a:cs typeface="Nazanin"/>
              </a:rPr>
              <a:t>User</a:t>
            </a:r>
          </a:p>
          <a:p>
            <a:r>
              <a:rPr lang="en-US" sz="1400" dirty="0" smtClean="0">
                <a:latin typeface="Times New Roman"/>
                <a:ea typeface="Times New Roman"/>
                <a:cs typeface="Nazanin"/>
              </a:rPr>
              <a:t>3 </a:t>
            </a:r>
            <a:r>
              <a:rPr lang="en-US" sz="1400" dirty="0">
                <a:latin typeface="Times New Roman"/>
                <a:ea typeface="Times New Roman"/>
                <a:cs typeface="Nazanin"/>
              </a:rPr>
              <a:t>Rating </a:t>
            </a:r>
            <a:r>
              <a:rPr lang="en-US" sz="1400" dirty="0" smtClean="0">
                <a:latin typeface="Times New Roman"/>
                <a:ea typeface="Times New Roman"/>
                <a:cs typeface="Nazanin"/>
              </a:rPr>
              <a:t>Matrix</a:t>
            </a:r>
            <a:endParaRPr lang="en-US" sz="1400" dirty="0">
              <a:latin typeface="Times New Roman"/>
              <a:ea typeface="Times New Roman"/>
              <a:cs typeface="Nazanin"/>
            </a:endParaRPr>
          </a:p>
        </p:txBody>
      </p:sp>
    </p:spTree>
    <p:extLst>
      <p:ext uri="{BB962C8B-B14F-4D97-AF65-F5344CB8AC3E}">
        <p14:creationId xmlns:p14="http://schemas.microsoft.com/office/powerpoint/2010/main" val="4195025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400800"/>
            <a:ext cx="685800" cy="228600"/>
          </a:xfrm>
        </p:spPr>
        <p:txBody>
          <a:bodyPr vert="horz" anchor="b"/>
          <a:lstStyle/>
          <a:p>
            <a:pPr algn="ctr"/>
            <a:fld id="{052CD653-D99D-40CE-ACFA-3C7AC93A0B43}" type="slidenum">
              <a:rPr lang="en-US" sz="1600" b="1">
                <a:latin typeface="IPT Lotus" pitchFamily="2" charset="2"/>
                <a:cs typeface="IRLotus" pitchFamily="2" charset="-78"/>
              </a:rPr>
              <a:pPr algn="ctr"/>
              <a:t>6</a:t>
            </a:fld>
            <a:endParaRPr lang="en-US" sz="1600" b="1" dirty="0">
              <a:latin typeface="IPT Lotus" pitchFamily="2" charset="2"/>
              <a:cs typeface="IRLotus" pitchFamily="2" charset="-78"/>
            </a:endParaRPr>
          </a:p>
        </p:txBody>
      </p:sp>
      <p:sp>
        <p:nvSpPr>
          <p:cNvPr id="5" name="TextBox 4"/>
          <p:cNvSpPr txBox="1"/>
          <p:nvPr/>
        </p:nvSpPr>
        <p:spPr>
          <a:xfrm>
            <a:off x="838200" y="381000"/>
            <a:ext cx="7286847" cy="4062651"/>
          </a:xfrm>
          <a:prstGeom prst="rect">
            <a:avLst/>
          </a:prstGeom>
          <a:noFill/>
        </p:spPr>
        <p:txBody>
          <a:bodyPr wrap="square" rtlCol="0">
            <a:spAutoFit/>
          </a:bodyPr>
          <a:lstStyle/>
          <a:p>
            <a:pPr algn="just" rtl="1">
              <a:lnSpc>
                <a:spcPct val="150000"/>
              </a:lnSpc>
            </a:pPr>
            <a:r>
              <a:rPr lang="fa-IR" sz="2400" b="1" dirty="0" smtClean="0">
                <a:cs typeface="B Nazanin" pitchFamily="2" charset="-78"/>
              </a:rPr>
              <a:t>بیان مسئله (ادامه):</a:t>
            </a:r>
          </a:p>
          <a:p>
            <a:pPr algn="justLow" rtl="1">
              <a:lnSpc>
                <a:spcPct val="120000"/>
              </a:lnSpc>
              <a:spcAft>
                <a:spcPts val="0"/>
              </a:spcAft>
            </a:pPr>
            <a:r>
              <a:rPr lang="ar-SA" sz="2400" dirty="0">
                <a:latin typeface="Times New Roman"/>
                <a:ea typeface="Times New Roman"/>
                <a:cs typeface="Nazanin"/>
              </a:rPr>
              <a:t>دو راه برای پیدا کردن کاربران همسایه وجود دارد: اندازه­گیری </a:t>
            </a:r>
            <a:r>
              <a:rPr lang="ar-SA" sz="2400" dirty="0" smtClean="0">
                <a:latin typeface="Times New Roman"/>
                <a:ea typeface="Times New Roman"/>
                <a:cs typeface="Nazanin"/>
              </a:rPr>
              <a:t>شباهت</a:t>
            </a:r>
            <a:r>
              <a:rPr lang="en-US" sz="2400" baseline="30000" dirty="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1</a:t>
            </a:r>
            <a:r>
              <a:rPr lang="ar-SA" sz="2400" dirty="0" smtClean="0">
                <a:latin typeface="Times New Roman"/>
                <a:ea typeface="Times New Roman"/>
                <a:cs typeface="Nazanin"/>
              </a:rPr>
              <a:t>و </a:t>
            </a:r>
            <a:r>
              <a:rPr lang="ar-SA" sz="2400" dirty="0">
                <a:latin typeface="Times New Roman"/>
                <a:ea typeface="Times New Roman"/>
                <a:cs typeface="Nazanin"/>
              </a:rPr>
              <a:t>الگوریتم­های </a:t>
            </a:r>
            <a:r>
              <a:rPr lang="ar-SA" sz="2400" dirty="0" smtClean="0">
                <a:latin typeface="Times New Roman"/>
                <a:ea typeface="Times New Roman"/>
                <a:cs typeface="Nazanin"/>
              </a:rPr>
              <a:t>خوشه‌بندی</a:t>
            </a:r>
            <a:r>
              <a:rPr lang="en-US" sz="2400" baseline="30000" dirty="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2</a:t>
            </a:r>
            <a:r>
              <a:rPr lang="en-US" sz="2400" dirty="0">
                <a:latin typeface="Times New Roman"/>
                <a:cs typeface="Nazanin"/>
              </a:rPr>
              <a:t> </a:t>
            </a:r>
            <a:r>
              <a:rPr lang="fa-IR" sz="2400" dirty="0">
                <a:latin typeface="Times New Roman"/>
                <a:cs typeface="Nazanin"/>
              </a:rPr>
              <a:t>.</a:t>
            </a:r>
            <a:endParaRPr lang="en-US" sz="2400" dirty="0" smtClean="0">
              <a:latin typeface="Times New Roman"/>
              <a:ea typeface="Times New Roman"/>
              <a:cs typeface="Nazanin"/>
            </a:endParaRPr>
          </a:p>
          <a:p>
            <a:pPr algn="justLow" rtl="1">
              <a:lnSpc>
                <a:spcPct val="120000"/>
              </a:lnSpc>
              <a:spcAft>
                <a:spcPts val="0"/>
              </a:spcAft>
            </a:pPr>
            <a:r>
              <a:rPr lang="ar-SA" sz="2400" dirty="0">
                <a:latin typeface="Times New Roman"/>
                <a:ea typeface="Times New Roman"/>
                <a:cs typeface="Nazanin"/>
              </a:rPr>
              <a:t>ضریب همبستگی </a:t>
            </a:r>
            <a:r>
              <a:rPr lang="ar-SA" sz="2400" dirty="0" smtClean="0">
                <a:latin typeface="Times New Roman"/>
                <a:ea typeface="Times New Roman"/>
                <a:cs typeface="Nazanin"/>
              </a:rPr>
              <a:t>پیرسون</a:t>
            </a:r>
            <a:r>
              <a:rPr lang="en-US" sz="2400" baseline="30000" dirty="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3</a:t>
            </a:r>
            <a:r>
              <a:rPr lang="ar-SA" sz="2400" dirty="0" smtClean="0">
                <a:latin typeface="Times New Roman"/>
                <a:ea typeface="Times New Roman"/>
                <a:cs typeface="Nazanin"/>
              </a:rPr>
              <a:t>و </a:t>
            </a:r>
            <a:r>
              <a:rPr lang="ar-SA" sz="2400" dirty="0">
                <a:latin typeface="Times New Roman"/>
                <a:ea typeface="Times New Roman"/>
                <a:cs typeface="Nazanin"/>
              </a:rPr>
              <a:t>روش کسینوسی به­صورت گسترده برای اندازه­گیری شباهت استفاده شده </a:t>
            </a:r>
            <a:r>
              <a:rPr lang="ar-SA" sz="2400" dirty="0" smtClean="0">
                <a:latin typeface="Times New Roman"/>
                <a:ea typeface="Times New Roman"/>
                <a:cs typeface="Nazanin"/>
              </a:rPr>
              <a:t>است</a:t>
            </a:r>
            <a:r>
              <a:rPr lang="fa-IR" sz="2400" dirty="0" smtClean="0">
                <a:latin typeface="Times New Roman"/>
                <a:ea typeface="Times New Roman"/>
                <a:cs typeface="Nazanin"/>
              </a:rPr>
              <a:t>.</a:t>
            </a:r>
            <a:endParaRPr lang="en-US" sz="2400" dirty="0" smtClean="0">
              <a:latin typeface="Times New Roman"/>
              <a:ea typeface="Times New Roman"/>
              <a:cs typeface="Nazanin"/>
            </a:endParaRPr>
          </a:p>
          <a:p>
            <a:pPr algn="justLow" rtl="1">
              <a:lnSpc>
                <a:spcPct val="120000"/>
              </a:lnSpc>
              <a:spcAft>
                <a:spcPts val="0"/>
              </a:spcAft>
            </a:pPr>
            <a:r>
              <a:rPr lang="ar-SA" sz="2400" dirty="0">
                <a:latin typeface="Times New Roman"/>
                <a:ea typeface="Times New Roman"/>
                <a:cs typeface="Nazanin"/>
              </a:rPr>
              <a:t>یکی از معایب ضریب همبستگی پیرسون عدم لحاظ کردن تعداد آیتم­های مشترک در بین دو کاربر می­باشد.</a:t>
            </a:r>
            <a:endParaRPr lang="en-US" sz="2400" dirty="0" smtClean="0">
              <a:latin typeface="Times New Roman"/>
              <a:ea typeface="Times New Roman"/>
              <a:cs typeface="Nazanin"/>
            </a:endParaRPr>
          </a:p>
          <a:p>
            <a:pPr algn="justLow" rtl="1">
              <a:lnSpc>
                <a:spcPct val="120000"/>
              </a:lnSpc>
              <a:spcAft>
                <a:spcPts val="0"/>
              </a:spcAft>
            </a:pPr>
            <a:endParaRPr lang="en-US" sz="1100" dirty="0" smtClean="0">
              <a:latin typeface="Times New Roman"/>
              <a:ea typeface="Times New Roman"/>
              <a:cs typeface="Zar"/>
            </a:endParaRPr>
          </a:p>
          <a:p>
            <a:pPr algn="just" rtl="1">
              <a:lnSpc>
                <a:spcPct val="150000"/>
              </a:lnSpc>
            </a:pPr>
            <a:endParaRPr lang="fa-IR" sz="2400" b="1" dirty="0" smtClean="0">
              <a:cs typeface="B Nazanin" pitchFamily="2" charset="-78"/>
            </a:endParaRPr>
          </a:p>
        </p:txBody>
      </p:sp>
      <p:sp>
        <p:nvSpPr>
          <p:cNvPr id="3" name="Rectangle 2"/>
          <p:cNvSpPr/>
          <p:nvPr/>
        </p:nvSpPr>
        <p:spPr>
          <a:xfrm>
            <a:off x="5251452" y="6096000"/>
            <a:ext cx="3103670" cy="738664"/>
          </a:xfrm>
          <a:prstGeom prst="rect">
            <a:avLst/>
          </a:prstGeom>
        </p:spPr>
        <p:txBody>
          <a:bodyPr wrap="none">
            <a:spAutoFit/>
          </a:bodyPr>
          <a:lstStyle/>
          <a:p>
            <a:r>
              <a:rPr lang="en-US" sz="1400" dirty="0" smtClean="0">
                <a:latin typeface="Times New Roman"/>
                <a:ea typeface="Times New Roman"/>
                <a:cs typeface="Zar"/>
              </a:rPr>
              <a:t>1 similarity</a:t>
            </a:r>
          </a:p>
          <a:p>
            <a:r>
              <a:rPr lang="en-US" sz="1400" dirty="0" smtClean="0">
                <a:latin typeface="Times New Roman"/>
                <a:cs typeface="Zar"/>
              </a:rPr>
              <a:t>2 </a:t>
            </a:r>
            <a:r>
              <a:rPr lang="en-US" sz="1400" dirty="0">
                <a:latin typeface="Times New Roman"/>
                <a:ea typeface="Times New Roman"/>
                <a:cs typeface="Zar"/>
              </a:rPr>
              <a:t>clustering </a:t>
            </a:r>
            <a:endParaRPr lang="en-US" sz="1400" dirty="0" smtClean="0">
              <a:latin typeface="Times New Roman"/>
              <a:ea typeface="Times New Roman"/>
              <a:cs typeface="Zar"/>
            </a:endParaRPr>
          </a:p>
          <a:p>
            <a:r>
              <a:rPr lang="en-US" sz="1400" dirty="0" smtClean="0">
                <a:latin typeface="Times New Roman"/>
                <a:ea typeface="Times New Roman"/>
                <a:cs typeface="Nazanin"/>
              </a:rPr>
              <a:t>3 </a:t>
            </a:r>
            <a:r>
              <a:rPr lang="en-US" sz="1400" dirty="0">
                <a:solidFill>
                  <a:prstClr val="black"/>
                </a:solidFill>
                <a:latin typeface="Times New Roman" pitchFamily="18" charset="0"/>
                <a:cs typeface="Times New Roman" pitchFamily="18" charset="0"/>
              </a:rPr>
              <a:t>Pearson Correlation Coefficient (PCC</a:t>
            </a:r>
            <a:r>
              <a:rPr lang="en-US" sz="1400" dirty="0" smtClean="0">
                <a:solidFill>
                  <a:prstClr val="black"/>
                </a:solidFill>
                <a:latin typeface="Times New Roman" pitchFamily="18" charset="0"/>
                <a:cs typeface="Times New Roman" pitchFamily="18" charset="0"/>
              </a:rPr>
              <a:t>)</a:t>
            </a:r>
            <a:endParaRPr lang="en-US" sz="1400" dirty="0">
              <a:solidFill>
                <a:prstClr val="black"/>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85273557"/>
              </p:ext>
            </p:extLst>
          </p:nvPr>
        </p:nvGraphicFramePr>
        <p:xfrm>
          <a:off x="838200" y="3909776"/>
          <a:ext cx="3840480" cy="1493520"/>
        </p:xfrm>
        <a:graphic>
          <a:graphicData uri="http://schemas.openxmlformats.org/drawingml/2006/table">
            <a:tbl>
              <a:tblPr rtl="1" firstRow="1" lastCol="1" bandRow="1">
                <a:tableStyleId>{5C22544A-7EE6-4342-B048-85BDC9FD1C3A}</a:tableStyleId>
              </a:tblPr>
              <a:tblGrid>
                <a:gridCol w="640080"/>
                <a:gridCol w="640080"/>
                <a:gridCol w="640080"/>
                <a:gridCol w="640080"/>
                <a:gridCol w="640080"/>
                <a:gridCol w="640080"/>
              </a:tblGrid>
              <a:tr h="182880">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Item 5</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Item 4</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Item 3</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Item 2</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Item 1</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ar-SA" sz="1400" b="0" dirty="0">
                          <a:solidFill>
                            <a:schemeClr val="tx1"/>
                          </a:solidFill>
                          <a:effectLst/>
                          <a:latin typeface="Times New Roman" pitchFamily="18" charset="0"/>
                          <a:cs typeface="Times New Roman" pitchFamily="18" charset="0"/>
                        </a:rPr>
                        <a:t> </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r>
              <a:tr h="182880">
                <a:tc>
                  <a:txBody>
                    <a:bodyPr/>
                    <a:lstStyle/>
                    <a:p>
                      <a:pPr marL="0" algn="ctr" defTabSz="914400" rtl="0" eaLnBrk="1" latinLnBrk="0" hangingPunct="1">
                        <a:spcAft>
                          <a:spcPts val="0"/>
                        </a:spcAft>
                      </a:pPr>
                      <a:r>
                        <a:rPr lang="en-GB" sz="1400" b="0" kern="1200" dirty="0">
                          <a:solidFill>
                            <a:schemeClr val="tx1"/>
                          </a:solidFill>
                          <a:effectLst/>
                          <a:latin typeface="Times New Roman" pitchFamily="18" charset="0"/>
                          <a:ea typeface="+mn-ea"/>
                          <a:cs typeface="Times New Roman" pitchFamily="18" charset="0"/>
                        </a:rPr>
                        <a:t>1</a:t>
                      </a:r>
                      <a:endParaRPr lang="en-US" sz="1400" b="0" kern="1200" dirty="0">
                        <a:solidFill>
                          <a:schemeClr val="tx1"/>
                        </a:solidFill>
                        <a:effectLst/>
                        <a:latin typeface="Times New Roman" pitchFamily="18" charset="0"/>
                        <a:ea typeface="+mn-ea"/>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5</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4</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ar-S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1</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U</a:t>
                      </a:r>
                      <a:r>
                        <a:rPr lang="en-US" sz="1400" b="0" dirty="0" err="1">
                          <a:solidFill>
                            <a:schemeClr val="tx1"/>
                          </a:solidFill>
                          <a:effectLst/>
                          <a:latin typeface="Times New Roman" pitchFamily="18" charset="0"/>
                          <a:cs typeface="Times New Roman" pitchFamily="18" charset="0"/>
                        </a:rPr>
                        <a:t>ser</a:t>
                      </a:r>
                      <a:r>
                        <a:rPr lang="en-US" sz="1400" b="0" dirty="0">
                          <a:solidFill>
                            <a:schemeClr val="tx1"/>
                          </a:solidFill>
                          <a:effectLst/>
                          <a:latin typeface="Times New Roman" pitchFamily="18" charset="0"/>
                          <a:cs typeface="Times New Roman" pitchFamily="18" charset="0"/>
                        </a:rPr>
                        <a:t> </a:t>
                      </a:r>
                      <a:r>
                        <a:rPr lang="en-GB" sz="1400" b="0" dirty="0">
                          <a:solidFill>
                            <a:schemeClr val="tx1"/>
                          </a:solidFill>
                          <a:effectLst/>
                          <a:latin typeface="Times New Roman" pitchFamily="18" charset="0"/>
                          <a:cs typeface="Times New Roman" pitchFamily="18" charset="0"/>
                        </a:rPr>
                        <a:t>1</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r>
              <a:tr h="182880">
                <a:tc>
                  <a:txBody>
                    <a:bodyPr/>
                    <a:lstStyle/>
                    <a:p>
                      <a:pPr marL="0" algn="ctr" defTabSz="914400" rtl="0" eaLnBrk="1" latinLnBrk="0" hangingPunct="1">
                        <a:spcAft>
                          <a:spcPts val="0"/>
                        </a:spcAft>
                      </a:pPr>
                      <a:r>
                        <a:rPr lang="en-GB" sz="1400" b="0" kern="1200" dirty="0">
                          <a:solidFill>
                            <a:schemeClr val="tx1"/>
                          </a:solidFill>
                          <a:effectLst/>
                          <a:latin typeface="Times New Roman" pitchFamily="18" charset="0"/>
                          <a:ea typeface="+mn-ea"/>
                          <a:cs typeface="Times New Roman" pitchFamily="18" charset="0"/>
                        </a:rPr>
                        <a:t>2</a:t>
                      </a:r>
                      <a:endParaRPr lang="en-US" sz="1400" b="0" kern="1200" dirty="0">
                        <a:solidFill>
                          <a:schemeClr val="tx1"/>
                        </a:solidFill>
                        <a:effectLst/>
                        <a:latin typeface="Times New Roman" pitchFamily="18" charset="0"/>
                        <a:ea typeface="+mn-ea"/>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5</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4</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ar-S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1</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User 2</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r>
              <a:tr h="182880">
                <a:tc>
                  <a:txBody>
                    <a:bodyPr/>
                    <a:lstStyle/>
                    <a:p>
                      <a:pPr marL="0" algn="ctr" defTabSz="914400" rtl="0" eaLnBrk="1" latinLnBrk="0" hangingPunct="1">
                        <a:spcAft>
                          <a:spcPts val="0"/>
                        </a:spcAft>
                      </a:pPr>
                      <a:r>
                        <a:rPr lang="en-GB" sz="1400" b="0" kern="1200" dirty="0">
                          <a:solidFill>
                            <a:schemeClr val="tx1"/>
                          </a:solidFill>
                          <a:effectLst/>
                          <a:latin typeface="Times New Roman" pitchFamily="18" charset="0"/>
                          <a:ea typeface="+mn-ea"/>
                          <a:cs typeface="Times New Roman" pitchFamily="18" charset="0"/>
                        </a:rPr>
                        <a:t>1</a:t>
                      </a:r>
                      <a:endParaRPr lang="en-US" sz="1400" b="0" kern="1200" dirty="0">
                        <a:solidFill>
                          <a:schemeClr val="tx1"/>
                        </a:solidFill>
                        <a:effectLst/>
                        <a:latin typeface="Times New Roman" pitchFamily="18" charset="0"/>
                        <a:ea typeface="+mn-ea"/>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1</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5</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a:solidFill>
                            <a:schemeClr val="tx1"/>
                          </a:solidFill>
                          <a:effectLst/>
                          <a:latin typeface="Times New Roman" pitchFamily="18" charset="0"/>
                          <a:cs typeface="Times New Roman" pitchFamily="18" charset="0"/>
                        </a:rPr>
                        <a:t>1</a:t>
                      </a:r>
                      <a:endParaRPr lang="en-US" sz="1400" b="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ar-SA" sz="1400" b="0">
                          <a:solidFill>
                            <a:schemeClr val="tx1"/>
                          </a:solidFill>
                          <a:effectLst/>
                          <a:latin typeface="Times New Roman" pitchFamily="18" charset="0"/>
                          <a:cs typeface="Times New Roman" pitchFamily="18" charset="0"/>
                        </a:rPr>
                        <a:t>-</a:t>
                      </a:r>
                      <a:endParaRPr lang="en-US" sz="1400" b="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User 3</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r>
              <a:tr h="182880">
                <a:tc>
                  <a:txBody>
                    <a:bodyPr/>
                    <a:lstStyle/>
                    <a:p>
                      <a:pPr marL="0" algn="ctr" defTabSz="914400" rtl="0" eaLnBrk="1" latinLnBrk="0" hangingPunct="1">
                        <a:spcAft>
                          <a:spcPts val="0"/>
                        </a:spcAft>
                      </a:pPr>
                      <a:r>
                        <a:rPr lang="en-GB" sz="1400" b="0" kern="1200" dirty="0">
                          <a:solidFill>
                            <a:schemeClr val="tx1"/>
                          </a:solidFill>
                          <a:effectLst/>
                          <a:latin typeface="Times New Roman" pitchFamily="18" charset="0"/>
                          <a:ea typeface="+mn-ea"/>
                          <a:cs typeface="Times New Roman" pitchFamily="18" charset="0"/>
                        </a:rPr>
                        <a:t>2</a:t>
                      </a:r>
                      <a:endParaRPr lang="en-US" sz="1400" b="0" kern="1200" dirty="0">
                        <a:solidFill>
                          <a:schemeClr val="tx1"/>
                        </a:solidFill>
                        <a:effectLst/>
                        <a:latin typeface="Times New Roman" pitchFamily="18" charset="0"/>
                        <a:ea typeface="+mn-ea"/>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5</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4</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ar-SA" sz="1400" b="0">
                          <a:solidFill>
                            <a:schemeClr val="tx1"/>
                          </a:solidFill>
                          <a:effectLst/>
                          <a:latin typeface="Times New Roman" pitchFamily="18" charset="0"/>
                          <a:cs typeface="Times New Roman" pitchFamily="18" charset="0"/>
                        </a:rPr>
                        <a:t>-</a:t>
                      </a:r>
                      <a:endParaRPr lang="en-US" sz="1400" b="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a:solidFill>
                            <a:schemeClr val="tx1"/>
                          </a:solidFill>
                          <a:effectLst/>
                          <a:latin typeface="Times New Roman" pitchFamily="18" charset="0"/>
                          <a:cs typeface="Times New Roman" pitchFamily="18" charset="0"/>
                        </a:rPr>
                        <a:t>2</a:t>
                      </a:r>
                      <a:endParaRPr lang="en-US" sz="1400" b="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User 4</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r>
              <a:tr h="182880">
                <a:tc>
                  <a:txBody>
                    <a:bodyPr/>
                    <a:lstStyle/>
                    <a:p>
                      <a:pPr marL="0" algn="ctr" defTabSz="914400" rtl="0" eaLnBrk="1" latinLnBrk="0" hangingPunct="1">
                        <a:spcAft>
                          <a:spcPts val="0"/>
                        </a:spcAft>
                      </a:pPr>
                      <a:r>
                        <a:rPr lang="en-GB" sz="1400" b="0" kern="1200" dirty="0">
                          <a:solidFill>
                            <a:schemeClr val="tx1"/>
                          </a:solidFill>
                          <a:effectLst/>
                          <a:latin typeface="Times New Roman" pitchFamily="18" charset="0"/>
                          <a:ea typeface="+mn-ea"/>
                          <a:cs typeface="Times New Roman" pitchFamily="18" charset="0"/>
                        </a:rPr>
                        <a:t>5</a:t>
                      </a:r>
                      <a:endParaRPr lang="en-US" sz="1400" b="0" kern="1200" dirty="0">
                        <a:solidFill>
                          <a:schemeClr val="tx1"/>
                        </a:solidFill>
                        <a:effectLst/>
                        <a:latin typeface="Times New Roman" pitchFamily="18" charset="0"/>
                        <a:ea typeface="+mn-ea"/>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3</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1</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a:solidFill>
                            <a:schemeClr val="tx1"/>
                          </a:solidFill>
                          <a:effectLst/>
                          <a:latin typeface="Times New Roman" pitchFamily="18" charset="0"/>
                          <a:cs typeface="Times New Roman" pitchFamily="18" charset="0"/>
                        </a:rPr>
                        <a:t>2</a:t>
                      </a:r>
                      <a:endParaRPr lang="en-US" sz="1400" b="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a:solidFill>
                            <a:schemeClr val="tx1"/>
                          </a:solidFill>
                          <a:effectLst/>
                          <a:latin typeface="Times New Roman" pitchFamily="18" charset="0"/>
                          <a:cs typeface="Times New Roman" pitchFamily="18" charset="0"/>
                        </a:rPr>
                        <a:t>5</a:t>
                      </a:r>
                      <a:endParaRPr lang="en-US" sz="1400" b="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User 5</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r>
              <a:tr h="182880">
                <a:tc>
                  <a:txBody>
                    <a:bodyPr/>
                    <a:lstStyle/>
                    <a:p>
                      <a:pPr marL="0" algn="ctr" defTabSz="914400" rtl="0" eaLnBrk="1" latinLnBrk="0" hangingPunct="1">
                        <a:spcAft>
                          <a:spcPts val="0"/>
                        </a:spcAft>
                      </a:pPr>
                      <a:r>
                        <a:rPr lang="en-GB" sz="1400" b="0" kern="1200" dirty="0">
                          <a:solidFill>
                            <a:schemeClr val="tx1"/>
                          </a:solidFill>
                          <a:effectLst/>
                          <a:latin typeface="Times New Roman" pitchFamily="18" charset="0"/>
                          <a:ea typeface="+mn-ea"/>
                          <a:cs typeface="Times New Roman" pitchFamily="18" charset="0"/>
                        </a:rPr>
                        <a:t>-</a:t>
                      </a:r>
                      <a:endParaRPr lang="en-US" sz="1400" b="0" kern="1200" dirty="0">
                        <a:solidFill>
                          <a:schemeClr val="tx1"/>
                        </a:solidFill>
                        <a:effectLst/>
                        <a:latin typeface="Times New Roman" pitchFamily="18" charset="0"/>
                        <a:ea typeface="+mn-ea"/>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ar-SA" sz="1400" b="0" dirty="0">
                          <a:solidFill>
                            <a:schemeClr val="tx1"/>
                          </a:solidFill>
                          <a:effectLst/>
                          <a:latin typeface="Times New Roman" pitchFamily="18" charset="0"/>
                          <a:cs typeface="Times New Roman" pitchFamily="18" charset="0"/>
                        </a:rPr>
                        <a:t>-</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1</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c>
                  <a:txBody>
                    <a:bodyPr/>
                    <a:lstStyle/>
                    <a:p>
                      <a:pPr algn="ctr" rtl="0">
                        <a:spcAft>
                          <a:spcPts val="0"/>
                        </a:spcAft>
                      </a:pPr>
                      <a:r>
                        <a:rPr lang="en-GB" sz="1400" b="0" dirty="0">
                          <a:solidFill>
                            <a:schemeClr val="tx1"/>
                          </a:solidFill>
                          <a:effectLst/>
                          <a:latin typeface="Times New Roman" pitchFamily="18" charset="0"/>
                          <a:cs typeface="Times New Roman" pitchFamily="18" charset="0"/>
                        </a:rPr>
                        <a:t>User 6</a:t>
                      </a:r>
                      <a:endParaRPr lang="en-US" sz="1400" b="0" dirty="0">
                        <a:solidFill>
                          <a:schemeClr val="tx1"/>
                        </a:solidFill>
                        <a:effectLst/>
                        <a:latin typeface="Times New Roman" pitchFamily="18" charset="0"/>
                        <a:ea typeface="Times New Roman"/>
                        <a:cs typeface="Times New Roman" pitchFamily="18" charset="0"/>
                      </a:endParaRPr>
                    </a:p>
                  </a:txBody>
                  <a:tcPr marL="61301" marR="61301" marT="0" marB="0" anchor="ctr"/>
                </a:tc>
              </a:tr>
            </a:tbl>
          </a:graphicData>
        </a:graphic>
      </p:graphicFrame>
      <p:sp>
        <p:nvSpPr>
          <p:cNvPr id="6" name="Rectangle 5"/>
          <p:cNvSpPr/>
          <p:nvPr/>
        </p:nvSpPr>
        <p:spPr>
          <a:xfrm>
            <a:off x="5195777" y="3816904"/>
            <a:ext cx="2195623" cy="1669496"/>
          </a:xfrm>
          <a:prstGeom prst="rect">
            <a:avLst/>
          </a:prstGeom>
        </p:spPr>
        <p:txBody>
          <a:bodyPr wrap="square">
            <a:spAutoFit/>
          </a:bodyPr>
          <a:lstStyle/>
          <a:p>
            <a:pPr lvl="0" algn="just" eaLnBrk="0" fontAlgn="base" hangingPunct="0">
              <a:lnSpc>
                <a:spcPct val="150000"/>
              </a:lnSpc>
              <a:spcBef>
                <a:spcPct val="0"/>
              </a:spcBef>
              <a:spcAft>
                <a:spcPct val="0"/>
              </a:spcAft>
            </a:pPr>
            <a:r>
              <a:rPr lang="en-US" sz="1400" dirty="0" err="1">
                <a:latin typeface="Times New Roman" pitchFamily="18" charset="0"/>
                <a:ea typeface="Times New Roman" pitchFamily="18" charset="0"/>
                <a:cs typeface="Times New Roman" pitchFamily="18" charset="0"/>
              </a:rPr>
              <a:t>Sim</a:t>
            </a:r>
            <a:r>
              <a:rPr lang="en-US" sz="1400" dirty="0">
                <a:latin typeface="Times New Roman" pitchFamily="18" charset="0"/>
                <a:ea typeface="Times New Roman" pitchFamily="18" charset="0"/>
                <a:cs typeface="Times New Roman" pitchFamily="18" charset="0"/>
              </a:rPr>
              <a:t>(U1,U2)=0.9799</a:t>
            </a:r>
          </a:p>
          <a:p>
            <a:pPr lvl="0" algn="just" eaLnBrk="0" fontAlgn="base" hangingPunct="0">
              <a:lnSpc>
                <a:spcPct val="150000"/>
              </a:lnSpc>
              <a:spcBef>
                <a:spcPct val="0"/>
              </a:spcBef>
              <a:spcAft>
                <a:spcPct val="0"/>
              </a:spcAft>
            </a:pPr>
            <a:r>
              <a:rPr lang="en-US" sz="1400" dirty="0" err="1">
                <a:latin typeface="Times New Roman" pitchFamily="18" charset="0"/>
                <a:ea typeface="Times New Roman" pitchFamily="18" charset="0"/>
                <a:cs typeface="Times New Roman" pitchFamily="18" charset="0"/>
              </a:rPr>
              <a:t>Sim</a:t>
            </a:r>
            <a:r>
              <a:rPr lang="en-US" sz="1400" dirty="0">
                <a:latin typeface="Times New Roman" pitchFamily="18" charset="0"/>
                <a:ea typeface="Times New Roman" pitchFamily="18" charset="0"/>
                <a:cs typeface="Times New Roman" pitchFamily="18" charset="0"/>
              </a:rPr>
              <a:t>(U1,U3)=0.7062</a:t>
            </a:r>
          </a:p>
          <a:p>
            <a:pPr lvl="0" algn="just" eaLnBrk="0" fontAlgn="base" hangingPunct="0">
              <a:lnSpc>
                <a:spcPct val="150000"/>
              </a:lnSpc>
              <a:spcBef>
                <a:spcPct val="0"/>
              </a:spcBef>
              <a:spcAft>
                <a:spcPct val="0"/>
              </a:spcAft>
            </a:pPr>
            <a:r>
              <a:rPr lang="en-US" sz="1400" dirty="0" err="1">
                <a:latin typeface="Times New Roman" pitchFamily="18" charset="0"/>
                <a:ea typeface="Times New Roman" pitchFamily="18" charset="0"/>
                <a:cs typeface="Times New Roman" pitchFamily="18" charset="0"/>
              </a:rPr>
              <a:t>Sim</a:t>
            </a:r>
            <a:r>
              <a:rPr lang="en-US" sz="1400" dirty="0">
                <a:latin typeface="Times New Roman" pitchFamily="18" charset="0"/>
                <a:ea typeface="Times New Roman" pitchFamily="18" charset="0"/>
                <a:cs typeface="Times New Roman" pitchFamily="18" charset="0"/>
              </a:rPr>
              <a:t>(U1,U4)=0.9699</a:t>
            </a:r>
            <a:endParaRPr lang="en-US" sz="1400" dirty="0">
              <a:latin typeface="Times New Roman" pitchFamily="18" charset="0"/>
              <a:cs typeface="Times New Roman" pitchFamily="18" charset="0"/>
            </a:endParaRPr>
          </a:p>
          <a:p>
            <a:pPr lvl="0" algn="just" eaLnBrk="0" fontAlgn="base" hangingPunct="0">
              <a:lnSpc>
                <a:spcPct val="150000"/>
              </a:lnSpc>
              <a:spcBef>
                <a:spcPct val="0"/>
              </a:spcBef>
              <a:spcAft>
                <a:spcPct val="0"/>
              </a:spcAft>
            </a:pPr>
            <a:r>
              <a:rPr lang="en-US" sz="1400" dirty="0" err="1">
                <a:latin typeface="Times New Roman" pitchFamily="18" charset="0"/>
                <a:ea typeface="Times New Roman" pitchFamily="18" charset="0"/>
                <a:cs typeface="Times New Roman" pitchFamily="18" charset="0"/>
              </a:rPr>
              <a:t>Sim</a:t>
            </a:r>
            <a:r>
              <a:rPr lang="en-US" sz="1400" dirty="0">
                <a:latin typeface="Times New Roman" pitchFamily="18" charset="0"/>
                <a:ea typeface="Times New Roman" pitchFamily="18" charset="0"/>
                <a:cs typeface="Times New Roman" pitchFamily="18" charset="0"/>
              </a:rPr>
              <a:t>(U1,U5)=0.0058</a:t>
            </a:r>
          </a:p>
          <a:p>
            <a:pPr lvl="0" algn="just" eaLnBrk="0" fontAlgn="base" hangingPunct="0">
              <a:lnSpc>
                <a:spcPct val="150000"/>
              </a:lnSpc>
              <a:spcBef>
                <a:spcPct val="0"/>
              </a:spcBef>
              <a:spcAft>
                <a:spcPct val="0"/>
              </a:spcAft>
            </a:pPr>
            <a:r>
              <a:rPr lang="en-US" sz="1400" dirty="0" err="1">
                <a:latin typeface="Times New Roman" pitchFamily="18" charset="0"/>
                <a:ea typeface="Times New Roman" pitchFamily="18" charset="0"/>
                <a:cs typeface="Times New Roman" pitchFamily="18" charset="0"/>
              </a:rPr>
              <a:t>Sim</a:t>
            </a:r>
            <a:r>
              <a:rPr lang="en-US" sz="1400" dirty="0">
                <a:latin typeface="Times New Roman" pitchFamily="18" charset="0"/>
                <a:ea typeface="Times New Roman" pitchFamily="18" charset="0"/>
                <a:cs typeface="Times New Roman" pitchFamily="18" charset="0"/>
              </a:rPr>
              <a:t>(U1,U6)=1.0000</a:t>
            </a:r>
            <a:endParaRPr lang="en-US" sz="1400" dirty="0">
              <a:latin typeface="Times New Roman" pitchFamily="18" charset="0"/>
              <a:cs typeface="Times New Roman" pitchFamily="18" charset="0"/>
            </a:endParaRPr>
          </a:p>
        </p:txBody>
      </p:sp>
    </p:spTree>
    <p:extLst>
      <p:ext uri="{BB962C8B-B14F-4D97-AF65-F5344CB8AC3E}">
        <p14:creationId xmlns:p14="http://schemas.microsoft.com/office/powerpoint/2010/main" val="17971363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400800"/>
            <a:ext cx="685800" cy="228600"/>
          </a:xfrm>
        </p:spPr>
        <p:txBody>
          <a:bodyPr vert="horz" anchor="b"/>
          <a:lstStyle/>
          <a:p>
            <a:pPr algn="ctr"/>
            <a:fld id="{052CD653-D99D-40CE-ACFA-3C7AC93A0B43}" type="slidenum">
              <a:rPr lang="en-US" sz="1600" b="1">
                <a:latin typeface="IPT Lotus" pitchFamily="2" charset="2"/>
                <a:cs typeface="IRLotus" pitchFamily="2" charset="-78"/>
              </a:rPr>
              <a:pPr algn="ctr"/>
              <a:t>7</a:t>
            </a:fld>
            <a:endParaRPr lang="en-US" sz="1600" b="1" dirty="0">
              <a:latin typeface="IPT Lotus" pitchFamily="2" charset="2"/>
              <a:cs typeface="IRLotus" pitchFamily="2" charset="-78"/>
            </a:endParaRPr>
          </a:p>
        </p:txBody>
      </p:sp>
      <p:sp>
        <p:nvSpPr>
          <p:cNvPr id="5" name="TextBox 4"/>
          <p:cNvSpPr txBox="1"/>
          <p:nvPr/>
        </p:nvSpPr>
        <p:spPr>
          <a:xfrm>
            <a:off x="838200" y="381000"/>
            <a:ext cx="7286847" cy="5392245"/>
          </a:xfrm>
          <a:prstGeom prst="rect">
            <a:avLst/>
          </a:prstGeom>
          <a:noFill/>
        </p:spPr>
        <p:txBody>
          <a:bodyPr wrap="square" rtlCol="0">
            <a:spAutoFit/>
          </a:bodyPr>
          <a:lstStyle/>
          <a:p>
            <a:pPr algn="just" rtl="1">
              <a:lnSpc>
                <a:spcPct val="150000"/>
              </a:lnSpc>
            </a:pPr>
            <a:r>
              <a:rPr lang="fa-IR" sz="2400" b="1" dirty="0" smtClean="0">
                <a:cs typeface="B Nazanin" pitchFamily="2" charset="-78"/>
              </a:rPr>
              <a:t>اهمیت پژوهش:</a:t>
            </a:r>
          </a:p>
          <a:p>
            <a:pPr algn="justLow" rtl="1">
              <a:lnSpc>
                <a:spcPct val="120000"/>
              </a:lnSpc>
              <a:spcAft>
                <a:spcPts val="0"/>
              </a:spcAft>
            </a:pPr>
            <a:r>
              <a:rPr lang="ar-SA" sz="2400" dirty="0">
                <a:latin typeface="Times New Roman"/>
                <a:ea typeface="Times New Roman"/>
                <a:cs typeface="Nazanin"/>
              </a:rPr>
              <a:t>سیستم­های پیشنهادگر، سیستم­های تاثیر­گذار در راهنمایی و هدایت کاربر، در میان حجم عظیمی از انتخاب­های ممکن، برای رسیدن به گزینه مفید و مورد علاقه وی هستند، به­گونه­ای که این فرایند برای همان کاربر شخصی­سازی شده باشد. از مهم­ترین چالش­هایی که سیستم­های توصیه­گر با آن مواجه هستند می­توان به انتخاب معیار شباهت بهینه، خلوت </a:t>
            </a:r>
            <a:r>
              <a:rPr lang="ar-SA" sz="2400" dirty="0" smtClean="0">
                <a:latin typeface="Times New Roman"/>
                <a:ea typeface="Times New Roman"/>
                <a:cs typeface="Nazanin"/>
              </a:rPr>
              <a:t>بودن</a:t>
            </a:r>
            <a:r>
              <a:rPr lang="en-US" sz="2400" baseline="30000" dirty="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1</a:t>
            </a:r>
            <a:r>
              <a:rPr lang="ar-SA" sz="2400" dirty="0" smtClean="0">
                <a:latin typeface="Times New Roman"/>
                <a:ea typeface="Times New Roman"/>
                <a:cs typeface="Nazanin"/>
              </a:rPr>
              <a:t>ماتریس </a:t>
            </a:r>
            <a:r>
              <a:rPr lang="ar-SA" sz="2400" dirty="0">
                <a:latin typeface="Times New Roman"/>
                <a:ea typeface="Times New Roman"/>
                <a:cs typeface="Nazanin"/>
              </a:rPr>
              <a:t>امتیاز­ات و مساله شروع </a:t>
            </a:r>
            <a:r>
              <a:rPr lang="ar-SA" sz="2400" dirty="0" smtClean="0">
                <a:latin typeface="Times New Roman"/>
                <a:ea typeface="Times New Roman"/>
                <a:cs typeface="Nazanin"/>
              </a:rPr>
              <a:t>سرد</a:t>
            </a:r>
            <a:r>
              <a:rPr lang="en-US" sz="2400" baseline="30000" dirty="0">
                <a:latin typeface="Times New Roman" pitchFamily="18" charset="0"/>
                <a:cs typeface="Times New Roman" pitchFamily="18" charset="0"/>
              </a:rPr>
              <a:t> </a:t>
            </a:r>
            <a:r>
              <a:rPr lang="en-US" sz="2400" baseline="30000" dirty="0" smtClean="0">
                <a:latin typeface="Times New Roman" pitchFamily="18" charset="0"/>
                <a:cs typeface="Times New Roman" pitchFamily="18" charset="0"/>
              </a:rPr>
              <a:t>2</a:t>
            </a:r>
            <a:r>
              <a:rPr lang="ar-SA" sz="2400" dirty="0" smtClean="0">
                <a:latin typeface="Times New Roman"/>
                <a:ea typeface="Times New Roman"/>
                <a:cs typeface="Nazanin"/>
              </a:rPr>
              <a:t>، </a:t>
            </a:r>
            <a:r>
              <a:rPr lang="ar-SA" sz="2400" dirty="0">
                <a:latin typeface="Times New Roman"/>
                <a:ea typeface="Times New Roman"/>
                <a:cs typeface="Nazanin"/>
              </a:rPr>
              <a:t>اشاره کرد که باعث بروز مشکلاتی در روند </a:t>
            </a:r>
            <a:r>
              <a:rPr lang="ar-SA" sz="2400" dirty="0" smtClean="0">
                <a:latin typeface="Times New Roman"/>
                <a:ea typeface="Times New Roman"/>
                <a:cs typeface="Nazanin"/>
              </a:rPr>
              <a:t>پیشنهاد­دهی </a:t>
            </a:r>
            <a:r>
              <a:rPr lang="ar-SA" sz="2400" dirty="0">
                <a:latin typeface="Times New Roman"/>
                <a:ea typeface="Times New Roman"/>
                <a:cs typeface="Nazanin"/>
              </a:rPr>
              <a:t>می­شود و  صحت پیشنهادات را کاهش می­دهد. در این پژوهش خطای سیستم­های پیشنهاد­گر با استفاده از روش پیشنهادی به طرز چشم­گیری کاهش یافته است</a:t>
            </a:r>
            <a:r>
              <a:rPr lang="ar-SA" sz="2400" dirty="0" smtClean="0">
                <a:latin typeface="Times New Roman"/>
                <a:ea typeface="Times New Roman"/>
                <a:cs typeface="Nazanin"/>
              </a:rPr>
              <a:t>.</a:t>
            </a:r>
            <a:endParaRPr lang="en-US" sz="2400" dirty="0" smtClean="0">
              <a:latin typeface="Times New Roman"/>
              <a:ea typeface="Times New Roman"/>
              <a:cs typeface="Nazanin"/>
            </a:endParaRPr>
          </a:p>
          <a:p>
            <a:pPr algn="justLow" rtl="1">
              <a:lnSpc>
                <a:spcPct val="120000"/>
              </a:lnSpc>
              <a:spcAft>
                <a:spcPts val="0"/>
              </a:spcAft>
            </a:pPr>
            <a:endParaRPr lang="en-US" sz="1100" dirty="0" smtClean="0">
              <a:latin typeface="Times New Roman"/>
              <a:ea typeface="Times New Roman"/>
              <a:cs typeface="Zar"/>
            </a:endParaRPr>
          </a:p>
          <a:p>
            <a:pPr algn="just" rtl="1">
              <a:lnSpc>
                <a:spcPct val="150000"/>
              </a:lnSpc>
            </a:pPr>
            <a:endParaRPr lang="fa-IR" sz="2400" b="1" dirty="0" smtClean="0">
              <a:cs typeface="B Nazanin" pitchFamily="2" charset="-78"/>
            </a:endParaRPr>
          </a:p>
        </p:txBody>
      </p:sp>
      <p:sp>
        <p:nvSpPr>
          <p:cNvPr id="3" name="Rectangle 2"/>
          <p:cNvSpPr/>
          <p:nvPr/>
        </p:nvSpPr>
        <p:spPr>
          <a:xfrm>
            <a:off x="5226541" y="6172200"/>
            <a:ext cx="1986378" cy="523220"/>
          </a:xfrm>
          <a:prstGeom prst="rect">
            <a:avLst/>
          </a:prstGeom>
        </p:spPr>
        <p:txBody>
          <a:bodyPr wrap="none">
            <a:spAutoFit/>
          </a:bodyPr>
          <a:lstStyle/>
          <a:p>
            <a:r>
              <a:rPr lang="en-US" sz="1400" dirty="0" smtClean="0">
                <a:latin typeface="Times New Roman"/>
                <a:ea typeface="Times New Roman"/>
                <a:cs typeface="Zar"/>
              </a:rPr>
              <a:t>1 </a:t>
            </a:r>
            <a:r>
              <a:rPr lang="en-US" sz="1400" dirty="0" err="1" smtClean="0">
                <a:latin typeface="Times New Roman"/>
                <a:ea typeface="Times New Roman"/>
                <a:cs typeface="Nazanin"/>
              </a:rPr>
              <a:t>Sparsity</a:t>
            </a:r>
            <a:endParaRPr lang="en-US" sz="1400" dirty="0" smtClean="0">
              <a:latin typeface="Times New Roman"/>
              <a:ea typeface="Times New Roman"/>
              <a:cs typeface="Zar"/>
            </a:endParaRPr>
          </a:p>
          <a:p>
            <a:r>
              <a:rPr lang="en-US" sz="1400" dirty="0" smtClean="0">
                <a:latin typeface="Times New Roman"/>
                <a:cs typeface="Zar"/>
              </a:rPr>
              <a:t>2 </a:t>
            </a:r>
            <a:r>
              <a:rPr lang="en-US" sz="1400" dirty="0">
                <a:latin typeface="Times New Roman"/>
                <a:ea typeface="Times New Roman"/>
                <a:cs typeface="Zar"/>
              </a:rPr>
              <a:t>The Cold start problem</a:t>
            </a:r>
            <a:endParaRPr lang="en-US" sz="1400" dirty="0" smtClean="0">
              <a:latin typeface="Times New Roman"/>
              <a:ea typeface="Times New Roman"/>
              <a:cs typeface="Nazanin"/>
            </a:endParaRPr>
          </a:p>
        </p:txBody>
      </p:sp>
    </p:spTree>
    <p:extLst>
      <p:ext uri="{BB962C8B-B14F-4D97-AF65-F5344CB8AC3E}">
        <p14:creationId xmlns:p14="http://schemas.microsoft.com/office/powerpoint/2010/main" val="293679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400800"/>
            <a:ext cx="685800" cy="228600"/>
          </a:xfrm>
        </p:spPr>
        <p:txBody>
          <a:bodyPr vert="horz" anchor="b"/>
          <a:lstStyle/>
          <a:p>
            <a:pPr algn="ctr"/>
            <a:fld id="{052CD653-D99D-40CE-ACFA-3C7AC93A0B43}" type="slidenum">
              <a:rPr lang="en-US" sz="1600" b="1">
                <a:latin typeface="IPT Lotus" pitchFamily="2" charset="2"/>
                <a:cs typeface="IRLotus" pitchFamily="2" charset="-78"/>
              </a:rPr>
              <a:pPr algn="ctr"/>
              <a:t>8</a:t>
            </a:fld>
            <a:endParaRPr lang="en-US" sz="1600" b="1" dirty="0">
              <a:latin typeface="IPT Lotus" pitchFamily="2" charset="2"/>
              <a:cs typeface="IRLotus" pitchFamily="2" charset="-78"/>
            </a:endParaRPr>
          </a:p>
        </p:txBody>
      </p:sp>
      <p:sp>
        <p:nvSpPr>
          <p:cNvPr id="5" name="TextBox 4"/>
          <p:cNvSpPr txBox="1"/>
          <p:nvPr/>
        </p:nvSpPr>
        <p:spPr>
          <a:xfrm>
            <a:off x="838200" y="381000"/>
            <a:ext cx="7286847" cy="4243213"/>
          </a:xfrm>
          <a:prstGeom prst="rect">
            <a:avLst/>
          </a:prstGeom>
          <a:noFill/>
        </p:spPr>
        <p:txBody>
          <a:bodyPr wrap="square" rtlCol="0">
            <a:spAutoFit/>
          </a:bodyPr>
          <a:lstStyle/>
          <a:p>
            <a:pPr algn="just" rtl="1">
              <a:lnSpc>
                <a:spcPct val="150000"/>
              </a:lnSpc>
            </a:pPr>
            <a:r>
              <a:rPr lang="fa-IR" sz="2400" b="1" dirty="0" smtClean="0">
                <a:cs typeface="B Nazanin" pitchFamily="2" charset="-78"/>
              </a:rPr>
              <a:t>اهداف پژوهش:</a:t>
            </a:r>
          </a:p>
          <a:p>
            <a:pPr algn="justLow" rtl="1">
              <a:lnSpc>
                <a:spcPct val="120000"/>
              </a:lnSpc>
              <a:spcAft>
                <a:spcPts val="0"/>
              </a:spcAft>
            </a:pPr>
            <a:endParaRPr lang="fa-IR" sz="1100" dirty="0" smtClean="0">
              <a:latin typeface="Times New Roman"/>
              <a:ea typeface="Times New Roman"/>
              <a:cs typeface="Zar"/>
            </a:endParaRPr>
          </a:p>
          <a:p>
            <a:pPr marL="342900" lvl="0" indent="-342900" algn="just" rtl="1">
              <a:lnSpc>
                <a:spcPct val="115000"/>
              </a:lnSpc>
              <a:spcAft>
                <a:spcPts val="1000"/>
              </a:spcAft>
              <a:buFont typeface="Symbol"/>
              <a:buBlip>
                <a:blip r:embed="rId2"/>
              </a:buBlip>
              <a:tabLst>
                <a:tab pos="180340" algn="l"/>
              </a:tabLst>
            </a:pPr>
            <a:r>
              <a:rPr lang="ar-SA" sz="2400" dirty="0">
                <a:latin typeface="Times New Roman"/>
                <a:ea typeface="Times New Roman"/>
                <a:cs typeface="Nazanin"/>
              </a:rPr>
              <a:t>بهبود صحت سیستم­های پیشنهاد­گر پالایش مشارکتی</a:t>
            </a:r>
            <a:endParaRPr lang="en-US" sz="2400" dirty="0">
              <a:latin typeface="Times New Roman"/>
              <a:ea typeface="Times New Roman"/>
              <a:cs typeface="Nazanin"/>
            </a:endParaRPr>
          </a:p>
          <a:p>
            <a:pPr marL="342900" lvl="0" indent="-342900" algn="just" rtl="1">
              <a:lnSpc>
                <a:spcPct val="115000"/>
              </a:lnSpc>
              <a:spcAft>
                <a:spcPts val="1000"/>
              </a:spcAft>
              <a:buFont typeface="Symbol"/>
              <a:buBlip>
                <a:blip r:embed="rId2"/>
              </a:buBlip>
              <a:tabLst>
                <a:tab pos="180340" algn="l"/>
              </a:tabLst>
            </a:pPr>
            <a:r>
              <a:rPr lang="ar-SA" sz="2400" dirty="0">
                <a:latin typeface="Times New Roman"/>
                <a:ea typeface="Times New Roman"/>
                <a:cs typeface="Nazanin"/>
              </a:rPr>
              <a:t>ارائه روشی جدید و کارآمد­تر به­منظور محاسبه شباهت میان کاربران</a:t>
            </a:r>
            <a:endParaRPr lang="en-US" sz="2400" dirty="0">
              <a:latin typeface="Times New Roman"/>
              <a:ea typeface="Times New Roman"/>
              <a:cs typeface="Nazanin"/>
            </a:endParaRPr>
          </a:p>
          <a:p>
            <a:pPr marL="342900" lvl="0" indent="-342900" algn="just" rtl="1">
              <a:lnSpc>
                <a:spcPct val="115000"/>
              </a:lnSpc>
              <a:spcAft>
                <a:spcPts val="1000"/>
              </a:spcAft>
              <a:buFont typeface="Symbol"/>
              <a:buBlip>
                <a:blip r:embed="rId2"/>
              </a:buBlip>
              <a:tabLst>
                <a:tab pos="180340" algn="l"/>
              </a:tabLst>
            </a:pPr>
            <a:r>
              <a:rPr lang="ar-SA" sz="2400" dirty="0">
                <a:latin typeface="Times New Roman"/>
                <a:ea typeface="Times New Roman"/>
                <a:cs typeface="Nazanin"/>
              </a:rPr>
              <a:t>ارائه روش بهبود یافته برای یادگیری ترکیبی مبتنی بر سیستم عصبی فازی تطبیقی</a:t>
            </a:r>
            <a:endParaRPr lang="en-US" sz="2400" dirty="0">
              <a:latin typeface="Times New Roman"/>
              <a:ea typeface="Times New Roman"/>
              <a:cs typeface="Nazanin"/>
            </a:endParaRPr>
          </a:p>
          <a:p>
            <a:pPr marL="342900" lvl="0" indent="-342900" algn="just" rtl="1">
              <a:lnSpc>
                <a:spcPct val="115000"/>
              </a:lnSpc>
              <a:spcAft>
                <a:spcPts val="1000"/>
              </a:spcAft>
              <a:buFont typeface="Symbol"/>
              <a:buBlip>
                <a:blip r:embed="rId2"/>
              </a:buBlip>
              <a:tabLst>
                <a:tab pos="180340" algn="l"/>
              </a:tabLst>
            </a:pPr>
            <a:r>
              <a:rPr lang="ar-SA" sz="2400" dirty="0">
                <a:latin typeface="Times New Roman"/>
                <a:ea typeface="Times New Roman"/>
                <a:cs typeface="Nazanin"/>
              </a:rPr>
              <a:t>قابل اجرا در سیستم­های دنیای واقعی</a:t>
            </a:r>
            <a:endParaRPr lang="en-US" sz="2400" dirty="0">
              <a:latin typeface="Times New Roman"/>
              <a:ea typeface="Times New Roman"/>
              <a:cs typeface="Nazanin"/>
            </a:endParaRPr>
          </a:p>
          <a:p>
            <a:pPr algn="justLow" rtl="1">
              <a:lnSpc>
                <a:spcPct val="120000"/>
              </a:lnSpc>
              <a:spcAft>
                <a:spcPts val="0"/>
              </a:spcAft>
            </a:pPr>
            <a:endParaRPr lang="en-US" sz="1100" dirty="0" smtClean="0">
              <a:latin typeface="Times New Roman"/>
              <a:ea typeface="Times New Roman"/>
              <a:cs typeface="Zar"/>
            </a:endParaRPr>
          </a:p>
          <a:p>
            <a:pPr algn="just" rtl="1">
              <a:lnSpc>
                <a:spcPct val="150000"/>
              </a:lnSpc>
            </a:pPr>
            <a:endParaRPr lang="fa-IR" sz="2400" b="1" dirty="0" smtClean="0">
              <a:cs typeface="B Nazanin" pitchFamily="2" charset="-78"/>
            </a:endParaRPr>
          </a:p>
        </p:txBody>
      </p:sp>
    </p:spTree>
    <p:extLst>
      <p:ext uri="{BB962C8B-B14F-4D97-AF65-F5344CB8AC3E}">
        <p14:creationId xmlns:p14="http://schemas.microsoft.com/office/powerpoint/2010/main" val="3923496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244408" y="6381328"/>
            <a:ext cx="533400" cy="296416"/>
          </a:xfrm>
        </p:spPr>
        <p:txBody>
          <a:bodyPr/>
          <a:lstStyle/>
          <a:p>
            <a:pPr algn="ctr"/>
            <a:fld id="{AD8FB6B4-F0EB-4A71-8770-AE972B05331D}" type="slidenum">
              <a:rPr lang="en-US" sz="1600" b="1" smtClean="0">
                <a:solidFill>
                  <a:prstClr val="black"/>
                </a:solidFill>
                <a:latin typeface="IPT Lotus" pitchFamily="2" charset="2"/>
                <a:cs typeface="IRLotus" pitchFamily="2" charset="-78"/>
              </a:rPr>
              <a:pPr algn="ctr"/>
              <a:t>9</a:t>
            </a:fld>
            <a:endParaRPr lang="en-US" sz="1600" b="1" dirty="0">
              <a:solidFill>
                <a:prstClr val="black"/>
              </a:solidFill>
              <a:latin typeface="IPT Lotus" pitchFamily="2" charset="2"/>
              <a:cs typeface="IRLotus" pitchFamily="2" charset="-78"/>
            </a:endParaRPr>
          </a:p>
        </p:txBody>
      </p:sp>
      <p:sp>
        <p:nvSpPr>
          <p:cNvPr id="6" name="Rectangle 5"/>
          <p:cNvSpPr/>
          <p:nvPr/>
        </p:nvSpPr>
        <p:spPr>
          <a:xfrm>
            <a:off x="2057400" y="1183068"/>
            <a:ext cx="5334000" cy="4154984"/>
          </a:xfrm>
          <a:prstGeom prst="rect">
            <a:avLst/>
          </a:prstGeom>
        </p:spPr>
        <p:txBody>
          <a:bodyPr wrap="square">
            <a:spAutoFit/>
          </a:bodyPr>
          <a:lstStyle/>
          <a:p>
            <a:pPr algn="just" rtl="1">
              <a:lnSpc>
                <a:spcPct val="150000"/>
              </a:lnSpc>
            </a:pPr>
            <a:endParaRPr lang="fa-IR" sz="2400" b="1" dirty="0" smtClean="0">
              <a:solidFill>
                <a:srgbClr val="FF0000"/>
              </a:solidFill>
              <a:cs typeface="B Nazanin" pitchFamily="2" charset="-78"/>
            </a:endParaRPr>
          </a:p>
          <a:p>
            <a:pPr algn="ctr" rtl="1">
              <a:lnSpc>
                <a:spcPct val="150000"/>
              </a:lnSpc>
            </a:pPr>
            <a:r>
              <a:rPr lang="fa-IR" sz="8000" b="1" dirty="0" smtClean="0">
                <a:solidFill>
                  <a:srgbClr val="FF0000"/>
                </a:solidFill>
                <a:cs typeface="B Nazanin" pitchFamily="2" charset="-78"/>
              </a:rPr>
              <a:t>فصل 2</a:t>
            </a:r>
            <a:endParaRPr lang="fa-IR" sz="8000" b="1" dirty="0">
              <a:solidFill>
                <a:srgbClr val="FF0000"/>
              </a:solidFill>
              <a:cs typeface="B Nazanin" pitchFamily="2" charset="-78"/>
            </a:endParaRPr>
          </a:p>
          <a:p>
            <a:pPr marL="342900" indent="-342900" algn="just" rtl="1">
              <a:lnSpc>
                <a:spcPct val="150000"/>
              </a:lnSpc>
              <a:buFont typeface="Arial" pitchFamily="34" charset="0"/>
              <a:buChar char="•"/>
            </a:pPr>
            <a:endParaRPr lang="fa-IR" sz="2400" b="1" dirty="0">
              <a:solidFill>
                <a:prstClr val="black"/>
              </a:solidFill>
              <a:cs typeface="B Nazanin" pitchFamily="2" charset="-78"/>
            </a:endParaRPr>
          </a:p>
          <a:p>
            <a:pPr marL="342900" indent="-342900" algn="just" rtl="1">
              <a:lnSpc>
                <a:spcPct val="150000"/>
              </a:lnSpc>
              <a:buFont typeface="Arial" pitchFamily="34" charset="0"/>
              <a:buChar char="•"/>
            </a:pPr>
            <a:endParaRPr lang="fa-IR" sz="2400" b="1" dirty="0" smtClean="0">
              <a:solidFill>
                <a:prstClr val="black"/>
              </a:solidFill>
              <a:cs typeface="B Nazanin" pitchFamily="2" charset="-78"/>
            </a:endParaRPr>
          </a:p>
          <a:p>
            <a:pPr marL="342900" indent="-342900" algn="just" rtl="1">
              <a:lnSpc>
                <a:spcPct val="150000"/>
              </a:lnSpc>
              <a:buFont typeface="Arial" pitchFamily="34" charset="0"/>
              <a:buChar char="•"/>
            </a:pPr>
            <a:endParaRPr lang="fa-IR" sz="2400" b="1" dirty="0" smtClean="0">
              <a:solidFill>
                <a:prstClr val="black"/>
              </a:solidFill>
              <a:cs typeface="B Nazanin" pitchFamily="2" charset="-78"/>
            </a:endParaRPr>
          </a:p>
        </p:txBody>
      </p:sp>
    </p:spTree>
    <p:extLst>
      <p:ext uri="{BB962C8B-B14F-4D97-AF65-F5344CB8AC3E}">
        <p14:creationId xmlns:p14="http://schemas.microsoft.com/office/powerpoint/2010/main" val="390559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1821</TotalTime>
  <Words>2003</Words>
  <Application>Microsoft Office PowerPoint</Application>
  <PresentationFormat>On-screen Show (4:3)</PresentationFormat>
  <Paragraphs>445</Paragraphs>
  <Slides>44</Slides>
  <Notes>15</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64" baseType="lpstr">
      <vt:lpstr>Wingdings 2</vt:lpstr>
      <vt:lpstr>IRLotus</vt:lpstr>
      <vt:lpstr>Nazanin</vt:lpstr>
      <vt:lpstr>B Mitra</vt:lpstr>
      <vt:lpstr>Arial</vt:lpstr>
      <vt:lpstr>Times New Roman</vt:lpstr>
      <vt:lpstr>Wingdings 3</vt:lpstr>
      <vt:lpstr>Zar</vt:lpstr>
      <vt:lpstr>B Nazanin</vt:lpstr>
      <vt:lpstr>Lucida Sans Unicode</vt:lpstr>
      <vt:lpstr>IPT Lotus</vt:lpstr>
      <vt:lpstr>B Titr</vt:lpstr>
      <vt:lpstr>Wingdings</vt:lpstr>
      <vt:lpstr>Adobe Kaiti Std R</vt:lpstr>
      <vt:lpstr>Calibri</vt:lpstr>
      <vt:lpstr>Courier New</vt:lpstr>
      <vt:lpstr>Verdana</vt:lpstr>
      <vt:lpstr>Symbol</vt:lpstr>
      <vt:lpstr>Concourse</vt:lpstr>
      <vt:lpstr>Equation</vt:lpstr>
      <vt:lpstr>            بهبود صحت سیستم‌های توصیه‌گر* با استفاده از یادگیری ترکیبی در زمینه هوش مصنوعی  حمید اصلانی آذر 95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توانمندیهای کُد</vt:lpstr>
      <vt:lpstr>توانمندیهای کُد</vt:lpstr>
      <vt:lpstr>توانمندیهای کُد</vt:lpstr>
      <vt:lpstr>توانمندیهای کُد</vt:lpstr>
      <vt:lpstr>توانمندیهای کُد</vt:lpstr>
      <vt:lpstr>آنچه در این کد خواهید آموخت</vt:lpstr>
      <vt:lpstr>نکات و الزامات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بهبود صحت سیستم‌های توصیه‌گر* با استفاده از یادگیری ترکیبی در زمینه هوش مصنوعی  حمید اصلانی آذر 95     </dc:title>
  <dc:creator>marketcode</dc:creator>
  <cp:lastModifiedBy>marketcode</cp:lastModifiedBy>
  <cp:revision>1</cp:revision>
  <dcterms:created xsi:type="dcterms:W3CDTF">2016-10-17T13:14:46Z</dcterms:created>
  <dcterms:modified xsi:type="dcterms:W3CDTF">2017-01-24T06:23:27Z</dcterms:modified>
</cp:coreProperties>
</file>