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366" r:id="rId2"/>
    <p:sldId id="354" r:id="rId3"/>
    <p:sldId id="367" r:id="rId4"/>
    <p:sldId id="368" r:id="rId5"/>
    <p:sldId id="369" r:id="rId6"/>
    <p:sldId id="370" r:id="rId7"/>
    <p:sldId id="371" r:id="rId8"/>
    <p:sldId id="372" r:id="rId9"/>
    <p:sldId id="373" r:id="rId10"/>
    <p:sldId id="374" r:id="rId11"/>
    <p:sldId id="375" r:id="rId12"/>
    <p:sldId id="376" r:id="rId13"/>
    <p:sldId id="378" r:id="rId14"/>
    <p:sldId id="379" r:id="rId15"/>
    <p:sldId id="377" r:id="rId16"/>
    <p:sldId id="380" r:id="rId17"/>
    <p:sldId id="356" r:id="rId18"/>
    <p:sldId id="357" r:id="rId19"/>
    <p:sldId id="362" r:id="rId20"/>
    <p:sldId id="3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Arshad\Final%20Project\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rshad\Final%20Project\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3"/>
            <c:invertIfNegative val="0"/>
            <c:bubble3D val="0"/>
            <c:spPr>
              <a:solidFill>
                <a:srgbClr val="C00000"/>
              </a:solidFill>
            </c:spPr>
          </c:dPt>
          <c:val>
            <c:numRef>
              <c:f>[results.xlsx]Sheet1!$A$1:$A$28</c:f>
              <c:numCache>
                <c:formatCode>General</c:formatCode>
                <c:ptCount val="28"/>
                <c:pt idx="0">
                  <c:v>71</c:v>
                </c:pt>
                <c:pt idx="1">
                  <c:v>73</c:v>
                </c:pt>
                <c:pt idx="2">
                  <c:v>75</c:v>
                </c:pt>
                <c:pt idx="3">
                  <c:v>75.400000000000006</c:v>
                </c:pt>
                <c:pt idx="4">
                  <c:v>75.599999999999994</c:v>
                </c:pt>
                <c:pt idx="5">
                  <c:v>80.400000000000006</c:v>
                </c:pt>
                <c:pt idx="6">
                  <c:v>80.8</c:v>
                </c:pt>
                <c:pt idx="7">
                  <c:v>81</c:v>
                </c:pt>
                <c:pt idx="8">
                  <c:v>85.52</c:v>
                </c:pt>
                <c:pt idx="9">
                  <c:v>86.2</c:v>
                </c:pt>
                <c:pt idx="10">
                  <c:v>87.88</c:v>
                </c:pt>
                <c:pt idx="11">
                  <c:v>88</c:v>
                </c:pt>
                <c:pt idx="12">
                  <c:v>89.8</c:v>
                </c:pt>
                <c:pt idx="13">
                  <c:v>90.45</c:v>
                </c:pt>
                <c:pt idx="14">
                  <c:v>90.5</c:v>
                </c:pt>
                <c:pt idx="15">
                  <c:v>90.6</c:v>
                </c:pt>
                <c:pt idx="16">
                  <c:v>91.4</c:v>
                </c:pt>
                <c:pt idx="17">
                  <c:v>92</c:v>
                </c:pt>
                <c:pt idx="18">
                  <c:v>92.1</c:v>
                </c:pt>
                <c:pt idx="19">
                  <c:v>92.5</c:v>
                </c:pt>
                <c:pt idx="20">
                  <c:v>92.5</c:v>
                </c:pt>
                <c:pt idx="21">
                  <c:v>94</c:v>
                </c:pt>
                <c:pt idx="22">
                  <c:v>94</c:v>
                </c:pt>
                <c:pt idx="23">
                  <c:v>95.7</c:v>
                </c:pt>
                <c:pt idx="24">
                  <c:v>97</c:v>
                </c:pt>
                <c:pt idx="25">
                  <c:v>97.3</c:v>
                </c:pt>
                <c:pt idx="26">
                  <c:v>99.2</c:v>
                </c:pt>
                <c:pt idx="27">
                  <c:v>100</c:v>
                </c:pt>
              </c:numCache>
            </c:numRef>
          </c:val>
        </c:ser>
        <c:dLbls>
          <c:showLegendKey val="0"/>
          <c:showVal val="0"/>
          <c:showCatName val="0"/>
          <c:showSerName val="0"/>
          <c:showPercent val="0"/>
          <c:showBubbleSize val="0"/>
        </c:dLbls>
        <c:gapWidth val="150"/>
        <c:axId val="615774560"/>
        <c:axId val="615775120"/>
      </c:barChart>
      <c:catAx>
        <c:axId val="615774560"/>
        <c:scaling>
          <c:orientation val="minMax"/>
        </c:scaling>
        <c:delete val="0"/>
        <c:axPos val="b"/>
        <c:majorTickMark val="none"/>
        <c:minorTickMark val="none"/>
        <c:tickLblPos val="nextTo"/>
        <c:txPr>
          <a:bodyPr/>
          <a:lstStyle/>
          <a:p>
            <a:pPr>
              <a:defRPr>
                <a:cs typeface="B Nazanin" pitchFamily="2" charset="-78"/>
              </a:defRPr>
            </a:pPr>
            <a:endParaRPr lang="en-US"/>
          </a:p>
        </c:txPr>
        <c:crossAx val="615775120"/>
        <c:crosses val="autoZero"/>
        <c:auto val="1"/>
        <c:lblAlgn val="ctr"/>
        <c:lblOffset val="100"/>
        <c:noMultiLvlLbl val="0"/>
      </c:catAx>
      <c:valAx>
        <c:axId val="615775120"/>
        <c:scaling>
          <c:orientation val="minMax"/>
        </c:scaling>
        <c:delete val="0"/>
        <c:axPos val="l"/>
        <c:majorGridlines/>
        <c:title>
          <c:tx>
            <c:rich>
              <a:bodyPr/>
              <a:lstStyle/>
              <a:p>
                <a:pPr>
                  <a:defRPr>
                    <a:cs typeface="B Nazanin" pitchFamily="2" charset="-78"/>
                  </a:defRPr>
                </a:pPr>
                <a:r>
                  <a:rPr lang="fa-IR">
                    <a:cs typeface="B Nazanin" pitchFamily="2" charset="-78"/>
                  </a:rPr>
                  <a:t>درصد موفقیت</a:t>
                </a:r>
              </a:p>
            </c:rich>
          </c:tx>
          <c:overlay val="0"/>
        </c:title>
        <c:numFmt formatCode="General" sourceLinked="1"/>
        <c:majorTickMark val="out"/>
        <c:minorTickMark val="none"/>
        <c:tickLblPos val="nextTo"/>
        <c:txPr>
          <a:bodyPr/>
          <a:lstStyle/>
          <a:p>
            <a:pPr>
              <a:defRPr>
                <a:cs typeface="B Nazanin" pitchFamily="2" charset="-78"/>
              </a:defRPr>
            </a:pPr>
            <a:endParaRPr lang="en-US"/>
          </a:p>
        </c:txPr>
        <c:crossAx val="6157745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solidFill>
                <a:srgbClr val="C00000"/>
              </a:solidFill>
            </c:spPr>
          </c:dPt>
          <c:dLbls>
            <c:dLbl>
              <c:idx val="26"/>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[results.xlsx]Sheet2!$A$1:$A$27</c:f>
              <c:numCache>
                <c:formatCode>General</c:formatCode>
                <c:ptCount val="27"/>
                <c:pt idx="0">
                  <c:v>6</c:v>
                </c:pt>
                <c:pt idx="1">
                  <c:v>5</c:v>
                </c:pt>
                <c:pt idx="2">
                  <c:v>7</c:v>
                </c:pt>
                <c:pt idx="3">
                  <c:v>10</c:v>
                </c:pt>
                <c:pt idx="4">
                  <c:v>10</c:v>
                </c:pt>
                <c:pt idx="5">
                  <c:v>12</c:v>
                </c:pt>
                <c:pt idx="6">
                  <c:v>20</c:v>
                </c:pt>
                <c:pt idx="7">
                  <c:v>22</c:v>
                </c:pt>
                <c:pt idx="8">
                  <c:v>22</c:v>
                </c:pt>
                <c:pt idx="9">
                  <c:v>22</c:v>
                </c:pt>
                <c:pt idx="10">
                  <c:v>25</c:v>
                </c:pt>
                <c:pt idx="11">
                  <c:v>25</c:v>
                </c:pt>
                <c:pt idx="12">
                  <c:v>27</c:v>
                </c:pt>
                <c:pt idx="13">
                  <c:v>30</c:v>
                </c:pt>
                <c:pt idx="14">
                  <c:v>36</c:v>
                </c:pt>
                <c:pt idx="15">
                  <c:v>36</c:v>
                </c:pt>
                <c:pt idx="16">
                  <c:v>40</c:v>
                </c:pt>
                <c:pt idx="17">
                  <c:v>50</c:v>
                </c:pt>
                <c:pt idx="18">
                  <c:v>53</c:v>
                </c:pt>
                <c:pt idx="19">
                  <c:v>80</c:v>
                </c:pt>
                <c:pt idx="20">
                  <c:v>80</c:v>
                </c:pt>
                <c:pt idx="21">
                  <c:v>99</c:v>
                </c:pt>
                <c:pt idx="22">
                  <c:v>163</c:v>
                </c:pt>
                <c:pt idx="23">
                  <c:v>200</c:v>
                </c:pt>
                <c:pt idx="24">
                  <c:v>250</c:v>
                </c:pt>
                <c:pt idx="25">
                  <c:v>262</c:v>
                </c:pt>
              </c:numCache>
            </c:numRef>
          </c:val>
        </c:ser>
        <c:dLbls>
          <c:showLegendKey val="0"/>
          <c:showVal val="0"/>
          <c:showCatName val="0"/>
          <c:showSerName val="0"/>
          <c:showPercent val="0"/>
          <c:showBubbleSize val="0"/>
        </c:dLbls>
        <c:gapWidth val="150"/>
        <c:axId val="615776800"/>
        <c:axId val="615777360"/>
      </c:barChart>
      <c:catAx>
        <c:axId val="615776800"/>
        <c:scaling>
          <c:orientation val="minMax"/>
        </c:scaling>
        <c:delete val="0"/>
        <c:axPos val="b"/>
        <c:majorTickMark val="none"/>
        <c:minorTickMark val="none"/>
        <c:tickLblPos val="nextTo"/>
        <c:txPr>
          <a:bodyPr/>
          <a:lstStyle/>
          <a:p>
            <a:pPr>
              <a:defRPr>
                <a:cs typeface="B Nazanin" pitchFamily="2" charset="-78"/>
              </a:defRPr>
            </a:pPr>
            <a:endParaRPr lang="en-US"/>
          </a:p>
        </c:txPr>
        <c:crossAx val="615777360"/>
        <c:crosses val="autoZero"/>
        <c:auto val="1"/>
        <c:lblAlgn val="ctr"/>
        <c:lblOffset val="100"/>
        <c:noMultiLvlLbl val="0"/>
      </c:catAx>
      <c:valAx>
        <c:axId val="615777360"/>
        <c:scaling>
          <c:orientation val="minMax"/>
        </c:scaling>
        <c:delete val="0"/>
        <c:axPos val="l"/>
        <c:majorGridlines/>
        <c:title>
          <c:tx>
            <c:rich>
              <a:bodyPr/>
              <a:lstStyle/>
              <a:p>
                <a:pPr>
                  <a:defRPr/>
                </a:pPr>
                <a:r>
                  <a:rPr lang="fa-IR"/>
                  <a:t>تعداد حرکات منحصر بفرد</a:t>
                </a:r>
              </a:p>
            </c:rich>
          </c:tx>
          <c:overlay val="0"/>
        </c:title>
        <c:numFmt formatCode="General" sourceLinked="1"/>
        <c:majorTickMark val="none"/>
        <c:minorTickMark val="none"/>
        <c:tickLblPos val="nextTo"/>
        <c:crossAx val="61577680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12/15/2016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12/15/2016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12/15/2016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12/15/2016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12/15/2016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12/15/2016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12/15/2016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12/15/2016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تشخيص </a:t>
            </a:r>
            <a:r>
              <a:rPr lang="fa-IR" sz="3600" dirty="0">
                <a:solidFill>
                  <a:srgbClr val="FF0000"/>
                </a:solidFill>
                <a:cs typeface="B Titr" panose="00000700000000000000" pitchFamily="2" charset="-78"/>
              </a:rPr>
              <a:t>حركات دست در الفبای دستی ناشنوایان با استفاده از مدل مخفی مارکوف</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محمد شفیعی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مهر 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4455"/>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r" rtl="1">
              <a:buFont typeface="Wingdings" pitchFamily="2" charset="2"/>
              <a:buChar char="Ø"/>
            </a:pPr>
            <a:r>
              <a:rPr lang="fa-IR" sz="3000" dirty="0">
                <a:cs typeface="B Titr" panose="00000700000000000000" pitchFamily="2" charset="-78"/>
              </a:rPr>
              <a:t>برای حذف نویزها ابتدا کلیه نواحی متصل تصویر را پیدا و ناحیه هایی که مساحت آنها از یک حد آستانه کوچکتر است حذف می کنیم:</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58038"/>
            <a:ext cx="4571998" cy="2133602"/>
          </a:xfrm>
          <a:prstGeom prst="rect">
            <a:avLst/>
          </a:prstGeom>
          <a:noFill/>
          <a:ln>
            <a:noFill/>
          </a:ln>
        </p:spPr>
      </p:pic>
    </p:spTree>
    <p:extLst>
      <p:ext uri="{BB962C8B-B14F-4D97-AF65-F5344CB8AC3E}">
        <p14:creationId xmlns:p14="http://schemas.microsoft.com/office/powerpoint/2010/main" val="307239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r" rtl="1">
              <a:buFont typeface="Wingdings" pitchFamily="2" charset="2"/>
              <a:buChar char="Ø"/>
            </a:pPr>
            <a:r>
              <a:rPr lang="fa-IR" sz="3000" dirty="0">
                <a:cs typeface="B Titr" panose="00000700000000000000" pitchFamily="2" charset="-78"/>
              </a:rPr>
              <a:t>مقابله با مشکل همپوشانی : </a:t>
            </a:r>
          </a:p>
          <a:p>
            <a:pPr marL="624078" indent="-514350" algn="r" rtl="1">
              <a:buFont typeface="Wingdings" pitchFamily="2" charset="2"/>
              <a:buChar char="Ø"/>
            </a:pPr>
            <a:r>
              <a:rPr lang="fa-IR" sz="2600" dirty="0">
                <a:cs typeface="B Titr" panose="00000700000000000000" pitchFamily="2" charset="-78"/>
              </a:rPr>
              <a:t>استفاده از روش تطبیق بلوکی لگاریتمی برای مکان یابی صورت </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6" name="Picture 5"/>
          <p:cNvPicPr>
            <a:picLocks noChangeAspect="1"/>
          </p:cNvPicPr>
          <p:nvPr/>
        </p:nvPicPr>
        <p:blipFill>
          <a:blip r:embed="rId2"/>
          <a:stretch>
            <a:fillRect/>
          </a:stretch>
        </p:blipFill>
        <p:spPr>
          <a:xfrm>
            <a:off x="762000" y="2629027"/>
            <a:ext cx="2972486" cy="2590546"/>
          </a:xfrm>
          <a:prstGeom prst="rect">
            <a:avLst/>
          </a:prstGeom>
        </p:spPr>
      </p:pic>
      <p:pic>
        <p:nvPicPr>
          <p:cNvPr id="8" name="Picture 7"/>
          <p:cNvPicPr/>
          <p:nvPr/>
        </p:nvPicPr>
        <p:blipFill>
          <a:blip r:embed="rId3"/>
          <a:stretch>
            <a:fillRect/>
          </a:stretch>
        </p:blipFill>
        <p:spPr>
          <a:xfrm>
            <a:off x="4724400" y="2514600"/>
            <a:ext cx="3020695" cy="3479800"/>
          </a:xfrm>
          <a:prstGeom prst="rect">
            <a:avLst/>
          </a:prstGeom>
        </p:spPr>
      </p:pic>
      <p:sp>
        <p:nvSpPr>
          <p:cNvPr id="5" name="Rectangle 4"/>
          <p:cNvSpPr/>
          <p:nvPr/>
        </p:nvSpPr>
        <p:spPr>
          <a:xfrm>
            <a:off x="4246703" y="6010322"/>
            <a:ext cx="3976088" cy="369332"/>
          </a:xfrm>
          <a:prstGeom prst="rect">
            <a:avLst/>
          </a:prstGeom>
        </p:spPr>
        <p:txBody>
          <a:bodyPr wrap="none">
            <a:spAutoFit/>
          </a:bodyPr>
          <a:lstStyle/>
          <a:p>
            <a:pPr marL="109728" indent="0" algn="r" rtl="1">
              <a:buNone/>
            </a:pPr>
            <a:r>
              <a:rPr lang="fa-IR" dirty="0">
                <a:cs typeface="B Titr" panose="00000700000000000000" pitchFamily="2" charset="-78"/>
              </a:rPr>
              <a:t>حذف صورت کاربر و مقابله با مشکل همپوشانی</a:t>
            </a:r>
          </a:p>
        </p:txBody>
      </p:sp>
    </p:spTree>
    <p:extLst>
      <p:ext uri="{BB962C8B-B14F-4D97-AF65-F5344CB8AC3E}">
        <p14:creationId xmlns:p14="http://schemas.microsoft.com/office/powerpoint/2010/main" val="291604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2600" dirty="0">
                <a:cs typeface="B Titr" panose="00000700000000000000" pitchFamily="2" charset="-78"/>
              </a:rPr>
              <a:t>برای تشخیص محل مچ از تغییر پهنای دست استفاده شده است</a:t>
            </a:r>
            <a:r>
              <a:rPr lang="en-US" sz="2600" dirty="0">
                <a:cs typeface="B Titr" panose="00000700000000000000" pitchFamily="2" charset="-78"/>
              </a:rPr>
              <a:t>.</a:t>
            </a:r>
          </a:p>
          <a:p>
            <a:pPr marL="624078" indent="-514350" algn="just" rtl="1">
              <a:buFont typeface="Wingdings" pitchFamily="2" charset="2"/>
              <a:buChar char="Ø"/>
            </a:pPr>
            <a:r>
              <a:rPr lang="fa-IR" sz="2600" dirty="0">
                <a:cs typeface="B Titr" panose="00000700000000000000" pitchFamily="2" charset="-78"/>
              </a:rPr>
              <a:t>اگر هیستوگرام پهنای دست را نیز رسم کنیم در قسمت میانی دست یک ماکزیمم محلی و پس از آن در قسمت مچ دست یک مینیمم محلی دیده می شود .</a:t>
            </a:r>
            <a:endParaRPr lang="en-US" sz="2600" dirty="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9" name="Picture 8"/>
          <p:cNvPicPr>
            <a:picLocks noChangeAspect="1"/>
          </p:cNvPicPr>
          <p:nvPr/>
        </p:nvPicPr>
        <p:blipFill>
          <a:blip r:embed="rId2"/>
          <a:stretch>
            <a:fillRect/>
          </a:stretch>
        </p:blipFill>
        <p:spPr>
          <a:xfrm>
            <a:off x="1828800" y="3429000"/>
            <a:ext cx="1000125" cy="1143000"/>
          </a:xfrm>
          <a:prstGeom prst="rect">
            <a:avLst/>
          </a:prstGeom>
        </p:spPr>
      </p:pic>
      <p:pic>
        <p:nvPicPr>
          <p:cNvPr id="10" name="Picture 9"/>
          <p:cNvPicPr>
            <a:picLocks noChangeAspect="1"/>
          </p:cNvPicPr>
          <p:nvPr/>
        </p:nvPicPr>
        <p:blipFill>
          <a:blip r:embed="rId3"/>
          <a:stretch>
            <a:fillRect/>
          </a:stretch>
        </p:blipFill>
        <p:spPr>
          <a:xfrm>
            <a:off x="2987900" y="3457575"/>
            <a:ext cx="904875" cy="1114425"/>
          </a:xfrm>
          <a:prstGeom prst="rect">
            <a:avLst/>
          </a:prstGeom>
        </p:spPr>
      </p:pic>
      <p:pic>
        <p:nvPicPr>
          <p:cNvPr id="11" name="Picture 10"/>
          <p:cNvPicPr>
            <a:picLocks noChangeAspect="1"/>
          </p:cNvPicPr>
          <p:nvPr/>
        </p:nvPicPr>
        <p:blipFill>
          <a:blip r:embed="rId4"/>
          <a:stretch>
            <a:fillRect/>
          </a:stretch>
        </p:blipFill>
        <p:spPr>
          <a:xfrm>
            <a:off x="3857358" y="3563538"/>
            <a:ext cx="838200" cy="1000125"/>
          </a:xfrm>
          <a:prstGeom prst="rect">
            <a:avLst/>
          </a:prstGeom>
        </p:spPr>
      </p:pic>
      <p:pic>
        <p:nvPicPr>
          <p:cNvPr id="12" name="Picture 11"/>
          <p:cNvPicPr>
            <a:picLocks noChangeAspect="1"/>
          </p:cNvPicPr>
          <p:nvPr/>
        </p:nvPicPr>
        <p:blipFill>
          <a:blip r:embed="rId5"/>
          <a:stretch>
            <a:fillRect/>
          </a:stretch>
        </p:blipFill>
        <p:spPr>
          <a:xfrm>
            <a:off x="5023315" y="3819525"/>
            <a:ext cx="1152525" cy="752475"/>
          </a:xfrm>
          <a:prstGeom prst="rect">
            <a:avLst/>
          </a:prstGeom>
        </p:spPr>
      </p:pic>
      <p:pic>
        <p:nvPicPr>
          <p:cNvPr id="13" name="Picture 12"/>
          <p:cNvPicPr>
            <a:picLocks noChangeAspect="1"/>
          </p:cNvPicPr>
          <p:nvPr/>
        </p:nvPicPr>
        <p:blipFill>
          <a:blip r:embed="rId6"/>
          <a:stretch>
            <a:fillRect/>
          </a:stretch>
        </p:blipFill>
        <p:spPr>
          <a:xfrm>
            <a:off x="6361578" y="3657600"/>
            <a:ext cx="866775" cy="914400"/>
          </a:xfrm>
          <a:prstGeom prst="rect">
            <a:avLst/>
          </a:prstGeom>
        </p:spPr>
      </p:pic>
    </p:spTree>
    <p:extLst>
      <p:ext uri="{BB962C8B-B14F-4D97-AF65-F5344CB8AC3E}">
        <p14:creationId xmlns:p14="http://schemas.microsoft.com/office/powerpoint/2010/main" val="17289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2600" dirty="0" smtClean="0">
                <a:cs typeface="B Titr" panose="00000700000000000000" pitchFamily="2" charset="-78"/>
              </a:rPr>
              <a:t>مسیر </a:t>
            </a:r>
            <a:r>
              <a:rPr lang="fa-IR" sz="2600" dirty="0">
                <a:cs typeface="B Titr" panose="00000700000000000000" pitchFamily="2" charset="-78"/>
              </a:rPr>
              <a:t>حرکت دست و مدل مخفی </a:t>
            </a:r>
            <a:r>
              <a:rPr lang="fa-IR" sz="2600" dirty="0" smtClean="0">
                <a:cs typeface="B Titr" panose="00000700000000000000" pitchFamily="2" charset="-78"/>
              </a:rPr>
              <a:t>مارکوف:</a:t>
            </a:r>
          </a:p>
          <a:p>
            <a:pPr marL="880110" lvl="1" indent="-514350" algn="just" rtl="1">
              <a:buFont typeface="Wingdings" pitchFamily="2" charset="2"/>
              <a:buChar char="Ø"/>
            </a:pPr>
            <a:r>
              <a:rPr lang="fa-IR" sz="2400" dirty="0">
                <a:cs typeface="B Titr" panose="00000700000000000000" pitchFamily="2" charset="-78"/>
              </a:rPr>
              <a:t>جهت حرکت دست</a:t>
            </a:r>
          </a:p>
          <a:p>
            <a:pPr marL="880110" lvl="1" indent="-514350" algn="just" rtl="1">
              <a:buFont typeface="Wingdings" pitchFamily="2" charset="2"/>
              <a:buChar char="Ø"/>
            </a:pPr>
            <a:r>
              <a:rPr lang="fa-IR" sz="2400" dirty="0">
                <a:cs typeface="B Titr" panose="00000700000000000000" pitchFamily="2" charset="-78"/>
              </a:rPr>
              <a:t>مرکز ثقل</a:t>
            </a:r>
          </a:p>
          <a:p>
            <a:pPr marL="880110" lvl="1" indent="-514350" algn="just" rtl="1">
              <a:buFont typeface="Wingdings" pitchFamily="2" charset="2"/>
              <a:buChar char="Ø"/>
            </a:pPr>
            <a:r>
              <a:rPr lang="fa-IR" sz="2400" dirty="0">
                <a:cs typeface="B Titr" panose="00000700000000000000" pitchFamily="2" charset="-78"/>
              </a:rPr>
              <a:t>طول مسیر حرکت دست : مجموع فاصله اقلیدسی مراکز ثقل </a:t>
            </a:r>
            <a:endParaRPr lang="fa-IR" sz="2200" dirty="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15" name="Picture 2" descr="D:\Arshad\Final Project\pics\traj1.png"/>
          <p:cNvPicPr>
            <a:picLocks noChangeAspect="1" noChangeArrowheads="1"/>
          </p:cNvPicPr>
          <p:nvPr/>
        </p:nvPicPr>
        <p:blipFill>
          <a:blip r:embed="rId2" cstate="print"/>
          <a:srcRect/>
          <a:stretch>
            <a:fillRect/>
          </a:stretch>
        </p:blipFill>
        <p:spPr bwMode="auto">
          <a:xfrm>
            <a:off x="3200400" y="3048000"/>
            <a:ext cx="4105275" cy="3390900"/>
          </a:xfrm>
          <a:prstGeom prst="rect">
            <a:avLst/>
          </a:prstGeom>
          <a:noFill/>
        </p:spPr>
      </p:pic>
    </p:spTree>
    <p:extLst>
      <p:ext uri="{BB962C8B-B14F-4D97-AF65-F5344CB8AC3E}">
        <p14:creationId xmlns:p14="http://schemas.microsoft.com/office/powerpoint/2010/main" val="3667901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2600" dirty="0" smtClean="0">
                <a:cs typeface="B Titr" panose="00000700000000000000" pitchFamily="2" charset="-78"/>
              </a:rPr>
              <a:t>مسیر </a:t>
            </a:r>
            <a:r>
              <a:rPr lang="fa-IR" sz="2600" dirty="0">
                <a:cs typeface="B Titr" panose="00000700000000000000" pitchFamily="2" charset="-78"/>
              </a:rPr>
              <a:t>حرکت دست و مدل مخفی </a:t>
            </a:r>
            <a:r>
              <a:rPr lang="fa-IR" sz="2600" dirty="0" smtClean="0">
                <a:cs typeface="B Titr" panose="00000700000000000000" pitchFamily="2" charset="-78"/>
              </a:rPr>
              <a:t>مارکوف</a:t>
            </a:r>
          </a:p>
          <a:p>
            <a:pPr marL="624078" indent="-514350" algn="just" rtl="1">
              <a:buFont typeface="Wingdings" pitchFamily="2" charset="2"/>
              <a:buChar char="Ø"/>
            </a:pPr>
            <a:endParaRPr lang="fa-IR" sz="26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5" name="Picture 4"/>
          <p:cNvPicPr>
            <a:picLocks noChangeAspect="1"/>
          </p:cNvPicPr>
          <p:nvPr/>
        </p:nvPicPr>
        <p:blipFill>
          <a:blip r:embed="rId2"/>
          <a:stretch>
            <a:fillRect/>
          </a:stretch>
        </p:blipFill>
        <p:spPr>
          <a:xfrm>
            <a:off x="3017029" y="2206315"/>
            <a:ext cx="5669771" cy="138391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3017029" y="4045838"/>
            <a:ext cx="5669771" cy="150584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p:nvPr/>
        </p:nvPicPr>
        <p:blipFill>
          <a:blip r:embed="rId4" cstate="print"/>
          <a:srcRect/>
          <a:stretch>
            <a:fillRect/>
          </a:stretch>
        </p:blipFill>
        <p:spPr bwMode="auto">
          <a:xfrm>
            <a:off x="152400" y="2743200"/>
            <a:ext cx="2655570" cy="2172335"/>
          </a:xfrm>
          <a:prstGeom prst="rect">
            <a:avLst/>
          </a:prstGeom>
          <a:noFill/>
          <a:ln w="9525">
            <a:noFill/>
            <a:miter lim="800000"/>
            <a:headEnd/>
            <a:tailEnd/>
          </a:ln>
        </p:spPr>
      </p:pic>
    </p:spTree>
    <p:extLst>
      <p:ext uri="{BB962C8B-B14F-4D97-AF65-F5344CB8AC3E}">
        <p14:creationId xmlns:p14="http://schemas.microsoft.com/office/powerpoint/2010/main" val="200715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2600" dirty="0" smtClean="0">
                <a:cs typeface="B Titr" panose="00000700000000000000" pitchFamily="2" charset="-78"/>
              </a:rPr>
              <a:t>مسیر </a:t>
            </a:r>
            <a:r>
              <a:rPr lang="fa-IR" sz="2600" dirty="0">
                <a:cs typeface="B Titr" panose="00000700000000000000" pitchFamily="2" charset="-78"/>
              </a:rPr>
              <a:t>حرکت دست و مدل مخفی </a:t>
            </a:r>
            <a:r>
              <a:rPr lang="fa-IR" sz="2600" dirty="0" smtClean="0">
                <a:cs typeface="B Titr" panose="00000700000000000000" pitchFamily="2" charset="-78"/>
              </a:rPr>
              <a:t>مارکوف</a:t>
            </a:r>
          </a:p>
          <a:p>
            <a:pPr marL="624078" indent="-514350" algn="just" rtl="1">
              <a:buFont typeface="Wingdings" pitchFamily="2" charset="2"/>
              <a:buChar char="Ø"/>
            </a:pPr>
            <a:endParaRPr lang="fa-IR" sz="2600" dirty="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endParaRPr lang="fa-IR" sz="2600" dirty="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endParaRPr lang="fa-IR" sz="2600" dirty="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endParaRPr lang="fa-IR" sz="2600" dirty="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r>
              <a:rPr lang="fa-IR" sz="2400" dirty="0">
                <a:cs typeface="B Titr" panose="00000700000000000000" pitchFamily="2" charset="-78"/>
              </a:rPr>
              <a:t>خروجی </a:t>
            </a:r>
            <a:r>
              <a:rPr lang="fa-IR" sz="2400" dirty="0">
                <a:latin typeface="Times New Roman" pitchFamily="18" charset="0"/>
                <a:cs typeface="B Titr" panose="00000700000000000000" pitchFamily="2" charset="-78"/>
              </a:rPr>
              <a:t>3 4 4 4 5 5 5 5 6 6 6 7 7 7 9 </a:t>
            </a:r>
            <a:endParaRPr lang="en-US" sz="2400" dirty="0">
              <a:latin typeface="Times New Roman" pitchFamily="18" charset="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graphicFrame>
        <p:nvGraphicFramePr>
          <p:cNvPr id="16" name="Table 15"/>
          <p:cNvGraphicFramePr>
            <a:graphicFrameLocks noGrp="1"/>
          </p:cNvGraphicFramePr>
          <p:nvPr>
            <p:extLst>
              <p:ext uri="{D42A27DB-BD31-4B8C-83A1-F6EECF244321}">
                <p14:modId xmlns:p14="http://schemas.microsoft.com/office/powerpoint/2010/main" val="3110290719"/>
              </p:ext>
            </p:extLst>
          </p:nvPr>
        </p:nvGraphicFramePr>
        <p:xfrm>
          <a:off x="1066800" y="2209800"/>
          <a:ext cx="7148948" cy="1371599"/>
        </p:xfrm>
        <a:graphic>
          <a:graphicData uri="http://schemas.openxmlformats.org/drawingml/2006/table">
            <a:tbl>
              <a:tblPr rtl="1">
                <a:tableStyleId>{616DA210-FB5B-4158-B5E0-FEB733F419BA}</a:tableStyleId>
              </a:tblPr>
              <a:tblGrid>
                <a:gridCol w="800647"/>
                <a:gridCol w="800647"/>
                <a:gridCol w="800647"/>
                <a:gridCol w="801617"/>
                <a:gridCol w="801617"/>
                <a:gridCol w="801617"/>
                <a:gridCol w="801617"/>
                <a:gridCol w="767691"/>
                <a:gridCol w="772848"/>
              </a:tblGrid>
              <a:tr h="444847">
                <a:tc>
                  <a:txBody>
                    <a:bodyPr/>
                    <a:lstStyle/>
                    <a:p>
                      <a:pPr marL="0" marR="0" algn="ctr" rtl="1">
                        <a:lnSpc>
                          <a:spcPct val="107000"/>
                        </a:lnSpc>
                        <a:spcBef>
                          <a:spcPts val="0"/>
                        </a:spcBef>
                        <a:spcAft>
                          <a:spcPts val="800"/>
                        </a:spcAft>
                      </a:pPr>
                      <a:r>
                        <a:rPr lang="fa-IR" sz="2000" dirty="0" smtClean="0"/>
                        <a:t>9</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8</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7</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6</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5</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4</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3</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2</a:t>
                      </a:r>
                      <a:endParaRPr lang="en-US" sz="2000" b="0"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2000" dirty="0"/>
                        <a:t>i</a:t>
                      </a:r>
                      <a:endParaRPr lang="en-US" sz="2000" b="0" dirty="0">
                        <a:latin typeface="Times New Roman" pitchFamily="18" charset="0"/>
                        <a:ea typeface="Calibri"/>
                        <a:cs typeface="B Nazanin" pitchFamily="2" charset="-78"/>
                      </a:endParaRPr>
                    </a:p>
                  </a:txBody>
                  <a:tcPr marL="68580" marR="68580" marT="0" marB="0"/>
                </a:tc>
              </a:tr>
              <a:tr h="444847">
                <a:tc>
                  <a:txBody>
                    <a:bodyPr/>
                    <a:lstStyle/>
                    <a:p>
                      <a:pPr marL="0" marR="0" algn="ctr" rtl="1">
                        <a:lnSpc>
                          <a:spcPct val="107000"/>
                        </a:lnSpc>
                        <a:spcBef>
                          <a:spcPts val="0"/>
                        </a:spcBef>
                        <a:spcAft>
                          <a:spcPts val="800"/>
                        </a:spcAft>
                      </a:pPr>
                      <a:r>
                        <a:rPr lang="en-US" sz="1600" dirty="0"/>
                        <a:t>97.0</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89.3</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89.9</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80.0</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75.9</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71.3</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63.9</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36.8</a:t>
                      </a:r>
                      <a:r>
                        <a:rPr lang="en-US" sz="1600" baseline="30000" dirty="0"/>
                        <a:t>O</a:t>
                      </a:r>
                      <a:endParaRPr lang="en-US" sz="1600"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1600" baseline="-25000" dirty="0"/>
                        <a:t>i</a:t>
                      </a:r>
                      <a:r>
                        <a:rPr lang="fa-IR" sz="1600" dirty="0"/>
                        <a:t>𝜃</a:t>
                      </a:r>
                      <a:endParaRPr lang="en-US" sz="1600" b="0" dirty="0">
                        <a:latin typeface="Calibri"/>
                        <a:ea typeface="Calibri"/>
                        <a:cs typeface="B Nazanin" pitchFamily="2" charset="-78"/>
                      </a:endParaRPr>
                    </a:p>
                  </a:txBody>
                  <a:tcPr marL="68580" marR="68580" marT="0" marB="0"/>
                </a:tc>
              </a:tr>
              <a:tr h="481905">
                <a:tc>
                  <a:txBody>
                    <a:bodyPr/>
                    <a:lstStyle/>
                    <a:p>
                      <a:pPr marL="0" marR="0" algn="ctr" defTabSz="914400" rtl="0" eaLnBrk="1" latinLnBrk="0" hangingPunct="1">
                        <a:lnSpc>
                          <a:spcPct val="107000"/>
                        </a:lnSpc>
                        <a:spcBef>
                          <a:spcPts val="0"/>
                        </a:spcBef>
                        <a:spcAft>
                          <a:spcPts val="800"/>
                        </a:spcAft>
                      </a:pPr>
                      <a:r>
                        <a:rPr lang="fa-IR" sz="2000" kern="1200" dirty="0" smtClean="0"/>
                        <a:t>5</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5</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5</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5</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4</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4</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defTabSz="914400" rtl="0" eaLnBrk="1" latinLnBrk="0" hangingPunct="1">
                        <a:lnSpc>
                          <a:spcPct val="107000"/>
                        </a:lnSpc>
                        <a:spcBef>
                          <a:spcPts val="0"/>
                        </a:spcBef>
                        <a:spcAft>
                          <a:spcPts val="800"/>
                        </a:spcAft>
                      </a:pPr>
                      <a:r>
                        <a:rPr lang="fa-IR" sz="2000" kern="1200" dirty="0" smtClean="0"/>
                        <a:t>4</a:t>
                      </a:r>
                      <a:endParaRPr lang="en-US" sz="2000" kern="1200" dirty="0" smtClean="0">
                        <a:solidFill>
                          <a:schemeClr val="tx1"/>
                        </a:solidFill>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3</a:t>
                      </a:r>
                      <a:endParaRPr lang="en-US" sz="2000"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2000" dirty="0"/>
                        <a:t>Code</a:t>
                      </a:r>
                      <a:endParaRPr lang="en-US" sz="2000" b="0" dirty="0">
                        <a:latin typeface="Calibri"/>
                        <a:ea typeface="Calibri"/>
                        <a:cs typeface="B Nazanin" pitchFamily="2" charset="-78"/>
                      </a:endParaRPr>
                    </a:p>
                  </a:txBody>
                  <a:tcPr marL="68580" marR="68580"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79104981"/>
              </p:ext>
            </p:extLst>
          </p:nvPr>
        </p:nvGraphicFramePr>
        <p:xfrm>
          <a:off x="1066800" y="3810000"/>
          <a:ext cx="7086603" cy="1371602"/>
        </p:xfrm>
        <a:graphic>
          <a:graphicData uri="http://schemas.openxmlformats.org/drawingml/2006/table">
            <a:tbl>
              <a:tblPr rtl="1">
                <a:tableStyleId>{616DA210-FB5B-4158-B5E0-FEB733F419BA}</a:tableStyleId>
              </a:tblPr>
              <a:tblGrid>
                <a:gridCol w="895191"/>
                <a:gridCol w="895191"/>
                <a:gridCol w="895191"/>
                <a:gridCol w="895191"/>
                <a:gridCol w="895191"/>
                <a:gridCol w="895191"/>
                <a:gridCol w="895191"/>
                <a:gridCol w="820266"/>
              </a:tblGrid>
              <a:tr h="454009">
                <a:tc>
                  <a:txBody>
                    <a:bodyPr/>
                    <a:lstStyle/>
                    <a:p>
                      <a:pPr marL="0" marR="0" algn="ctr" rtl="1">
                        <a:lnSpc>
                          <a:spcPct val="107000"/>
                        </a:lnSpc>
                        <a:spcBef>
                          <a:spcPts val="0"/>
                        </a:spcBef>
                        <a:spcAft>
                          <a:spcPts val="800"/>
                        </a:spcAft>
                      </a:pPr>
                      <a:r>
                        <a:rPr lang="fa-IR" sz="2000" dirty="0" smtClean="0"/>
                        <a:t>16</a:t>
                      </a:r>
                      <a:endParaRPr lang="en-US" sz="2000" b="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15</a:t>
                      </a:r>
                      <a:endParaRPr lang="en-US" sz="2000" b="1"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14</a:t>
                      </a:r>
                      <a:endParaRPr lang="en-US" sz="2000" b="1"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13</a:t>
                      </a:r>
                      <a:endParaRPr lang="en-US" sz="2000" b="1"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12</a:t>
                      </a:r>
                      <a:endParaRPr lang="en-US" sz="2000" b="1"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11</a:t>
                      </a:r>
                      <a:endParaRPr lang="en-US" sz="2000" b="1"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10</a:t>
                      </a:r>
                      <a:endParaRPr lang="en-US" sz="2000" b="1"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2000" dirty="0"/>
                        <a:t>i</a:t>
                      </a:r>
                      <a:endParaRPr lang="en-US" sz="2000" b="1" dirty="0">
                        <a:latin typeface="Times New Roman" pitchFamily="18" charset="0"/>
                        <a:ea typeface="Calibri"/>
                        <a:cs typeface="B Nazanin" pitchFamily="2" charset="-78"/>
                      </a:endParaRPr>
                    </a:p>
                  </a:txBody>
                  <a:tcPr marL="68580" marR="68580" marT="0" marB="0"/>
                </a:tc>
              </a:tr>
              <a:tr h="454009">
                <a:tc>
                  <a:txBody>
                    <a:bodyPr/>
                    <a:lstStyle/>
                    <a:p>
                      <a:pPr marL="0" marR="0" algn="ctr" rtl="1">
                        <a:lnSpc>
                          <a:spcPct val="107000"/>
                        </a:lnSpc>
                        <a:spcBef>
                          <a:spcPts val="0"/>
                        </a:spcBef>
                        <a:spcAft>
                          <a:spcPts val="800"/>
                        </a:spcAft>
                      </a:pPr>
                      <a:r>
                        <a:rPr lang="en-US" sz="1600" dirty="0"/>
                        <a:t>182.0</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127.3</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130.2</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126.3</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117.7</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111.3</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en-US" sz="1600" dirty="0"/>
                        <a:t>103.8</a:t>
                      </a:r>
                      <a:r>
                        <a:rPr lang="en-US" sz="1600" baseline="30000" dirty="0"/>
                        <a:t> O</a:t>
                      </a:r>
                      <a:endParaRPr lang="en-US" sz="1600"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1600" baseline="-25000" dirty="0"/>
                        <a:t>i</a:t>
                      </a:r>
                      <a:r>
                        <a:rPr lang="fa-IR" sz="1600" dirty="0"/>
                        <a:t>𝜃</a:t>
                      </a:r>
                      <a:endParaRPr lang="en-US" sz="1600" b="1" dirty="0">
                        <a:latin typeface="Calibri"/>
                        <a:ea typeface="Calibri"/>
                        <a:cs typeface="B Nazanin" pitchFamily="2" charset="-78"/>
                      </a:endParaRPr>
                    </a:p>
                  </a:txBody>
                  <a:tcPr marL="68580" marR="68580" marT="0" marB="0"/>
                </a:tc>
              </a:tr>
              <a:tr h="463584">
                <a:tc>
                  <a:txBody>
                    <a:bodyPr/>
                    <a:lstStyle/>
                    <a:p>
                      <a:pPr marL="0" marR="0" algn="ctr" rtl="1">
                        <a:lnSpc>
                          <a:spcPct val="107000"/>
                        </a:lnSpc>
                        <a:spcBef>
                          <a:spcPts val="0"/>
                        </a:spcBef>
                        <a:spcAft>
                          <a:spcPts val="800"/>
                        </a:spcAft>
                      </a:pPr>
                      <a:r>
                        <a:rPr lang="fa-IR" sz="2000" dirty="0" smtClean="0"/>
                        <a:t>9</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7</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7</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7</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6</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6</a:t>
                      </a:r>
                      <a:endParaRPr lang="en-US" sz="2000" dirty="0">
                        <a:latin typeface="Calibri"/>
                        <a:ea typeface="Calibri"/>
                        <a:cs typeface="B Nazanin" pitchFamily="2" charset="-78"/>
                      </a:endParaRPr>
                    </a:p>
                  </a:txBody>
                  <a:tcPr marL="68580" marR="68580" marT="0" marB="0"/>
                </a:tc>
                <a:tc>
                  <a:txBody>
                    <a:bodyPr/>
                    <a:lstStyle/>
                    <a:p>
                      <a:pPr marL="0" marR="0" algn="ctr" rtl="0">
                        <a:lnSpc>
                          <a:spcPct val="107000"/>
                        </a:lnSpc>
                        <a:spcBef>
                          <a:spcPts val="0"/>
                        </a:spcBef>
                        <a:spcAft>
                          <a:spcPts val="800"/>
                        </a:spcAft>
                      </a:pPr>
                      <a:r>
                        <a:rPr lang="fa-IR" sz="2000" dirty="0" smtClean="0"/>
                        <a:t>6</a:t>
                      </a:r>
                      <a:endParaRPr lang="en-US" sz="2000" dirty="0">
                        <a:latin typeface="Calibri"/>
                        <a:ea typeface="Calibri"/>
                        <a:cs typeface="B Nazanin" pitchFamily="2" charset="-78"/>
                      </a:endParaRPr>
                    </a:p>
                  </a:txBody>
                  <a:tcPr marL="68580" marR="68580" marT="0" marB="0"/>
                </a:tc>
                <a:tc>
                  <a:txBody>
                    <a:bodyPr/>
                    <a:lstStyle/>
                    <a:p>
                      <a:pPr marL="0" marR="0" algn="ctr" rtl="1">
                        <a:lnSpc>
                          <a:spcPct val="107000"/>
                        </a:lnSpc>
                        <a:spcBef>
                          <a:spcPts val="0"/>
                        </a:spcBef>
                        <a:spcAft>
                          <a:spcPts val="800"/>
                        </a:spcAft>
                      </a:pPr>
                      <a:r>
                        <a:rPr lang="en-US" sz="2000" dirty="0"/>
                        <a:t>Code</a:t>
                      </a:r>
                      <a:endParaRPr lang="en-US" sz="2000" b="1" dirty="0">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57288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2600" dirty="0" smtClean="0">
                <a:cs typeface="B Titr" panose="00000700000000000000" pitchFamily="2" charset="-78"/>
              </a:rPr>
              <a:t>مدل </a:t>
            </a:r>
            <a:r>
              <a:rPr lang="fa-IR" sz="2600" dirty="0">
                <a:cs typeface="B Titr" panose="00000700000000000000" pitchFamily="2" charset="-78"/>
              </a:rPr>
              <a:t>مخفی </a:t>
            </a:r>
            <a:r>
              <a:rPr lang="fa-IR" sz="2600" dirty="0" smtClean="0">
                <a:cs typeface="B Titr" panose="00000700000000000000" pitchFamily="2" charset="-78"/>
              </a:rPr>
              <a:t>مارکوف:</a:t>
            </a:r>
          </a:p>
          <a:p>
            <a:pPr marL="624078" indent="-514350" algn="just" rtl="1">
              <a:buFont typeface="Wingdings" pitchFamily="2" charset="2"/>
              <a:buChar char="Ø"/>
            </a:pPr>
            <a:endParaRPr lang="fa-IR" sz="2600" dirty="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624078" indent="-514350" algn="just" rtl="1">
              <a:buFont typeface="Wingdings" pitchFamily="2" charset="2"/>
              <a:buChar char="Ø"/>
            </a:pPr>
            <a:endParaRPr lang="fa-IR" sz="26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grpSp>
        <p:nvGrpSpPr>
          <p:cNvPr id="7" name="Group 2"/>
          <p:cNvGrpSpPr>
            <a:grpSpLocks noChangeAspect="1"/>
          </p:cNvGrpSpPr>
          <p:nvPr/>
        </p:nvGrpSpPr>
        <p:grpSpPr bwMode="auto">
          <a:xfrm>
            <a:off x="1371600" y="1981200"/>
            <a:ext cx="6523822" cy="3899016"/>
            <a:chOff x="1440" y="8221"/>
            <a:chExt cx="9395" cy="5616"/>
          </a:xfrm>
        </p:grpSpPr>
        <p:sp>
          <p:nvSpPr>
            <p:cNvPr id="8" name="AutoShape 3"/>
            <p:cNvSpPr>
              <a:spLocks noChangeAspect="1" noChangeArrowheads="1"/>
            </p:cNvSpPr>
            <p:nvPr/>
          </p:nvSpPr>
          <p:spPr bwMode="auto">
            <a:xfrm>
              <a:off x="1440" y="8221"/>
              <a:ext cx="9395" cy="56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en-US" sz="800" dirty="0" smtClean="0">
                <a:solidFill>
                  <a:schemeClr val="dk1"/>
                </a:solidFill>
                <a:latin typeface="Calibri" pitchFamily="34" charset="0"/>
                <a:ea typeface="Arial" pitchFamily="34" charset="0"/>
                <a:cs typeface="Arial" pitchFamily="34" charset="0"/>
              </a:endParaRPr>
            </a:p>
          </p:txBody>
        </p:sp>
        <p:sp>
          <p:nvSpPr>
            <p:cNvPr id="9" name="Oval 4"/>
            <p:cNvSpPr>
              <a:spLocks noChangeArrowheads="1"/>
            </p:cNvSpPr>
            <p:nvPr/>
          </p:nvSpPr>
          <p:spPr bwMode="auto">
            <a:xfrm>
              <a:off x="1766" y="10740"/>
              <a:ext cx="666" cy="634"/>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5"/>
            <p:cNvSpPr>
              <a:spLocks noChangeArrowheads="1"/>
            </p:cNvSpPr>
            <p:nvPr/>
          </p:nvSpPr>
          <p:spPr bwMode="auto">
            <a:xfrm>
              <a:off x="3748" y="10718"/>
              <a:ext cx="667" cy="634"/>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6"/>
            <p:cNvSpPr>
              <a:spLocks noChangeArrowheads="1"/>
            </p:cNvSpPr>
            <p:nvPr/>
          </p:nvSpPr>
          <p:spPr bwMode="auto">
            <a:xfrm>
              <a:off x="5802" y="10683"/>
              <a:ext cx="665" cy="635"/>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7"/>
            <p:cNvSpPr>
              <a:spLocks noChangeArrowheads="1"/>
            </p:cNvSpPr>
            <p:nvPr/>
          </p:nvSpPr>
          <p:spPr bwMode="auto">
            <a:xfrm>
              <a:off x="7800" y="10683"/>
              <a:ext cx="665" cy="635"/>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8"/>
            <p:cNvSpPr>
              <a:spLocks noChangeArrowheads="1"/>
            </p:cNvSpPr>
            <p:nvPr/>
          </p:nvSpPr>
          <p:spPr bwMode="auto">
            <a:xfrm>
              <a:off x="9809" y="10683"/>
              <a:ext cx="665" cy="635"/>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AutoShape 9"/>
            <p:cNvCxnSpPr>
              <a:cxnSpLocks noChangeShapeType="1"/>
              <a:stCxn id="10" idx="1"/>
              <a:endCxn id="10" idx="7"/>
            </p:cNvCxnSpPr>
            <p:nvPr/>
          </p:nvCxnSpPr>
          <p:spPr bwMode="auto">
            <a:xfrm rot="5400000" flipV="1">
              <a:off x="4081" y="10576"/>
              <a:ext cx="1" cy="471"/>
            </a:xfrm>
            <a:prstGeom prst="curvedConnector3">
              <a:avLst>
                <a:gd name="adj1" fmla="val -45300000"/>
              </a:avLst>
            </a:prstGeom>
            <a:noFill/>
            <a:ln w="9525">
              <a:solidFill>
                <a:srgbClr val="000000"/>
              </a:solidFill>
              <a:round/>
              <a:headEnd/>
              <a:tailEnd type="triangle" w="med" len="med"/>
            </a:ln>
          </p:spPr>
        </p:cxnSp>
        <p:cxnSp>
          <p:nvCxnSpPr>
            <p:cNvPr id="15" name="AutoShape 10"/>
            <p:cNvCxnSpPr>
              <a:cxnSpLocks noChangeShapeType="1"/>
              <a:stCxn id="9" idx="2"/>
              <a:endCxn id="9" idx="1"/>
            </p:cNvCxnSpPr>
            <p:nvPr/>
          </p:nvCxnSpPr>
          <p:spPr bwMode="auto">
            <a:xfrm rot="10800000" flipH="1">
              <a:off x="1766" y="10833"/>
              <a:ext cx="98" cy="224"/>
            </a:xfrm>
            <a:prstGeom prst="curvedConnector4">
              <a:avLst>
                <a:gd name="adj1" fmla="val -367347"/>
                <a:gd name="adj2" fmla="val 302231"/>
              </a:avLst>
            </a:prstGeom>
            <a:noFill/>
            <a:ln w="9525">
              <a:solidFill>
                <a:srgbClr val="000000"/>
              </a:solidFill>
              <a:round/>
              <a:headEnd/>
              <a:tailEnd type="triangle" w="med" len="med"/>
            </a:ln>
          </p:spPr>
        </p:cxnSp>
        <p:sp>
          <p:nvSpPr>
            <p:cNvPr id="18" name="Oval 11"/>
            <p:cNvSpPr>
              <a:spLocks noChangeArrowheads="1"/>
            </p:cNvSpPr>
            <p:nvPr/>
          </p:nvSpPr>
          <p:spPr bwMode="auto">
            <a:xfrm>
              <a:off x="5649" y="8370"/>
              <a:ext cx="666" cy="634"/>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S</a:t>
              </a: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 name="AutoShape 12"/>
            <p:cNvCxnSpPr>
              <a:cxnSpLocks noChangeShapeType="1"/>
              <a:stCxn id="18" idx="3"/>
              <a:endCxn id="9" idx="7"/>
            </p:cNvCxnSpPr>
            <p:nvPr/>
          </p:nvCxnSpPr>
          <p:spPr bwMode="auto">
            <a:xfrm flipH="1">
              <a:off x="2334" y="8911"/>
              <a:ext cx="3413" cy="1922"/>
            </a:xfrm>
            <a:prstGeom prst="straightConnector1">
              <a:avLst/>
            </a:prstGeom>
            <a:noFill/>
            <a:ln w="9525">
              <a:solidFill>
                <a:srgbClr val="000000"/>
              </a:solidFill>
              <a:round/>
              <a:headEnd/>
              <a:tailEnd type="triangle" w="med" len="med"/>
            </a:ln>
          </p:spPr>
        </p:cxnSp>
        <p:cxnSp>
          <p:nvCxnSpPr>
            <p:cNvPr id="20" name="AutoShape 13"/>
            <p:cNvCxnSpPr>
              <a:cxnSpLocks noChangeShapeType="1"/>
              <a:stCxn id="9" idx="6"/>
              <a:endCxn id="10" idx="2"/>
            </p:cNvCxnSpPr>
            <p:nvPr/>
          </p:nvCxnSpPr>
          <p:spPr bwMode="auto">
            <a:xfrm flipV="1">
              <a:off x="2432" y="11035"/>
              <a:ext cx="1316" cy="22"/>
            </a:xfrm>
            <a:prstGeom prst="straightConnector1">
              <a:avLst/>
            </a:prstGeom>
            <a:noFill/>
            <a:ln w="9525">
              <a:solidFill>
                <a:srgbClr val="000000"/>
              </a:solidFill>
              <a:round/>
              <a:headEnd/>
              <a:tailEnd type="triangle" w="med" len="med"/>
            </a:ln>
          </p:spPr>
        </p:cxnSp>
        <p:cxnSp>
          <p:nvCxnSpPr>
            <p:cNvPr id="21" name="AutoShape 14"/>
            <p:cNvCxnSpPr>
              <a:cxnSpLocks noChangeShapeType="1"/>
              <a:stCxn id="10" idx="6"/>
              <a:endCxn id="11" idx="2"/>
            </p:cNvCxnSpPr>
            <p:nvPr/>
          </p:nvCxnSpPr>
          <p:spPr bwMode="auto">
            <a:xfrm flipV="1">
              <a:off x="4415" y="11001"/>
              <a:ext cx="1387" cy="34"/>
            </a:xfrm>
            <a:prstGeom prst="straightConnector1">
              <a:avLst/>
            </a:prstGeom>
            <a:noFill/>
            <a:ln w="9525">
              <a:solidFill>
                <a:srgbClr val="000000"/>
              </a:solidFill>
              <a:round/>
              <a:headEnd/>
              <a:tailEnd type="triangle" w="med" len="med"/>
            </a:ln>
          </p:spPr>
        </p:cxnSp>
        <p:cxnSp>
          <p:nvCxnSpPr>
            <p:cNvPr id="22" name="AutoShape 15"/>
            <p:cNvCxnSpPr>
              <a:cxnSpLocks noChangeShapeType="1"/>
              <a:stCxn id="11" idx="6"/>
              <a:endCxn id="12" idx="2"/>
            </p:cNvCxnSpPr>
            <p:nvPr/>
          </p:nvCxnSpPr>
          <p:spPr bwMode="auto">
            <a:xfrm>
              <a:off x="6467" y="11001"/>
              <a:ext cx="1333" cy="1"/>
            </a:xfrm>
            <a:prstGeom prst="straightConnector1">
              <a:avLst/>
            </a:prstGeom>
            <a:noFill/>
            <a:ln w="9525">
              <a:solidFill>
                <a:srgbClr val="000000"/>
              </a:solidFill>
              <a:round/>
              <a:headEnd/>
              <a:tailEnd type="triangle" w="med" len="med"/>
            </a:ln>
          </p:spPr>
        </p:cxnSp>
        <p:cxnSp>
          <p:nvCxnSpPr>
            <p:cNvPr id="23" name="AutoShape 16"/>
            <p:cNvCxnSpPr>
              <a:cxnSpLocks noChangeShapeType="1"/>
              <a:stCxn id="12" idx="6"/>
              <a:endCxn id="13" idx="2"/>
            </p:cNvCxnSpPr>
            <p:nvPr/>
          </p:nvCxnSpPr>
          <p:spPr bwMode="auto">
            <a:xfrm>
              <a:off x="8465" y="11001"/>
              <a:ext cx="1344" cy="1"/>
            </a:xfrm>
            <a:prstGeom prst="straightConnector1">
              <a:avLst/>
            </a:prstGeom>
            <a:noFill/>
            <a:ln w="9525">
              <a:solidFill>
                <a:srgbClr val="000000"/>
              </a:solidFill>
              <a:round/>
              <a:headEnd/>
              <a:tailEnd type="triangle" w="med" len="med"/>
            </a:ln>
          </p:spPr>
        </p:cxnSp>
        <p:cxnSp>
          <p:nvCxnSpPr>
            <p:cNvPr id="24" name="AutoShape 17"/>
            <p:cNvCxnSpPr>
              <a:cxnSpLocks noChangeShapeType="1"/>
              <a:stCxn id="9" idx="4"/>
            </p:cNvCxnSpPr>
            <p:nvPr/>
          </p:nvCxnSpPr>
          <p:spPr bwMode="auto">
            <a:xfrm>
              <a:off x="2099" y="11374"/>
              <a:ext cx="542" cy="1281"/>
            </a:xfrm>
            <a:prstGeom prst="straightConnector1">
              <a:avLst/>
            </a:prstGeom>
            <a:noFill/>
            <a:ln w="9525">
              <a:solidFill>
                <a:srgbClr val="000000"/>
              </a:solidFill>
              <a:round/>
              <a:headEnd/>
              <a:tailEnd type="triangle" w="med" len="med"/>
            </a:ln>
          </p:spPr>
        </p:cxnSp>
        <p:sp>
          <p:nvSpPr>
            <p:cNvPr id="25" name="Oval 18"/>
            <p:cNvSpPr>
              <a:spLocks noChangeArrowheads="1"/>
            </p:cNvSpPr>
            <p:nvPr/>
          </p:nvSpPr>
          <p:spPr bwMode="auto">
            <a:xfrm>
              <a:off x="2432" y="12655"/>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27 </a:t>
              </a:r>
            </a:p>
          </p:txBody>
        </p:sp>
        <p:sp>
          <p:nvSpPr>
            <p:cNvPr id="26" name="Oval 19"/>
            <p:cNvSpPr>
              <a:spLocks noChangeArrowheads="1"/>
            </p:cNvSpPr>
            <p:nvPr/>
          </p:nvSpPr>
          <p:spPr bwMode="auto">
            <a:xfrm>
              <a:off x="1440" y="12655"/>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US" sz="800" dirty="0" smtClean="0">
                  <a:latin typeface="Calibri" pitchFamily="34" charset="0"/>
                  <a:ea typeface="Arial" pitchFamily="34" charset="0"/>
                  <a:cs typeface="Arial" pitchFamily="34" charset="0"/>
                </a:rPr>
                <a:t>1</a:t>
              </a:r>
            </a:p>
          </p:txBody>
        </p:sp>
        <p:cxnSp>
          <p:nvCxnSpPr>
            <p:cNvPr id="27" name="AutoShape 20"/>
            <p:cNvCxnSpPr>
              <a:cxnSpLocks noChangeShapeType="1"/>
              <a:stCxn id="9" idx="4"/>
              <a:endCxn id="26" idx="0"/>
            </p:cNvCxnSpPr>
            <p:nvPr/>
          </p:nvCxnSpPr>
          <p:spPr bwMode="auto">
            <a:xfrm flipH="1">
              <a:off x="1718" y="11374"/>
              <a:ext cx="381" cy="1281"/>
            </a:xfrm>
            <a:prstGeom prst="straightConnector1">
              <a:avLst/>
            </a:prstGeom>
            <a:noFill/>
            <a:ln w="9525">
              <a:solidFill>
                <a:srgbClr val="000000"/>
              </a:solidFill>
              <a:round/>
              <a:headEnd/>
              <a:tailEnd type="triangle" w="med" len="med"/>
            </a:ln>
          </p:spPr>
        </p:cxnSp>
        <p:sp>
          <p:nvSpPr>
            <p:cNvPr id="28" name="Text Box 21"/>
            <p:cNvSpPr txBox="1">
              <a:spLocks noChangeArrowheads="1"/>
            </p:cNvSpPr>
            <p:nvPr/>
          </p:nvSpPr>
          <p:spPr bwMode="auto">
            <a:xfrm>
              <a:off x="2050" y="12799"/>
              <a:ext cx="339" cy="333"/>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2"/>
            <p:cNvSpPr txBox="1">
              <a:spLocks noChangeArrowheads="1"/>
            </p:cNvSpPr>
            <p:nvPr/>
          </p:nvSpPr>
          <p:spPr bwMode="auto">
            <a:xfrm>
              <a:off x="3357" y="9780"/>
              <a:ext cx="214" cy="258"/>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3"/>
            <p:cNvSpPr txBox="1">
              <a:spLocks noChangeArrowheads="1"/>
            </p:cNvSpPr>
            <p:nvPr/>
          </p:nvSpPr>
          <p:spPr bwMode="auto">
            <a:xfrm>
              <a:off x="1826" y="10185"/>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4"/>
            <p:cNvSpPr txBox="1">
              <a:spLocks noChangeArrowheads="1"/>
            </p:cNvSpPr>
            <p:nvPr/>
          </p:nvSpPr>
          <p:spPr bwMode="auto">
            <a:xfrm>
              <a:off x="4123" y="10095"/>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2" name="AutoShape 25"/>
            <p:cNvCxnSpPr>
              <a:cxnSpLocks noChangeShapeType="1"/>
              <a:stCxn id="11" idx="1"/>
              <a:endCxn id="11" idx="7"/>
            </p:cNvCxnSpPr>
            <p:nvPr/>
          </p:nvCxnSpPr>
          <p:spPr bwMode="auto">
            <a:xfrm rot="5400000" flipV="1">
              <a:off x="6134" y="10541"/>
              <a:ext cx="1" cy="471"/>
            </a:xfrm>
            <a:prstGeom prst="curvedConnector3">
              <a:avLst>
                <a:gd name="adj1" fmla="val -45300000"/>
              </a:avLst>
            </a:prstGeom>
            <a:noFill/>
            <a:ln w="9525">
              <a:solidFill>
                <a:srgbClr val="000000"/>
              </a:solidFill>
              <a:round/>
              <a:headEnd/>
              <a:tailEnd type="triangle" w="med" len="med"/>
            </a:ln>
          </p:spPr>
        </p:cxnSp>
        <p:cxnSp>
          <p:nvCxnSpPr>
            <p:cNvPr id="33" name="AutoShape 26"/>
            <p:cNvCxnSpPr>
              <a:cxnSpLocks noChangeShapeType="1"/>
              <a:stCxn id="12" idx="1"/>
              <a:endCxn id="12" idx="7"/>
            </p:cNvCxnSpPr>
            <p:nvPr/>
          </p:nvCxnSpPr>
          <p:spPr bwMode="auto">
            <a:xfrm rot="5400000" flipV="1">
              <a:off x="8132" y="10541"/>
              <a:ext cx="1" cy="471"/>
            </a:xfrm>
            <a:prstGeom prst="curvedConnector3">
              <a:avLst>
                <a:gd name="adj1" fmla="val -45300000"/>
              </a:avLst>
            </a:prstGeom>
            <a:noFill/>
            <a:ln w="9525">
              <a:solidFill>
                <a:srgbClr val="000000"/>
              </a:solidFill>
              <a:round/>
              <a:headEnd/>
              <a:tailEnd type="triangle" w="med" len="med"/>
            </a:ln>
          </p:spPr>
        </p:cxnSp>
        <p:cxnSp>
          <p:nvCxnSpPr>
            <p:cNvPr id="34" name="AutoShape 27"/>
            <p:cNvCxnSpPr>
              <a:cxnSpLocks noChangeShapeType="1"/>
              <a:stCxn id="13" idx="1"/>
              <a:endCxn id="13" idx="7"/>
            </p:cNvCxnSpPr>
            <p:nvPr/>
          </p:nvCxnSpPr>
          <p:spPr bwMode="auto">
            <a:xfrm rot="5400000" flipV="1">
              <a:off x="10141" y="10541"/>
              <a:ext cx="1" cy="471"/>
            </a:xfrm>
            <a:prstGeom prst="curvedConnector3">
              <a:avLst>
                <a:gd name="adj1" fmla="val -45300000"/>
              </a:avLst>
            </a:prstGeom>
            <a:noFill/>
            <a:ln w="9525">
              <a:solidFill>
                <a:srgbClr val="000000"/>
              </a:solidFill>
              <a:round/>
              <a:headEnd/>
              <a:tailEnd type="triangle" w="med" len="med"/>
            </a:ln>
          </p:spPr>
        </p:cxnSp>
        <p:sp>
          <p:nvSpPr>
            <p:cNvPr id="35" name="Text Box 28"/>
            <p:cNvSpPr txBox="1">
              <a:spLocks noChangeArrowheads="1"/>
            </p:cNvSpPr>
            <p:nvPr/>
          </p:nvSpPr>
          <p:spPr bwMode="auto">
            <a:xfrm>
              <a:off x="5938" y="10038"/>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Text Box 29"/>
            <p:cNvSpPr txBox="1">
              <a:spLocks noChangeArrowheads="1"/>
            </p:cNvSpPr>
            <p:nvPr/>
          </p:nvSpPr>
          <p:spPr bwMode="auto">
            <a:xfrm>
              <a:off x="7897" y="10038"/>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30"/>
            <p:cNvSpPr txBox="1">
              <a:spLocks noChangeArrowheads="1"/>
            </p:cNvSpPr>
            <p:nvPr/>
          </p:nvSpPr>
          <p:spPr bwMode="auto">
            <a:xfrm>
              <a:off x="10000" y="10038"/>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Oval 31"/>
            <p:cNvSpPr>
              <a:spLocks noChangeArrowheads="1"/>
            </p:cNvSpPr>
            <p:nvPr/>
          </p:nvSpPr>
          <p:spPr bwMode="auto">
            <a:xfrm>
              <a:off x="4456" y="12633"/>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27 </a:t>
              </a:r>
            </a:p>
          </p:txBody>
        </p:sp>
        <p:sp>
          <p:nvSpPr>
            <p:cNvPr id="39" name="Oval 32"/>
            <p:cNvSpPr>
              <a:spLocks noChangeArrowheads="1"/>
            </p:cNvSpPr>
            <p:nvPr/>
          </p:nvSpPr>
          <p:spPr bwMode="auto">
            <a:xfrm>
              <a:off x="3233" y="12633"/>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1</a:t>
              </a:r>
            </a:p>
          </p:txBody>
        </p:sp>
        <p:sp>
          <p:nvSpPr>
            <p:cNvPr id="40" name="Text Box 33"/>
            <p:cNvSpPr txBox="1">
              <a:spLocks noChangeArrowheads="1"/>
            </p:cNvSpPr>
            <p:nvPr/>
          </p:nvSpPr>
          <p:spPr bwMode="auto">
            <a:xfrm>
              <a:off x="3964" y="12777"/>
              <a:ext cx="339" cy="333"/>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 name="AutoShape 34"/>
            <p:cNvCxnSpPr>
              <a:cxnSpLocks noChangeShapeType="1"/>
              <a:stCxn id="10" idx="4"/>
              <a:endCxn id="38" idx="0"/>
            </p:cNvCxnSpPr>
            <p:nvPr/>
          </p:nvCxnSpPr>
          <p:spPr bwMode="auto">
            <a:xfrm>
              <a:off x="4082" y="11352"/>
              <a:ext cx="652" cy="1281"/>
            </a:xfrm>
            <a:prstGeom prst="straightConnector1">
              <a:avLst/>
            </a:prstGeom>
            <a:noFill/>
            <a:ln w="9525">
              <a:solidFill>
                <a:srgbClr val="000000"/>
              </a:solidFill>
              <a:round/>
              <a:headEnd/>
              <a:tailEnd type="triangle" w="med" len="med"/>
            </a:ln>
          </p:spPr>
        </p:cxnSp>
        <p:cxnSp>
          <p:nvCxnSpPr>
            <p:cNvPr id="42" name="AutoShape 35"/>
            <p:cNvCxnSpPr>
              <a:cxnSpLocks noChangeShapeType="1"/>
              <a:stCxn id="10" idx="4"/>
              <a:endCxn id="39" idx="0"/>
            </p:cNvCxnSpPr>
            <p:nvPr/>
          </p:nvCxnSpPr>
          <p:spPr bwMode="auto">
            <a:xfrm flipH="1">
              <a:off x="3511" y="11352"/>
              <a:ext cx="571" cy="1281"/>
            </a:xfrm>
            <a:prstGeom prst="straightConnector1">
              <a:avLst/>
            </a:prstGeom>
            <a:noFill/>
            <a:ln w="9525">
              <a:solidFill>
                <a:srgbClr val="000000"/>
              </a:solidFill>
              <a:round/>
              <a:headEnd/>
              <a:tailEnd type="triangle" w="med" len="med"/>
            </a:ln>
          </p:spPr>
        </p:cxnSp>
        <p:sp>
          <p:nvSpPr>
            <p:cNvPr id="43" name="Oval 36"/>
            <p:cNvSpPr>
              <a:spLocks noChangeArrowheads="1"/>
            </p:cNvSpPr>
            <p:nvPr/>
          </p:nvSpPr>
          <p:spPr bwMode="auto">
            <a:xfrm>
              <a:off x="6474" y="12599"/>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27 </a:t>
              </a:r>
            </a:p>
          </p:txBody>
        </p:sp>
        <p:sp>
          <p:nvSpPr>
            <p:cNvPr id="44" name="Oval 37"/>
            <p:cNvSpPr>
              <a:spLocks noChangeArrowheads="1"/>
            </p:cNvSpPr>
            <p:nvPr/>
          </p:nvSpPr>
          <p:spPr bwMode="auto">
            <a:xfrm>
              <a:off x="5251" y="12599"/>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US" sz="800" dirty="0" smtClean="0">
                  <a:latin typeface="Calibri" pitchFamily="34" charset="0"/>
                  <a:ea typeface="Arial" pitchFamily="34" charset="0"/>
                  <a:cs typeface="Arial" pitchFamily="34" charset="0"/>
                </a:rPr>
                <a:t>1</a:t>
              </a:r>
            </a:p>
          </p:txBody>
        </p:sp>
        <p:sp>
          <p:nvSpPr>
            <p:cNvPr id="45" name="Text Box 38"/>
            <p:cNvSpPr txBox="1">
              <a:spLocks noChangeArrowheads="1"/>
            </p:cNvSpPr>
            <p:nvPr/>
          </p:nvSpPr>
          <p:spPr bwMode="auto">
            <a:xfrm>
              <a:off x="5982" y="12743"/>
              <a:ext cx="339" cy="333"/>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6" name="AutoShape 39"/>
            <p:cNvCxnSpPr>
              <a:cxnSpLocks noChangeShapeType="1"/>
            </p:cNvCxnSpPr>
            <p:nvPr/>
          </p:nvCxnSpPr>
          <p:spPr bwMode="auto">
            <a:xfrm>
              <a:off x="6100" y="11318"/>
              <a:ext cx="652" cy="1281"/>
            </a:xfrm>
            <a:prstGeom prst="straightConnector1">
              <a:avLst/>
            </a:prstGeom>
            <a:noFill/>
            <a:ln w="9525">
              <a:solidFill>
                <a:srgbClr val="000000"/>
              </a:solidFill>
              <a:round/>
              <a:headEnd/>
              <a:tailEnd type="triangle" w="med" len="med"/>
            </a:ln>
          </p:spPr>
        </p:cxnSp>
        <p:cxnSp>
          <p:nvCxnSpPr>
            <p:cNvPr id="47" name="AutoShape 40"/>
            <p:cNvCxnSpPr>
              <a:cxnSpLocks noChangeShapeType="1"/>
            </p:cNvCxnSpPr>
            <p:nvPr/>
          </p:nvCxnSpPr>
          <p:spPr bwMode="auto">
            <a:xfrm flipH="1">
              <a:off x="5529" y="11318"/>
              <a:ext cx="571" cy="1281"/>
            </a:xfrm>
            <a:prstGeom prst="straightConnector1">
              <a:avLst/>
            </a:prstGeom>
            <a:noFill/>
            <a:ln w="9525">
              <a:solidFill>
                <a:srgbClr val="000000"/>
              </a:solidFill>
              <a:round/>
              <a:headEnd/>
              <a:tailEnd type="triangle" w="med" len="med"/>
            </a:ln>
          </p:spPr>
        </p:cxnSp>
        <p:sp>
          <p:nvSpPr>
            <p:cNvPr id="48" name="Oval 41"/>
            <p:cNvSpPr>
              <a:spLocks noChangeArrowheads="1"/>
            </p:cNvSpPr>
            <p:nvPr/>
          </p:nvSpPr>
          <p:spPr bwMode="auto">
            <a:xfrm>
              <a:off x="8500" y="12599"/>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27 </a:t>
              </a:r>
            </a:p>
          </p:txBody>
        </p:sp>
        <p:sp>
          <p:nvSpPr>
            <p:cNvPr id="49" name="Oval 42"/>
            <p:cNvSpPr>
              <a:spLocks noChangeArrowheads="1"/>
            </p:cNvSpPr>
            <p:nvPr/>
          </p:nvSpPr>
          <p:spPr bwMode="auto">
            <a:xfrm>
              <a:off x="7277" y="12599"/>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1</a:t>
              </a:r>
            </a:p>
          </p:txBody>
        </p:sp>
        <p:sp>
          <p:nvSpPr>
            <p:cNvPr id="50" name="Text Box 43"/>
            <p:cNvSpPr txBox="1">
              <a:spLocks noChangeArrowheads="1"/>
            </p:cNvSpPr>
            <p:nvPr/>
          </p:nvSpPr>
          <p:spPr bwMode="auto">
            <a:xfrm>
              <a:off x="8008" y="12743"/>
              <a:ext cx="339" cy="333"/>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 name="AutoShape 44"/>
            <p:cNvCxnSpPr>
              <a:cxnSpLocks noChangeShapeType="1"/>
            </p:cNvCxnSpPr>
            <p:nvPr/>
          </p:nvCxnSpPr>
          <p:spPr bwMode="auto">
            <a:xfrm>
              <a:off x="8126" y="11318"/>
              <a:ext cx="652" cy="1281"/>
            </a:xfrm>
            <a:prstGeom prst="straightConnector1">
              <a:avLst/>
            </a:prstGeom>
            <a:noFill/>
            <a:ln w="9525">
              <a:solidFill>
                <a:srgbClr val="000000"/>
              </a:solidFill>
              <a:round/>
              <a:headEnd/>
              <a:tailEnd type="triangle" w="med" len="med"/>
            </a:ln>
          </p:spPr>
        </p:cxnSp>
        <p:cxnSp>
          <p:nvCxnSpPr>
            <p:cNvPr id="52" name="AutoShape 45"/>
            <p:cNvCxnSpPr>
              <a:cxnSpLocks noChangeShapeType="1"/>
            </p:cNvCxnSpPr>
            <p:nvPr/>
          </p:nvCxnSpPr>
          <p:spPr bwMode="auto">
            <a:xfrm flipH="1">
              <a:off x="7555" y="11318"/>
              <a:ext cx="571" cy="1281"/>
            </a:xfrm>
            <a:prstGeom prst="straightConnector1">
              <a:avLst/>
            </a:prstGeom>
            <a:noFill/>
            <a:ln w="9525">
              <a:solidFill>
                <a:srgbClr val="000000"/>
              </a:solidFill>
              <a:round/>
              <a:headEnd/>
              <a:tailEnd type="triangle" w="med" len="med"/>
            </a:ln>
          </p:spPr>
        </p:cxnSp>
        <p:sp>
          <p:nvSpPr>
            <p:cNvPr id="53" name="Oval 46"/>
            <p:cNvSpPr>
              <a:spLocks noChangeArrowheads="1"/>
            </p:cNvSpPr>
            <p:nvPr/>
          </p:nvSpPr>
          <p:spPr bwMode="auto">
            <a:xfrm>
              <a:off x="10280" y="12539"/>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smtClean="0">
                  <a:latin typeface="Calibri" pitchFamily="34" charset="0"/>
                  <a:ea typeface="Arial" pitchFamily="34" charset="0"/>
                  <a:cs typeface="Arial" pitchFamily="34" charset="0"/>
                </a:rPr>
                <a:t>27 </a:t>
              </a:r>
            </a:p>
          </p:txBody>
        </p:sp>
        <p:sp>
          <p:nvSpPr>
            <p:cNvPr id="54" name="Oval 47"/>
            <p:cNvSpPr>
              <a:spLocks noChangeArrowheads="1"/>
            </p:cNvSpPr>
            <p:nvPr/>
          </p:nvSpPr>
          <p:spPr bwMode="auto">
            <a:xfrm>
              <a:off x="9200" y="12561"/>
              <a:ext cx="555" cy="57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US" sz="800" dirty="0" smtClean="0">
                  <a:latin typeface="Calibri" pitchFamily="34" charset="0"/>
                  <a:ea typeface="Arial" pitchFamily="34" charset="0"/>
                  <a:cs typeface="Arial" pitchFamily="34" charset="0"/>
                </a:rPr>
                <a:t>1</a:t>
              </a:r>
            </a:p>
          </p:txBody>
        </p:sp>
        <p:sp>
          <p:nvSpPr>
            <p:cNvPr id="55" name="Text Box 48"/>
            <p:cNvSpPr txBox="1">
              <a:spLocks noChangeArrowheads="1"/>
            </p:cNvSpPr>
            <p:nvPr/>
          </p:nvSpPr>
          <p:spPr bwMode="auto">
            <a:xfrm>
              <a:off x="9887" y="12683"/>
              <a:ext cx="339" cy="333"/>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6" name="AutoShape 49"/>
            <p:cNvCxnSpPr>
              <a:cxnSpLocks noChangeShapeType="1"/>
              <a:stCxn id="13" idx="4"/>
              <a:endCxn id="53" idx="0"/>
            </p:cNvCxnSpPr>
            <p:nvPr/>
          </p:nvCxnSpPr>
          <p:spPr bwMode="auto">
            <a:xfrm>
              <a:off x="10142" y="11318"/>
              <a:ext cx="416" cy="1221"/>
            </a:xfrm>
            <a:prstGeom prst="straightConnector1">
              <a:avLst/>
            </a:prstGeom>
            <a:noFill/>
            <a:ln w="9525">
              <a:solidFill>
                <a:srgbClr val="000000"/>
              </a:solidFill>
              <a:round/>
              <a:headEnd/>
              <a:tailEnd type="triangle" w="med" len="med"/>
            </a:ln>
          </p:spPr>
        </p:cxnSp>
        <p:cxnSp>
          <p:nvCxnSpPr>
            <p:cNvPr id="57" name="AutoShape 50"/>
            <p:cNvCxnSpPr>
              <a:cxnSpLocks noChangeShapeType="1"/>
              <a:stCxn id="13" idx="4"/>
              <a:endCxn id="54" idx="0"/>
            </p:cNvCxnSpPr>
            <p:nvPr/>
          </p:nvCxnSpPr>
          <p:spPr bwMode="auto">
            <a:xfrm flipH="1">
              <a:off x="9478" y="11318"/>
              <a:ext cx="664" cy="1243"/>
            </a:xfrm>
            <a:prstGeom prst="straightConnector1">
              <a:avLst/>
            </a:prstGeom>
            <a:noFill/>
            <a:ln w="9525">
              <a:solidFill>
                <a:srgbClr val="000000"/>
              </a:solidFill>
              <a:round/>
              <a:headEnd/>
              <a:tailEnd type="triangle" w="med" len="med"/>
            </a:ln>
          </p:spPr>
        </p:cxnSp>
        <p:sp>
          <p:nvSpPr>
            <p:cNvPr id="58" name="Text Box 51"/>
            <p:cNvSpPr txBox="1">
              <a:spLocks noChangeArrowheads="1"/>
            </p:cNvSpPr>
            <p:nvPr/>
          </p:nvSpPr>
          <p:spPr bwMode="auto">
            <a:xfrm>
              <a:off x="2880" y="10689"/>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Text Box 52"/>
            <p:cNvSpPr txBox="1">
              <a:spLocks noChangeArrowheads="1"/>
            </p:cNvSpPr>
            <p:nvPr/>
          </p:nvSpPr>
          <p:spPr bwMode="auto">
            <a:xfrm>
              <a:off x="4825" y="10676"/>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 Box 53"/>
            <p:cNvSpPr txBox="1">
              <a:spLocks noChangeArrowheads="1"/>
            </p:cNvSpPr>
            <p:nvPr/>
          </p:nvSpPr>
          <p:spPr bwMode="auto">
            <a:xfrm>
              <a:off x="6849" y="10665"/>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 Box 54"/>
            <p:cNvSpPr txBox="1">
              <a:spLocks noChangeArrowheads="1"/>
            </p:cNvSpPr>
            <p:nvPr/>
          </p:nvSpPr>
          <p:spPr bwMode="auto">
            <a:xfrm>
              <a:off x="8875" y="10634"/>
              <a:ext cx="377" cy="260"/>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Text Box 55"/>
            <p:cNvSpPr txBox="1">
              <a:spLocks noChangeArrowheads="1"/>
            </p:cNvSpPr>
            <p:nvPr/>
          </p:nvSpPr>
          <p:spPr bwMode="auto">
            <a:xfrm>
              <a:off x="2440" y="11712"/>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 Box 56"/>
            <p:cNvSpPr txBox="1">
              <a:spLocks noChangeArrowheads="1"/>
            </p:cNvSpPr>
            <p:nvPr/>
          </p:nvSpPr>
          <p:spPr bwMode="auto">
            <a:xfrm>
              <a:off x="1459" y="11710"/>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Text Box 57"/>
            <p:cNvSpPr txBox="1">
              <a:spLocks noChangeArrowheads="1"/>
            </p:cNvSpPr>
            <p:nvPr/>
          </p:nvSpPr>
          <p:spPr bwMode="auto">
            <a:xfrm>
              <a:off x="3383" y="11638"/>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 Box 58"/>
            <p:cNvSpPr txBox="1">
              <a:spLocks noChangeArrowheads="1"/>
            </p:cNvSpPr>
            <p:nvPr/>
          </p:nvSpPr>
          <p:spPr bwMode="auto">
            <a:xfrm>
              <a:off x="4460" y="11638"/>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Text Box 59"/>
            <p:cNvSpPr txBox="1">
              <a:spLocks noChangeArrowheads="1"/>
            </p:cNvSpPr>
            <p:nvPr/>
          </p:nvSpPr>
          <p:spPr bwMode="auto">
            <a:xfrm>
              <a:off x="5382" y="11638"/>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0"/>
            <p:cNvSpPr txBox="1">
              <a:spLocks noChangeArrowheads="1"/>
            </p:cNvSpPr>
            <p:nvPr/>
          </p:nvSpPr>
          <p:spPr bwMode="auto">
            <a:xfrm>
              <a:off x="6489" y="11627"/>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1"/>
            <p:cNvSpPr txBox="1">
              <a:spLocks noChangeArrowheads="1"/>
            </p:cNvSpPr>
            <p:nvPr/>
          </p:nvSpPr>
          <p:spPr bwMode="auto">
            <a:xfrm>
              <a:off x="7402" y="11638"/>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2"/>
            <p:cNvSpPr txBox="1">
              <a:spLocks noChangeArrowheads="1"/>
            </p:cNvSpPr>
            <p:nvPr/>
          </p:nvSpPr>
          <p:spPr bwMode="auto">
            <a:xfrm>
              <a:off x="8510" y="11638"/>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Text Box 63"/>
            <p:cNvSpPr txBox="1">
              <a:spLocks noChangeArrowheads="1"/>
            </p:cNvSpPr>
            <p:nvPr/>
          </p:nvSpPr>
          <p:spPr bwMode="auto">
            <a:xfrm>
              <a:off x="9357" y="11605"/>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Text Box 64"/>
            <p:cNvSpPr txBox="1">
              <a:spLocks noChangeArrowheads="1"/>
            </p:cNvSpPr>
            <p:nvPr/>
          </p:nvSpPr>
          <p:spPr bwMode="auto">
            <a:xfrm>
              <a:off x="10395" y="11532"/>
              <a:ext cx="365" cy="421"/>
            </a:xfrm>
            <a:prstGeom prst="rect">
              <a:avLst/>
            </a:prstGeom>
            <a:solidFill>
              <a:srgbClr val="FFFFFF"/>
            </a:solidFill>
            <a:ln w="9525"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314933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در </a:t>
            </a:r>
            <a:r>
              <a:rPr lang="fa-IR" sz="2400" dirty="0">
                <a:solidFill>
                  <a:srgbClr val="0000FF"/>
                </a:solidFill>
                <a:cs typeface="B Titr" panose="00000700000000000000" pitchFamily="2" charset="-78"/>
              </a:rPr>
              <a:t>پایان خروجی مدل که به 87 درصد رسید. با توجه به محدودیت هایی که در روش های دیگری که بازده بالاتری داشته اند این میزان دقت مطلوب به نظر می رسد.</a:t>
            </a:r>
            <a:endParaRPr lang="en-US"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graphicFrame>
        <p:nvGraphicFramePr>
          <p:cNvPr id="5" name="Chart 4"/>
          <p:cNvGraphicFramePr/>
          <p:nvPr>
            <p:extLst>
              <p:ext uri="{D42A27DB-BD31-4B8C-83A1-F6EECF244321}">
                <p14:modId xmlns:p14="http://schemas.microsoft.com/office/powerpoint/2010/main" val="901096777"/>
              </p:ext>
            </p:extLst>
          </p:nvPr>
        </p:nvGraphicFramePr>
        <p:xfrm>
          <a:off x="1524000" y="3048000"/>
          <a:ext cx="5943600" cy="2643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تعداد </a:t>
            </a:r>
            <a:r>
              <a:rPr lang="fa-IR" sz="2400" dirty="0">
                <a:solidFill>
                  <a:srgbClr val="0000FF"/>
                </a:solidFill>
                <a:cs typeface="B Titr" panose="00000700000000000000" pitchFamily="2" charset="-78"/>
              </a:rPr>
              <a:t>حرکات منحصر بفرد دست یکی دیگر از فاکتورهایی است که بسیار حائز اهمیت می باشد.</a:t>
            </a:r>
            <a:endParaRPr lang="en-US" sz="2400" dirty="0">
              <a:solidFill>
                <a:srgbClr val="0000FF"/>
              </a:solidFill>
              <a:cs typeface="B Titr" panose="00000700000000000000" pitchFamily="2" charset="-78"/>
            </a:endParaRPr>
          </a:p>
          <a:p>
            <a:pPr algn="ctr" rtl="1"/>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graphicFrame>
        <p:nvGraphicFramePr>
          <p:cNvPr id="5" name="Chart 4"/>
          <p:cNvGraphicFramePr/>
          <p:nvPr>
            <p:extLst>
              <p:ext uri="{D42A27DB-BD31-4B8C-83A1-F6EECF244321}">
                <p14:modId xmlns:p14="http://schemas.microsoft.com/office/powerpoint/2010/main" val="2946302521"/>
              </p:ext>
            </p:extLst>
          </p:nvPr>
        </p:nvGraphicFramePr>
        <p:xfrm>
          <a:off x="1524000" y="2667000"/>
          <a:ext cx="5943600" cy="236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a:t>
            </a:r>
            <a:r>
              <a:rPr lang="fa-IR" sz="2400" b="1" dirty="0">
                <a:cs typeface="B Titr" panose="00000700000000000000" pitchFamily="2" charset="-78"/>
              </a:rPr>
              <a:t>به کارگیری پردازش تصویر در استخراج تصویر دست های </a:t>
            </a:r>
            <a:r>
              <a:rPr lang="fa-IR" sz="2400" b="1" dirty="0" smtClean="0">
                <a:cs typeface="B Titr" panose="00000700000000000000" pitchFamily="2" charset="-78"/>
              </a:rPr>
              <a:t>کاربر</a:t>
            </a:r>
          </a:p>
          <a:p>
            <a:pPr marL="109728" indent="0" algn="r" rtl="1">
              <a:lnSpc>
                <a:spcPct val="150000"/>
              </a:lnSpc>
              <a:buNone/>
            </a:pPr>
            <a:r>
              <a:rPr lang="fa-IR" sz="2400" b="1" dirty="0" smtClean="0">
                <a:cs typeface="B Titr" panose="00000700000000000000" pitchFamily="2" charset="-78"/>
              </a:rPr>
              <a:t>2- آشنایی با اصول مدل مخفی مارکوف و استخراج ویژگی</a:t>
            </a:r>
          </a:p>
          <a:p>
            <a:pPr marL="109728" indent="0" algn="r" rtl="1">
              <a:lnSpc>
                <a:spcPct val="150000"/>
              </a:lnSpc>
              <a:buNone/>
            </a:pPr>
            <a:r>
              <a:rPr lang="fa-IR" sz="2400" b="1" dirty="0" smtClean="0">
                <a:cs typeface="B Titr" panose="00000700000000000000" pitchFamily="2" charset="-78"/>
              </a:rPr>
              <a:t>3- </a:t>
            </a:r>
            <a:r>
              <a:rPr lang="fa-IR" sz="2400" b="1" dirty="0">
                <a:cs typeface="B Titr" panose="00000700000000000000" pitchFamily="2" charset="-78"/>
              </a:rPr>
              <a:t>مساله يادگيري و الگوريتم بام- ولش </a:t>
            </a:r>
            <a:r>
              <a:rPr lang="fa-IR" sz="2400" b="1" dirty="0" smtClean="0">
                <a:cs typeface="B Titr" panose="00000700000000000000" pitchFamily="2" charset="-78"/>
              </a:rPr>
              <a:t>در نرم افزار متلب</a:t>
            </a:r>
          </a:p>
          <a:p>
            <a:pPr marL="109728" indent="0" algn="ctr" rtl="1">
              <a:lnSpc>
                <a:spcPct val="150000"/>
              </a:lnSpc>
              <a:buNone/>
            </a:pPr>
            <a:r>
              <a:rPr lang="en-US" sz="1800" b="1" dirty="0" smtClean="0">
                <a:latin typeface="Arial" panose="020B0604020202020204" pitchFamily="34" charset="0"/>
                <a:cs typeface="Arial" panose="020B0604020202020204" pitchFamily="34" charset="0"/>
              </a:rPr>
              <a:t>[ transition , </a:t>
            </a:r>
            <a:r>
              <a:rPr lang="en-US" sz="1800" b="1" dirty="0" err="1" smtClean="0">
                <a:latin typeface="Arial" panose="020B0604020202020204" pitchFamily="34" charset="0"/>
                <a:cs typeface="Arial" panose="020B0604020202020204" pitchFamily="34" charset="0"/>
              </a:rPr>
              <a:t>emition</a:t>
            </a:r>
            <a:r>
              <a:rPr lang="en-US" sz="1800" b="1" dirty="0" smtClean="0">
                <a:latin typeface="Arial" panose="020B0604020202020204" pitchFamily="34" charset="0"/>
                <a:cs typeface="Arial" panose="020B0604020202020204" pitchFamily="34" charset="0"/>
              </a:rPr>
              <a:t> ]= </a:t>
            </a:r>
            <a:r>
              <a:rPr lang="en-US" sz="1800" b="1" dirty="0" err="1" smtClean="0">
                <a:latin typeface="Arial" panose="020B0604020202020204" pitchFamily="34" charset="0"/>
                <a:cs typeface="Arial" panose="020B0604020202020204" pitchFamily="34" charset="0"/>
              </a:rPr>
              <a:t>hmmtrain</a:t>
            </a:r>
            <a:r>
              <a:rPr lang="en-US" sz="1800" b="1" dirty="0" smtClean="0">
                <a:latin typeface="Arial" panose="020B0604020202020204" pitchFamily="34" charset="0"/>
                <a:cs typeface="Arial" panose="020B0604020202020204" pitchFamily="34" charset="0"/>
              </a:rPr>
              <a:t>(</a:t>
            </a:r>
            <a:r>
              <a:rPr lang="en-US" sz="1800" b="1" dirty="0" err="1" smtClean="0">
                <a:latin typeface="Arial" panose="020B0604020202020204" pitchFamily="34" charset="0"/>
                <a:cs typeface="Arial" panose="020B0604020202020204" pitchFamily="34" charset="0"/>
              </a:rPr>
              <a:t>data,trans,emis</a:t>
            </a:r>
            <a:r>
              <a:rPr lang="en-US" sz="1800" b="1" dirty="0" smtClean="0">
                <a:latin typeface="Arial" panose="020B0604020202020204" pitchFamily="34" charset="0"/>
                <a:cs typeface="Arial" panose="020B0604020202020204" pitchFamily="34" charset="0"/>
              </a:rPr>
              <a:t>)</a:t>
            </a:r>
            <a:endParaRPr lang="fa-IR" sz="1800" b="1" dirty="0" smtClean="0">
              <a:latin typeface="Arial" panose="020B0604020202020204" pitchFamily="34" charset="0"/>
              <a:cs typeface="Arial" panose="020B0604020202020204" pitchFamily="34" charset="0"/>
            </a:endParaRPr>
          </a:p>
          <a:p>
            <a:pPr marL="109728" indent="0" algn="r" rtl="1">
              <a:lnSpc>
                <a:spcPct val="150000"/>
              </a:lnSpc>
              <a:buNone/>
            </a:pPr>
            <a:r>
              <a:rPr lang="fa-IR" sz="2400" b="1" dirty="0" smtClean="0">
                <a:cs typeface="B Titr" panose="00000700000000000000" pitchFamily="2" charset="-78"/>
              </a:rPr>
              <a:t>4- مساله کد گشايي و الگوريتم ويتربي در نرم افزار متلب</a:t>
            </a:r>
          </a:p>
          <a:p>
            <a:pPr marL="109728" indent="0" algn="ctr" rtl="1">
              <a:lnSpc>
                <a:spcPct val="150000"/>
              </a:lnSpc>
              <a:buNone/>
            </a:pPr>
            <a:r>
              <a:rPr lang="en-US" sz="1400" b="1" dirty="0" smtClean="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PSTATES, LOGPSEQ, FORWARD, BACKWARD, S]= </a:t>
            </a:r>
            <a:r>
              <a:rPr lang="en-US" sz="1400" b="1" dirty="0" err="1">
                <a:latin typeface="Arial" panose="020B0604020202020204" pitchFamily="34" charset="0"/>
                <a:cs typeface="Arial" panose="020B0604020202020204" pitchFamily="34" charset="0"/>
              </a:rPr>
              <a:t>hmmdecode</a:t>
            </a:r>
            <a:r>
              <a:rPr lang="en-US" sz="1400" b="1" dirty="0">
                <a:latin typeface="Arial" panose="020B0604020202020204" pitchFamily="34" charset="0"/>
                <a:cs typeface="Arial" panose="020B0604020202020204" pitchFamily="34" charset="0"/>
              </a:rPr>
              <a:t>(data, transition, </a:t>
            </a:r>
            <a:r>
              <a:rPr lang="en-US" sz="1400" b="1" dirty="0" err="1">
                <a:latin typeface="Arial" panose="020B0604020202020204" pitchFamily="34" charset="0"/>
                <a:cs typeface="Arial" panose="020B0604020202020204" pitchFamily="34" charset="0"/>
              </a:rPr>
              <a:t>emition</a:t>
            </a:r>
            <a:r>
              <a:rPr lang="en-US" sz="1400" b="1" dirty="0" smtClean="0">
                <a:latin typeface="Arial" panose="020B0604020202020204" pitchFamily="34" charset="0"/>
                <a:cs typeface="Arial" panose="020B0604020202020204" pitchFamily="34" charset="0"/>
              </a:rPr>
              <a:t>)</a:t>
            </a:r>
            <a:endParaRPr lang="fa-IR" sz="1400" b="1" dirty="0" smtClean="0">
              <a:latin typeface="Arial" panose="020B0604020202020204" pitchFamily="34" charset="0"/>
              <a:cs typeface="Arial" panose="020B0604020202020204" pitchFamily="34" charset="0"/>
            </a:endParaRPr>
          </a:p>
          <a:p>
            <a:pPr marL="109728" indent="0" algn="r" rtl="1">
              <a:lnSpc>
                <a:spcPct val="150000"/>
              </a:lnSpc>
              <a:buNone/>
            </a:pPr>
            <a:r>
              <a:rPr lang="fa-IR" sz="2400" b="1" dirty="0">
                <a:cs typeface="B Titr" panose="00000700000000000000" pitchFamily="2" charset="-78"/>
              </a:rPr>
              <a:t>5- کار با </a:t>
            </a:r>
            <a:r>
              <a:rPr lang="ar-SA" sz="2400" b="1" dirty="0">
                <a:cs typeface="B Titr" panose="00000700000000000000" pitchFamily="2" charset="-78"/>
              </a:rPr>
              <a:t>معیارهای ارزیابی دسته‌بندی کننده می‌توان دقت، فراخوانی، </a:t>
            </a:r>
            <a:r>
              <a:rPr lang="en-US" sz="2000" b="1" dirty="0">
                <a:latin typeface="Arial" panose="020B0604020202020204" pitchFamily="34" charset="0"/>
                <a:cs typeface="Arial" panose="020B0604020202020204" pitchFamily="34" charset="0"/>
              </a:rPr>
              <a:t>F1-measure</a:t>
            </a:r>
            <a:r>
              <a:rPr lang="fa-IR" sz="2400" b="1" dirty="0">
                <a:cs typeface="B Titr" panose="00000700000000000000" pitchFamily="2" charset="-78"/>
              </a:rPr>
              <a:t> و صحت </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endParaRPr lang="en-US" dirty="0"/>
          </a:p>
          <a:p>
            <a:pPr algn="just" rtl="1">
              <a:lnSpc>
                <a:spcPct val="150000"/>
              </a:lnSpc>
            </a:pPr>
            <a:r>
              <a:rPr lang="fa-IR" sz="2800" dirty="0">
                <a:cs typeface="B Titr" panose="00000700000000000000" pitchFamily="2" charset="-78"/>
              </a:rPr>
              <a:t>انواع حرکات الفبای </a:t>
            </a:r>
            <a:r>
              <a:rPr lang="fa-IR" sz="2800" dirty="0" smtClean="0">
                <a:cs typeface="B Titr" panose="00000700000000000000" pitchFamily="2" charset="-78"/>
              </a:rPr>
              <a:t>دستی:</a:t>
            </a:r>
          </a:p>
          <a:p>
            <a:pPr marL="365760" lvl="1" indent="-256032" algn="just" rtl="1">
              <a:lnSpc>
                <a:spcPct val="150000"/>
              </a:lnSpc>
              <a:spcBef>
                <a:spcPts val="400"/>
              </a:spcBef>
              <a:buSzPct val="68000"/>
              <a:buFont typeface="Wingdings 3"/>
              <a:buChar char=""/>
            </a:pPr>
            <a:r>
              <a:rPr lang="fa-IR" sz="2800" dirty="0">
                <a:cs typeface="B Titr" panose="00000700000000000000" pitchFamily="2" charset="-78"/>
              </a:rPr>
              <a:t>1- </a:t>
            </a:r>
            <a:r>
              <a:rPr lang="fa-IR" sz="2800" dirty="0" smtClean="0">
                <a:cs typeface="B Titr" panose="00000700000000000000" pitchFamily="2" charset="-78"/>
              </a:rPr>
              <a:t>حرکات ایستا که در آن </a:t>
            </a:r>
            <a:r>
              <a:rPr lang="fa-IR" sz="2800" dirty="0">
                <a:cs typeface="B Titr" panose="00000700000000000000" pitchFamily="2" charset="-78"/>
              </a:rPr>
              <a:t>دستها و انگشتان و جهت کف دست بار معنایی دارند. </a:t>
            </a:r>
          </a:p>
          <a:p>
            <a:pPr marL="365760" lvl="1" indent="-256032" algn="just" rtl="1">
              <a:lnSpc>
                <a:spcPct val="150000"/>
              </a:lnSpc>
              <a:spcBef>
                <a:spcPts val="400"/>
              </a:spcBef>
              <a:buSzPct val="68000"/>
              <a:buFont typeface="Wingdings 3"/>
              <a:buChar char=""/>
            </a:pPr>
            <a:r>
              <a:rPr lang="fa-IR" sz="2800" dirty="0" smtClean="0">
                <a:cs typeface="B Titr" panose="00000700000000000000" pitchFamily="2" charset="-78"/>
              </a:rPr>
              <a:t>2- </a:t>
            </a:r>
            <a:r>
              <a:rPr lang="fa-IR" sz="2800" dirty="0">
                <a:cs typeface="B Titr" panose="00000700000000000000" pitchFamily="2" charset="-78"/>
              </a:rPr>
              <a:t>حرکت های پویا که در آن حالت و وضع حرکت نسبت به بدن حاوی بارمعنایی است</a:t>
            </a:r>
            <a:r>
              <a:rPr lang="fa-IR" sz="2800" dirty="0" smtClean="0">
                <a:cs typeface="B Titr" panose="00000700000000000000" pitchFamily="2" charset="-78"/>
              </a:rPr>
              <a:t>.</a:t>
            </a:r>
            <a:endParaRPr lang="en-US" sz="28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مقدمه و توضیحات</a:t>
            </a:r>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a:latin typeface="Times New Roman" panose="02020603050405020304" pitchFamily="18" charset="0"/>
                <a:cs typeface="B Titr" panose="00000700000000000000" pitchFamily="2" charset="-78"/>
              </a:rPr>
              <a:t>1- 27 حرکت دست و 27 </a:t>
            </a:r>
            <a:r>
              <a:rPr lang="fa-IR" sz="2400" b="1" dirty="0" smtClean="0">
                <a:latin typeface="Times New Roman" panose="02020603050405020304" pitchFamily="18" charset="0"/>
                <a:cs typeface="B Titr" panose="00000700000000000000" pitchFamily="2" charset="-78"/>
              </a:rPr>
              <a:t>مدل</a:t>
            </a:r>
          </a:p>
          <a:p>
            <a:pPr algn="r" rtl="1">
              <a:lnSpc>
                <a:spcPct val="200000"/>
              </a:lnSpc>
            </a:pPr>
            <a:r>
              <a:rPr lang="fa-IR" sz="2400" b="1" dirty="0" smtClean="0">
                <a:latin typeface="Times New Roman" panose="02020603050405020304" pitchFamily="18" charset="0"/>
                <a:cs typeface="B Titr" panose="00000700000000000000" pitchFamily="2" charset="-78"/>
              </a:rPr>
              <a:t>2- تعداد 100 نود در لایه مشاهدات مدل مخفی مارکوف</a:t>
            </a:r>
          </a:p>
          <a:p>
            <a:pPr marL="365760" lvl="1" indent="-256032" algn="r" rtl="1">
              <a:lnSpc>
                <a:spcPct val="200000"/>
              </a:lnSpc>
              <a:spcBef>
                <a:spcPts val="400"/>
              </a:spcBef>
              <a:buSzPct val="68000"/>
              <a:buFont typeface="Wingdings 3"/>
              <a:buChar char=""/>
            </a:pPr>
            <a:r>
              <a:rPr lang="fa-IR" sz="2400" b="1" dirty="0" smtClean="0">
                <a:latin typeface="Times New Roman" panose="02020603050405020304" pitchFamily="18" charset="0"/>
                <a:cs typeface="B Titr" panose="00000700000000000000" pitchFamily="2" charset="-78"/>
              </a:rPr>
              <a:t>3- </a:t>
            </a:r>
            <a:r>
              <a:rPr lang="fa-IR" sz="2400" b="1" dirty="0">
                <a:latin typeface="Times New Roman" panose="02020603050405020304" pitchFamily="18" charset="0"/>
                <a:cs typeface="B Titr" panose="00000700000000000000" pitchFamily="2" charset="-78"/>
              </a:rPr>
              <a:t>آموزش زنجیره ی مخفی مارکوف با الگوریتم بام ولچ </a:t>
            </a:r>
            <a:endParaRPr lang="fa-IR" sz="2400" b="1" dirty="0" smtClean="0">
              <a:latin typeface="Times New Roman" panose="02020603050405020304" pitchFamily="18" charset="0"/>
              <a:cs typeface="B Titr" panose="00000700000000000000" pitchFamily="2" charset="-78"/>
            </a:endParaRPr>
          </a:p>
          <a:p>
            <a:pPr marL="365760" lvl="1" indent="-256032" algn="r" rtl="1">
              <a:lnSpc>
                <a:spcPct val="200000"/>
              </a:lnSpc>
              <a:spcBef>
                <a:spcPts val="400"/>
              </a:spcBef>
              <a:buSzPct val="68000"/>
              <a:buFont typeface="Wingdings 3"/>
              <a:buChar char=""/>
            </a:pPr>
            <a:r>
              <a:rPr lang="fa-IR" sz="2400" b="1" dirty="0">
                <a:latin typeface="Times New Roman" panose="02020603050405020304" pitchFamily="18" charset="0"/>
                <a:cs typeface="B Titr" panose="00000700000000000000" pitchFamily="2" charset="-78"/>
              </a:rPr>
              <a:t>4</a:t>
            </a:r>
            <a:r>
              <a:rPr lang="fa-IR" sz="2400" b="1" dirty="0" smtClean="0">
                <a:latin typeface="Times New Roman" panose="02020603050405020304" pitchFamily="18" charset="0"/>
                <a:cs typeface="B Titr" panose="00000700000000000000" pitchFamily="2" charset="-78"/>
              </a:rPr>
              <a:t>- </a:t>
            </a:r>
            <a:r>
              <a:rPr lang="fa-IR" sz="2400" b="1" dirty="0">
                <a:latin typeface="Times New Roman" panose="02020603050405020304" pitchFamily="18" charset="0"/>
                <a:cs typeface="B Titr" panose="00000700000000000000" pitchFamily="2" charset="-78"/>
              </a:rPr>
              <a:t>تست زنجیره ی مخفی مارکوف با الگوریتم ویتربی </a:t>
            </a:r>
          </a:p>
          <a:p>
            <a:pPr marL="365760" lvl="1" indent="-256032" algn="r" rtl="1">
              <a:lnSpc>
                <a:spcPct val="200000"/>
              </a:lnSpc>
              <a:spcBef>
                <a:spcPts val="400"/>
              </a:spcBef>
              <a:buSzPct val="68000"/>
              <a:buFont typeface="Wingdings 3"/>
              <a:buChar char=""/>
            </a:pPr>
            <a:endParaRPr lang="fa-IR" sz="2400" b="1" dirty="0">
              <a:latin typeface="Times New Roman" panose="02020603050405020304" pitchFamily="18" charset="0"/>
              <a:cs typeface="B Titr" panose="00000700000000000000" pitchFamily="2" charset="-78"/>
            </a:endParaRPr>
          </a:p>
          <a:p>
            <a:pPr algn="r" rtl="1">
              <a:lnSpc>
                <a:spcPct val="200000"/>
              </a:lnSpc>
            </a:pPr>
            <a:endParaRPr lang="en-US" sz="2400" b="1" dirty="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endParaRPr lang="en-US" dirty="0"/>
          </a:p>
          <a:p>
            <a:pPr marL="109728" indent="0" algn="r" rtl="1">
              <a:lnSpc>
                <a:spcPct val="150000"/>
              </a:lnSpc>
              <a:buNone/>
            </a:pPr>
            <a:r>
              <a:rPr lang="fa-IR" sz="2800" dirty="0">
                <a:cs typeface="B Titr" panose="00000700000000000000" pitchFamily="2" charset="-78"/>
              </a:rPr>
              <a:t>فاز </a:t>
            </a:r>
            <a:r>
              <a:rPr lang="fa-IR" sz="2800" dirty="0" smtClean="0">
                <a:cs typeface="B Titr" panose="00000700000000000000" pitchFamily="2" charset="-78"/>
              </a:rPr>
              <a:t>پردازش تصویر </a:t>
            </a:r>
            <a:r>
              <a:rPr lang="fa-IR" sz="2800" dirty="0">
                <a:cs typeface="B Titr" panose="00000700000000000000" pitchFamily="2" charset="-78"/>
              </a:rPr>
              <a:t>و استخراج دست از </a:t>
            </a:r>
            <a:r>
              <a:rPr lang="fa-IR" sz="2800" dirty="0" smtClean="0">
                <a:cs typeface="B Titr" panose="00000700000000000000" pitchFamily="2" charset="-78"/>
              </a:rPr>
              <a:t>تصویر(ارائه </a:t>
            </a:r>
            <a:r>
              <a:rPr lang="fa-IR" sz="2800" dirty="0">
                <a:cs typeface="B Titr" panose="00000700000000000000" pitchFamily="2" charset="-78"/>
              </a:rPr>
              <a:t>یک روش پیشنهادی</a:t>
            </a:r>
            <a:r>
              <a:rPr lang="fa-IR" sz="2800" dirty="0" smtClean="0">
                <a:cs typeface="B Titr" panose="00000700000000000000" pitchFamily="2" charset="-78"/>
              </a:rPr>
              <a:t>):</a:t>
            </a:r>
          </a:p>
          <a:p>
            <a:pPr marL="624078" indent="-514350" algn="r" rtl="1">
              <a:buFont typeface="Wingdings" pitchFamily="2" charset="2"/>
              <a:buChar char="Ø"/>
            </a:pPr>
            <a:r>
              <a:rPr lang="fa-IR" sz="2800" dirty="0">
                <a:cs typeface="B Titr" panose="00000700000000000000" pitchFamily="2" charset="-78"/>
              </a:rPr>
              <a:t>ابتدا با استفاده از روش تفاضل پس زمینه ، تصویر کاربر را از بقیه قسمتهای تصویر جدا می کنیم</a:t>
            </a:r>
            <a:r>
              <a:rPr lang="fa-IR" sz="2800" dirty="0" smtClean="0">
                <a:cs typeface="B Titr" panose="00000700000000000000" pitchFamily="2" charset="-78"/>
              </a:rPr>
              <a:t>.</a:t>
            </a:r>
          </a:p>
          <a:p>
            <a:pPr marL="109728" indent="0" algn="r" rtl="1">
              <a:buNone/>
            </a:pPr>
            <a:endParaRPr lang="fa-IR" sz="2800" dirty="0">
              <a:cs typeface="B Titr" panose="00000700000000000000" pitchFamily="2" charset="-78"/>
            </a:endParaRPr>
          </a:p>
          <a:p>
            <a:pPr marL="624078" indent="-514350" algn="r" rtl="1">
              <a:buFont typeface="Wingdings" pitchFamily="2" charset="2"/>
              <a:buChar char="Ø"/>
            </a:pPr>
            <a:r>
              <a:rPr lang="fa-IR" sz="2800" dirty="0">
                <a:cs typeface="B Titr" panose="00000700000000000000" pitchFamily="2" charset="-78"/>
              </a:rPr>
              <a:t>در این پروژه تصویر زمینه همان فریم اول است که کاربر بدون آنکه حرکت دستی انجام دهد ، در وسط کادر دوربین نشسته است </a:t>
            </a:r>
            <a:r>
              <a:rPr lang="fa-IR" sz="2800" dirty="0" smtClean="0">
                <a:cs typeface="B Titr" panose="00000700000000000000" pitchFamily="2" charset="-78"/>
              </a:rPr>
              <a:t>.</a:t>
            </a: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spTree>
    <p:extLst>
      <p:ext uri="{BB962C8B-B14F-4D97-AF65-F5344CB8AC3E}">
        <p14:creationId xmlns:p14="http://schemas.microsoft.com/office/powerpoint/2010/main" val="39232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endParaRPr lang="en-US" dirty="0"/>
          </a:p>
          <a:p>
            <a:pPr marL="624078" indent="-514350" algn="r" rtl="1">
              <a:buFont typeface="Wingdings" pitchFamily="2" charset="2"/>
              <a:buChar char="Ø"/>
            </a:pPr>
            <a:r>
              <a:rPr lang="fa-IR" sz="2800" dirty="0">
                <a:cs typeface="B Titr" panose="00000700000000000000" pitchFamily="2" charset="-78"/>
              </a:rPr>
              <a:t>کاهش تاثیرات نور محیط بر روی تصاویر با استفاده از فرمول زیر : </a:t>
            </a:r>
          </a:p>
          <a:p>
            <a:pPr marL="109728" indent="0" algn="r" rtl="1">
              <a:buNone/>
            </a:pPr>
            <a:endParaRPr lang="fa-IR" sz="28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33598" y="2438400"/>
            <a:ext cx="5638802" cy="2938270"/>
          </a:xfrm>
          <a:prstGeom prst="rect">
            <a:avLst/>
          </a:prstGeom>
          <a:noFill/>
          <a:ln>
            <a:noFill/>
          </a:ln>
        </p:spPr>
      </p:pic>
    </p:spTree>
    <p:extLst>
      <p:ext uri="{BB962C8B-B14F-4D97-AF65-F5344CB8AC3E}">
        <p14:creationId xmlns:p14="http://schemas.microsoft.com/office/powerpoint/2010/main" val="3878665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92500" lnSpcReduction="10000"/>
          </a:bodyPr>
          <a:lstStyle/>
          <a:p>
            <a:endParaRPr lang="en-US" dirty="0" smtClean="0"/>
          </a:p>
          <a:p>
            <a:endParaRPr lang="en-US" dirty="0"/>
          </a:p>
          <a:p>
            <a:pPr marL="624078" indent="-514350" algn="r" rtl="1">
              <a:buFont typeface="Wingdings" pitchFamily="2" charset="2"/>
              <a:buChar char="Ø"/>
            </a:pPr>
            <a:r>
              <a:rPr lang="fa-IR" sz="2400" dirty="0">
                <a:cs typeface="B Titr" panose="00000700000000000000" pitchFamily="2" charset="-78"/>
              </a:rPr>
              <a:t>فریم بندی تصویر برای مقابله با تغییرات نور پردازی از یک زاویه خاص </a:t>
            </a:r>
          </a:p>
          <a:p>
            <a:pPr marL="109728" indent="0" algn="r" rtl="1">
              <a:buNone/>
            </a:pPr>
            <a:r>
              <a:rPr lang="fa-IR" sz="2800" dirty="0">
                <a:cs typeface="B Nazanin" pitchFamily="2" charset="-78"/>
              </a:rPr>
              <a:t/>
            </a:r>
            <a:br>
              <a:rPr lang="fa-IR" sz="2800" dirty="0">
                <a:cs typeface="B Nazanin" pitchFamily="2" charset="-78"/>
              </a:rPr>
            </a:br>
            <a:endParaRPr lang="fa-IR" sz="2800" dirty="0" smtClean="0">
              <a:cs typeface="B Nazanin" pitchFamily="2" charset="-78"/>
            </a:endParaRPr>
          </a:p>
          <a:p>
            <a:pPr marL="109728" indent="0" algn="r" rtl="1">
              <a:buNone/>
            </a:pPr>
            <a:endParaRPr lang="fa-IR" sz="2800" dirty="0" smtClean="0">
              <a:cs typeface="B Nazanin" pitchFamily="2" charset="-78"/>
            </a:endParaRPr>
          </a:p>
          <a:p>
            <a:pPr marL="109728" indent="0" algn="r" rtl="1">
              <a:buNone/>
            </a:pPr>
            <a:endParaRPr lang="fa-IR" sz="2800" dirty="0" smtClean="0">
              <a:cs typeface="B Nazanin" pitchFamily="2" charset="-78"/>
            </a:endParaRPr>
          </a:p>
          <a:p>
            <a:pPr marL="109728" indent="0" algn="r" rtl="1">
              <a:buNone/>
            </a:pPr>
            <a:endParaRPr lang="fa-IR" sz="2800" dirty="0">
              <a:cs typeface="B Nazanin" pitchFamily="2" charset="-78"/>
            </a:endParaRPr>
          </a:p>
          <a:p>
            <a:pPr marL="109728" indent="0" algn="r" rtl="1">
              <a:buNone/>
            </a:pPr>
            <a:r>
              <a:rPr lang="fa-IR" sz="2000" dirty="0" smtClean="0">
                <a:cs typeface="B Titr" panose="00000700000000000000" pitchFamily="2" charset="-78"/>
              </a:rPr>
              <a:t>              		کاهش </a:t>
            </a:r>
            <a:r>
              <a:rPr lang="fa-IR" sz="2000" dirty="0">
                <a:cs typeface="B Titr" panose="00000700000000000000" pitchFamily="2" charset="-78"/>
              </a:rPr>
              <a:t>تغییرات نورپردازی ،کاهش نور در بخشی از </a:t>
            </a:r>
            <a:r>
              <a:rPr lang="fa-IR" sz="2000" dirty="0" smtClean="0">
                <a:cs typeface="B Titr" panose="00000700000000000000" pitchFamily="2" charset="-78"/>
              </a:rPr>
              <a:t>تصویر</a:t>
            </a:r>
          </a:p>
          <a:p>
            <a:pPr marL="109728" indent="0" algn="r" rtl="1">
              <a:buNone/>
            </a:pPr>
            <a:endParaRPr lang="en-US" sz="2000" dirty="0">
              <a:cs typeface="B Nazanin" pitchFamily="2" charset="-78"/>
            </a:endParaRPr>
          </a:p>
          <a:p>
            <a:pPr marL="109728" indent="0" algn="r" rtl="1">
              <a:buNone/>
            </a:pPr>
            <a:endParaRPr lang="fa-IR" sz="2800" dirty="0" smtClean="0">
              <a:cs typeface="B Titr" panose="00000700000000000000" pitchFamily="2" charset="-78"/>
            </a:endParaRPr>
          </a:p>
          <a:p>
            <a:pPr marL="109728" indent="0" algn="r" rtl="1">
              <a:buNone/>
            </a:pPr>
            <a:endParaRPr lang="fa-IR" sz="2800" dirty="0">
              <a:cs typeface="B Titr" panose="00000700000000000000" pitchFamily="2" charset="-78"/>
            </a:endParaRPr>
          </a:p>
          <a:p>
            <a:pPr marL="109728" indent="0" algn="r" rtl="1">
              <a:buNone/>
            </a:pPr>
            <a:endParaRPr lang="fa-IR" sz="2800" dirty="0" smtClean="0">
              <a:cs typeface="B Titr" panose="00000700000000000000" pitchFamily="2" charset="-78"/>
            </a:endParaRPr>
          </a:p>
          <a:p>
            <a:pPr marL="109728" indent="0" algn="r" rtl="1">
              <a:buNone/>
            </a:pPr>
            <a:r>
              <a:rPr lang="fa-IR" sz="2100" dirty="0" smtClean="0">
                <a:cs typeface="B Titr" panose="00000700000000000000" pitchFamily="2" charset="-78"/>
              </a:rPr>
              <a:t>		</a:t>
            </a:r>
            <a:r>
              <a:rPr lang="en-US" sz="2100" dirty="0" smtClean="0">
                <a:cs typeface="B Titr" panose="00000700000000000000" pitchFamily="2" charset="-78"/>
              </a:rPr>
              <a:t> </a:t>
            </a:r>
            <a:r>
              <a:rPr lang="fa-IR" sz="2100" dirty="0">
                <a:cs typeface="B Titr" panose="00000700000000000000" pitchFamily="2" charset="-78"/>
              </a:rPr>
              <a:t>کاهش تغییرات نورپردازی ،افزایش نور در بخشی از تصویر</a:t>
            </a: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21535"/>
            <a:ext cx="5943600" cy="145986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5943600" cy="1506855"/>
          </a:xfrm>
          <a:prstGeom prst="rect">
            <a:avLst/>
          </a:prstGeom>
          <a:noFill/>
          <a:ln>
            <a:noFill/>
          </a:ln>
        </p:spPr>
      </p:pic>
    </p:spTree>
    <p:extLst>
      <p:ext uri="{BB962C8B-B14F-4D97-AF65-F5344CB8AC3E}">
        <p14:creationId xmlns:p14="http://schemas.microsoft.com/office/powerpoint/2010/main" val="81446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109728" indent="0" algn="r" rtl="1">
              <a:buNone/>
            </a:pPr>
            <a:r>
              <a:rPr lang="fa-IR" sz="3000" dirty="0">
                <a:cs typeface="B Titr" panose="00000700000000000000" pitchFamily="2" charset="-78"/>
              </a:rPr>
              <a:t>بازسازی تصویر </a:t>
            </a:r>
            <a:r>
              <a:rPr lang="fa-IR" sz="3000" dirty="0" smtClean="0">
                <a:cs typeface="B Titr" panose="00000700000000000000" pitchFamily="2" charset="-78"/>
              </a:rPr>
              <a:t>زمینه: </a:t>
            </a:r>
            <a:endParaRPr lang="fa-IR" sz="3000" dirty="0">
              <a:cs typeface="B Titr" panose="00000700000000000000" pitchFamily="2" charset="-78"/>
            </a:endParaRPr>
          </a:p>
          <a:p>
            <a:pPr marL="109728" indent="0" algn="just" rtl="1">
              <a:buNone/>
            </a:pPr>
            <a:r>
              <a:rPr lang="fa-IR" sz="2800" dirty="0">
                <a:cs typeface="B Nazanin" pitchFamily="2" charset="-78"/>
              </a:rPr>
              <a:t/>
            </a:r>
            <a:br>
              <a:rPr lang="fa-IR" sz="2800" dirty="0">
                <a:cs typeface="B Nazanin" pitchFamily="2" charset="-78"/>
              </a:rPr>
            </a:br>
            <a:r>
              <a:rPr lang="fa-IR" sz="2800" dirty="0">
                <a:cs typeface="B Titr" panose="00000700000000000000" pitchFamily="2" charset="-78"/>
              </a:rPr>
              <a:t>اگر در فریمی  ، تصویر دستهای کاربر دیده نشد، با استفاده از رابطه زیر یک تصویر زمینه جدید ایجاد می شود . با این کار اگر بافت زمینه تغییر کرد ،سیستم میتواند در زمان بسیار کوتاه تصویر زمینه را بازسازی کند.</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17344" y="4299584"/>
            <a:ext cx="5697856" cy="1339216"/>
          </a:xfrm>
          <a:prstGeom prst="rect">
            <a:avLst/>
          </a:prstGeom>
          <a:noFill/>
          <a:ln>
            <a:noFill/>
          </a:ln>
        </p:spPr>
      </p:pic>
    </p:spTree>
    <p:extLst>
      <p:ext uri="{BB962C8B-B14F-4D97-AF65-F5344CB8AC3E}">
        <p14:creationId xmlns:p14="http://schemas.microsoft.com/office/powerpoint/2010/main" val="279605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109728" indent="0" algn="r" rtl="1">
              <a:buNone/>
            </a:pPr>
            <a:r>
              <a:rPr lang="fa-IR" sz="3000" dirty="0" smtClean="0">
                <a:cs typeface="B Titr" panose="00000700000000000000" pitchFamily="2" charset="-78"/>
              </a:rPr>
              <a:t>خروجی </a:t>
            </a:r>
            <a:r>
              <a:rPr lang="fa-IR" sz="3000" dirty="0">
                <a:cs typeface="B Titr" panose="00000700000000000000" pitchFamily="2" charset="-78"/>
              </a:rPr>
              <a:t>الگوریتم تفاضل پس زمینه برای چند فریم نمونه:</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735662" cy="3555116"/>
          </a:xfrm>
          <a:prstGeom prst="rect">
            <a:avLst/>
          </a:prstGeom>
          <a:noFill/>
          <a:ln>
            <a:noFill/>
          </a:ln>
        </p:spPr>
      </p:pic>
    </p:spTree>
    <p:extLst>
      <p:ext uri="{BB962C8B-B14F-4D97-AF65-F5344CB8AC3E}">
        <p14:creationId xmlns:p14="http://schemas.microsoft.com/office/powerpoint/2010/main" val="227401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just" rtl="1">
              <a:buFont typeface="Wingdings" pitchFamily="2" charset="2"/>
              <a:buChar char="Ø"/>
            </a:pPr>
            <a:r>
              <a:rPr lang="fa-IR" sz="3000" dirty="0">
                <a:cs typeface="B Titr" panose="00000700000000000000" pitchFamily="2" charset="-78"/>
              </a:rPr>
              <a:t>پس از تقطیع تصویر کاربر، باید دستها را تقطیع کنیم.برای این کار از یک مدل گاوسی رنگ پوست استفاده شده است.</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55825" y="2971800"/>
            <a:ext cx="4832350" cy="2352674"/>
          </a:xfrm>
          <a:prstGeom prst="rect">
            <a:avLst/>
          </a:prstGeom>
          <a:noFill/>
          <a:ln>
            <a:noFill/>
          </a:ln>
        </p:spPr>
      </p:pic>
    </p:spTree>
    <p:extLst>
      <p:ext uri="{BB962C8B-B14F-4D97-AF65-F5344CB8AC3E}">
        <p14:creationId xmlns:p14="http://schemas.microsoft.com/office/powerpoint/2010/main" val="286082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pPr marL="109728" indent="0" algn="ctr" rtl="1">
              <a:buNone/>
            </a:pPr>
            <a:endParaRPr lang="fa-IR" dirty="0"/>
          </a:p>
          <a:p>
            <a:pPr marL="109728" indent="0" algn="ctr" rtl="1">
              <a:buNone/>
            </a:pPr>
            <a:endParaRPr lang="fa-IR" sz="2400" b="1" dirty="0" smtClean="0">
              <a:cs typeface="B Nazanin" pitchFamily="2" charset="-78"/>
            </a:endParaRPr>
          </a:p>
          <a:p>
            <a:pPr marL="624078" indent="-514350" algn="r" rtl="1">
              <a:buFont typeface="Wingdings" pitchFamily="2" charset="2"/>
              <a:buChar char="Ø"/>
            </a:pPr>
            <a:r>
              <a:rPr lang="fa-IR" sz="3000" dirty="0">
                <a:cs typeface="B Titr" panose="00000700000000000000" pitchFamily="2" charset="-78"/>
              </a:rPr>
              <a:t>نتیجه الگوریتم تفاضل پس زمینه و مدل گاوسی برای چند فریم نمونه:</a:t>
            </a:r>
          </a:p>
          <a:p>
            <a:pPr marL="109728" indent="0" algn="r" rtl="1">
              <a:buNone/>
            </a:pPr>
            <a:endParaRPr lang="fa-IR" sz="2100" dirty="0" smtClean="0">
              <a:cs typeface="B Titr" panose="00000700000000000000" pitchFamily="2" charset="-78"/>
            </a:endParaRPr>
          </a:p>
          <a:p>
            <a:pPr marL="109728" indent="0" algn="r" rtl="1">
              <a:buNone/>
            </a:pPr>
            <a:endParaRPr lang="fa-IR" sz="2100" dirty="0" smtClean="0">
              <a:cs typeface="B Titr" panose="00000700000000000000" pitchFamily="2" charset="-78"/>
            </a:endParaRPr>
          </a:p>
          <a:p>
            <a:pPr marL="109728" indent="0" algn="r" rtl="1">
              <a:buNone/>
            </a:pPr>
            <a:endParaRPr lang="fa-IR" sz="21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توضیحات</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756786" cy="3502150"/>
          </a:xfrm>
          <a:prstGeom prst="rect">
            <a:avLst/>
          </a:prstGeom>
          <a:noFill/>
          <a:ln>
            <a:noFill/>
          </a:ln>
        </p:spPr>
      </p:pic>
    </p:spTree>
    <p:extLst>
      <p:ext uri="{BB962C8B-B14F-4D97-AF65-F5344CB8AC3E}">
        <p14:creationId xmlns:p14="http://schemas.microsoft.com/office/powerpoint/2010/main" val="2117624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5076</TotalTime>
  <Words>649</Words>
  <Application>Microsoft Office PowerPoint</Application>
  <PresentationFormat>On-screen Show (4:3)</PresentationFormat>
  <Paragraphs>218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 Nazanin</vt:lpstr>
      <vt:lpstr>B Titr</vt:lpstr>
      <vt:lpstr>Calibri</vt:lpstr>
      <vt:lpstr>Lucida Sans Unicode</vt:lpstr>
      <vt:lpstr>Times New Roman</vt:lpstr>
      <vt:lpstr>Verdana</vt:lpstr>
      <vt:lpstr>Wingdings</vt:lpstr>
      <vt:lpstr>Wingdings 2</vt:lpstr>
      <vt:lpstr>Wingdings 3</vt:lpstr>
      <vt:lpstr>Concourse</vt:lpstr>
      <vt:lpstr>            تشخيص حركات دست در الفبای دستی ناشنوایان با استفاده از مدل مخفی مارکوف  محمد شفیعی مهر 95     </vt:lpstr>
      <vt:lpstr> </vt:lpstr>
      <vt:lpstr> </vt:lpstr>
      <vt:lpstr> </vt:lpstr>
      <vt:lpstr> </vt:lpstr>
      <vt:lpstr> </vt:lpstr>
      <vt:lpstr> </vt:lpstr>
      <vt:lpstr> </vt:lpstr>
      <vt:lpstr> </vt:lpstr>
      <vt:lpstr> </vt:lpstr>
      <vt:lpstr> </vt:lpstr>
      <vt:lpstr> </vt:lpstr>
      <vt:lpstr> </vt:lpstr>
      <vt:lpstr> </vt:lpstr>
      <vt:lpstr> </vt:lpstr>
      <vt:lpstr> </vt:lpstr>
      <vt:lpstr>توانمندیهای کُد</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211</cp:revision>
  <dcterms:created xsi:type="dcterms:W3CDTF">2006-08-16T00:00:00Z</dcterms:created>
  <dcterms:modified xsi:type="dcterms:W3CDTF">2016-12-15T09:40:48Z</dcterms:modified>
</cp:coreProperties>
</file>