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366" r:id="rId2"/>
    <p:sldId id="367" r:id="rId3"/>
    <p:sldId id="368" r:id="rId4"/>
    <p:sldId id="369" r:id="rId5"/>
    <p:sldId id="370" r:id="rId6"/>
    <p:sldId id="371" r:id="rId7"/>
    <p:sldId id="372" r:id="rId8"/>
    <p:sldId id="355" r:id="rId9"/>
    <p:sldId id="356" r:id="rId10"/>
    <p:sldId id="357" r:id="rId11"/>
    <p:sldId id="373" r:id="rId12"/>
    <p:sldId id="374" r:id="rId13"/>
    <p:sldId id="360" r:id="rId14"/>
    <p:sldId id="359" r:id="rId15"/>
    <p:sldId id="358" r:id="rId16"/>
    <p:sldId id="362" r:id="rId17"/>
    <p:sldId id="3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83" d="100"/>
          <a:sy n="83" d="100"/>
        </p:scale>
        <p:origin x="12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 rot="0" vert="horz"/>
          <a:lstStyle/>
          <a:p>
            <a:pPr>
              <a:defRPr>
                <a:cs typeface="B Nazanin" panose="00000400000000000000" pitchFamily="2" charset="-78"/>
              </a:defRPr>
            </a:pPr>
            <a:r>
              <a:rPr lang="fa-IR">
                <a:cs typeface="B Nazanin" panose="00000400000000000000" pitchFamily="2" charset="-78"/>
              </a:rPr>
              <a:t>هر سه الگوریتم</a:t>
            </a:r>
            <a:endParaRPr lang="en-US">
              <a:cs typeface="B Nazanin" panose="00000400000000000000" pitchFamily="2" charset="-78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فاز اول</c:v>
                </c:pt>
              </c:strCache>
            </c:strRef>
          </c:tx>
          <c:spPr>
            <a:pattFill prst="trellis">
              <a:fgClr>
                <a:srgbClr val="00B0F0"/>
              </a:fgClr>
              <a:bgClr>
                <a:schemeClr val="bg1"/>
              </a:bgClr>
            </a:pattFill>
          </c:spPr>
          <c:invertIfNegative val="0"/>
          <c:cat>
            <c:strRef>
              <c:f>Sheet1!$A$2:$A$4</c:f>
              <c:strCache>
                <c:ptCount val="3"/>
                <c:pt idx="0">
                  <c:v>Logestic</c:v>
                </c:pt>
                <c:pt idx="1">
                  <c:v>OneR</c:v>
                </c:pt>
                <c:pt idx="2">
                  <c:v>SVM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71.599999999999994</c:v>
                </c:pt>
                <c:pt idx="1">
                  <c:v>76</c:v>
                </c:pt>
                <c:pt idx="2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2B-4031-9C9A-A9D761115F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فاز دوم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chemeClr val="bg1"/>
              </a:bgClr>
            </a:pattFill>
          </c:spPr>
          <c:invertIfNegative val="0"/>
          <c:cat>
            <c:strRef>
              <c:f>Sheet1!$A$2:$A$4</c:f>
              <c:strCache>
                <c:ptCount val="3"/>
                <c:pt idx="0">
                  <c:v>Logestic</c:v>
                </c:pt>
                <c:pt idx="1">
                  <c:v>OneR</c:v>
                </c:pt>
                <c:pt idx="2">
                  <c:v>SVM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73.3</c:v>
                </c:pt>
                <c:pt idx="1">
                  <c:v>87.2</c:v>
                </c:pt>
                <c:pt idx="2">
                  <c:v>91.9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2B-4031-9C9A-A9D761115F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فاز سوم</c:v>
                </c:pt>
              </c:strCache>
            </c:strRef>
          </c:tx>
          <c:spPr>
            <a:pattFill prst="dkUpDiag">
              <a:fgClr>
                <a:srgbClr val="92D050"/>
              </a:fgClr>
              <a:bgClr>
                <a:schemeClr val="bg1"/>
              </a:bgClr>
            </a:pattFill>
          </c:spPr>
          <c:invertIfNegative val="0"/>
          <c:cat>
            <c:strRef>
              <c:f>Sheet1!$A$2:$A$4</c:f>
              <c:strCache>
                <c:ptCount val="3"/>
                <c:pt idx="0">
                  <c:v>Logestic</c:v>
                </c:pt>
                <c:pt idx="1">
                  <c:v>OneR</c:v>
                </c:pt>
                <c:pt idx="2">
                  <c:v>SVM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78.7</c:v>
                </c:pt>
                <c:pt idx="1">
                  <c:v>87.2</c:v>
                </c:pt>
                <c:pt idx="2">
                  <c:v>92.2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2B-4031-9C9A-A9D761115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2223792"/>
        <c:axId val="212224352"/>
      </c:barChart>
      <c:catAx>
        <c:axId val="21222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12224352"/>
        <c:crosses val="autoZero"/>
        <c:auto val="1"/>
        <c:lblAlgn val="ctr"/>
        <c:lblOffset val="100"/>
        <c:noMultiLvlLbl val="0"/>
      </c:catAx>
      <c:valAx>
        <c:axId val="2122243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12223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424048556430452"/>
          <c:y val="0.89682699662542187"/>
          <c:w val="0.41596347331583561"/>
          <c:h val="9.5553955755530565E-2"/>
        </c:manualLayout>
      </c:layout>
      <c:overlay val="0"/>
      <c:txPr>
        <a:bodyPr rot="0" vert="horz"/>
        <a:lstStyle/>
        <a:p>
          <a:pPr>
            <a:defRPr sz="1400"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0C4D-0180-40D2-A856-4ABE5A1A069E}" type="datetime1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B8DA-E986-49A0-9432-B1D2119FAF59}" type="datetime1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Nazanin" panose="00000400000000000000" pitchFamily="2" charset="-78"/>
              </a:defRPr>
            </a:lvl1pPr>
            <a:lvl2pPr algn="r" rtl="1">
              <a:defRPr>
                <a:cs typeface="B Nazanin" panose="00000400000000000000" pitchFamily="2" charset="-78"/>
              </a:defRPr>
            </a:lvl2pPr>
            <a:lvl3pPr algn="r" rtl="1">
              <a:defRPr>
                <a:cs typeface="B Nazanin" panose="00000400000000000000" pitchFamily="2" charset="-78"/>
              </a:defRPr>
            </a:lvl3pPr>
            <a:lvl4pPr algn="r" rtl="1">
              <a:defRPr>
                <a:cs typeface="B Nazanin" panose="00000400000000000000" pitchFamily="2" charset="-78"/>
              </a:defRPr>
            </a:lvl4pPr>
            <a:lvl5pPr algn="r" rtl="1">
              <a:defRPr>
                <a:cs typeface="B Nazanin" panose="00000400000000000000" pitchFamily="2" charset="-78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C608-5F6B-4B63-877E-475840BA68C2}" type="datetime1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 rtl="1">
              <a:defRPr>
                <a:cs typeface="B Titr" panose="00000700000000000000" pitchFamily="2" charset="-78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679F-5204-42F1-94E5-7F35567538DB}" type="datetime1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4C4D-0FBA-4EA7-840D-D98AE8E20134}" type="datetime1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6381-DD72-4ACD-886C-E080E4E4AD4F}" type="datetime1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902C-ABFA-4ACC-87B3-54E6B0DABEEE}" type="datetime1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4FA-93E7-482C-BBFB-C57F051F7D55}" type="datetime1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CA29ED0-9E00-4234-B909-B4C6398DC9B8}" type="datetime1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کدنویسی </a:t>
            </a:r>
            <a:r>
              <a:rPr lang="fa-IR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 Nazanin" panose="00000400000000000000" pitchFamily="2" charset="-78"/>
                <a:cs typeface="B Titr" panose="00000700000000000000" pitchFamily="2" charset="-78"/>
              </a:rPr>
              <a:t>سیستم </a:t>
            </a:r>
            <a:r>
              <a:rPr lang="fa-I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 Nazanin" panose="00000400000000000000" pitchFamily="2" charset="-78"/>
                <a:cs typeface="B Titr" panose="00000700000000000000" pitchFamily="2" charset="-78"/>
              </a:rPr>
              <a:t>تعیین کننده گرایش نظرات </a:t>
            </a:r>
            <a:r>
              <a:rPr lang="fa-IR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 Nazanin" panose="00000400000000000000" pitchFamily="2" charset="-78"/>
                <a:cs typeface="B Titr" panose="00000700000000000000" pitchFamily="2" charset="-78"/>
              </a:rPr>
              <a:t>محصولات </a:t>
            </a:r>
            <a:r>
              <a:rPr lang="fa-I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 Nazanin" panose="00000400000000000000" pitchFamily="2" charset="-78"/>
                <a:cs typeface="B Titr" panose="00000700000000000000" pitchFamily="2" charset="-78"/>
              </a:rPr>
              <a:t>با استفاده </a:t>
            </a:r>
            <a:r>
              <a:rPr lang="fa-IR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 Nazanin" panose="00000400000000000000" pitchFamily="2" charset="-78"/>
                <a:cs typeface="B Titr" panose="00000700000000000000" pitchFamily="2" charset="-78"/>
              </a:rPr>
              <a:t>از تکنیکهای </a:t>
            </a:r>
            <a:r>
              <a:rPr lang="fa-I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 Nazanin" panose="00000400000000000000" pitchFamily="2" charset="-78"/>
                <a:cs typeface="B Titr" panose="00000700000000000000" pitchFamily="2" charset="-78"/>
              </a:rPr>
              <a:t>پردازش </a:t>
            </a:r>
            <a:r>
              <a:rPr lang="fa-IR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 Nazanin" panose="00000400000000000000" pitchFamily="2" charset="-78"/>
                <a:cs typeface="B Titr" panose="00000700000000000000" pitchFamily="2" charset="-78"/>
              </a:rPr>
              <a:t>زبان </a:t>
            </a:r>
            <a:r>
              <a:rPr lang="fa-I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 Nazanin" panose="00000400000000000000" pitchFamily="2" charset="-78"/>
                <a:cs typeface="B Titr" panose="00000700000000000000" pitchFamily="2" charset="-78"/>
              </a:rPr>
              <a:t>و </a:t>
            </a:r>
            <a:r>
              <a:rPr lang="fa-IR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 Nazanin" panose="00000400000000000000" pitchFamily="2" charset="-78"/>
                <a:cs typeface="B Titr" panose="00000700000000000000" pitchFamily="2" charset="-78"/>
              </a:rPr>
              <a:t>الگوریتمهای یادگیر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سیدمحمد اصغری نکاح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تیر 96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6" y="334959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399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استفاده از سه الگوریتم مختلف برای مقایسه  و تحلیل نتایج</a:t>
            </a:r>
          </a:p>
          <a:p>
            <a:pPr algn="ctr" rtl="1"/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ctr" rtl="1"/>
            <a:endParaRPr lang="fa-IR" sz="2400" dirty="0" smtClean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ctr" rtl="1"/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ctr" rtl="1"/>
            <a:endParaRPr lang="fa-IR" sz="2400" dirty="0" smtClean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ctr" rtl="1"/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استفاده از سه فاز مختلف (یک فاز بدون پردازش زبانی و دو فاز با استفاده از پردازش های زبانشناسی)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3429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12" y="4648200"/>
            <a:ext cx="4219575" cy="186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گزارش دقیق در هر فاز و بر اساس هر الگوریتم</a:t>
            </a:r>
          </a:p>
          <a:p>
            <a:pPr algn="ctr" rtl="1"/>
            <a:r>
              <a:rPr lang="fa-IR" sz="20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بهترین دقت الگوریتم در فاز سوم و استفاده از </a:t>
            </a:r>
            <a:r>
              <a:rPr lang="en-US" sz="20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SVM</a:t>
            </a:r>
            <a:r>
              <a:rPr lang="fa-IR" sz="20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 معادل </a:t>
            </a:r>
            <a:r>
              <a:rPr lang="en-US" sz="20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92.2</a:t>
            </a:r>
            <a:r>
              <a:rPr lang="fa-IR" sz="20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درصد</a:t>
            </a:r>
            <a:endParaRPr lang="en-US" sz="20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0" y="2366771"/>
            <a:ext cx="8552799" cy="365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ایجاد نرم افزار مستقل </a:t>
            </a:r>
            <a:r>
              <a:rPr lang="en-US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POS tagger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 برای زبان فارسی در حین پروژه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33600"/>
            <a:ext cx="4533900" cy="445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افزایش دقت با اعمال پردازش های زبان شناسی در فاز دوم و سوم برای هرسه الگوریتم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64789675"/>
              </p:ext>
            </p:extLst>
          </p:nvPr>
        </p:nvGraphicFramePr>
        <p:xfrm>
          <a:off x="1066801" y="2514600"/>
          <a:ext cx="700082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06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بیشترین حجم پیکره نظرکاوی ایجاد شده زبان فارسی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2" y="2479936"/>
            <a:ext cx="57435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بیشترین دقت در کارهای زبان فارسی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916" t="33333" r="26574" b="15625"/>
          <a:stretch/>
        </p:blipFill>
        <p:spPr>
          <a:xfrm>
            <a:off x="1600200" y="1981200"/>
            <a:ext cx="5791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نحوه پیش پردازشهای متنی زبان فارسی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برچسب زن نحوی اجزای کلام زبان فارسی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POStagger</a:t>
            </a:r>
            <a:endParaRPr lang="fa-IR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محاسبه رتبه حسی جملات نظری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دسته بندی جملات نظری با استفاده از الگوریتمهای یادگیری ماشین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5- نحوه استفاده از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weka</a:t>
            </a:r>
            <a:r>
              <a:rPr lang="fa-I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cs typeface="B Titr" panose="00000700000000000000" pitchFamily="2" charset="-78"/>
              </a:rPr>
              <a:t>در </a:t>
            </a:r>
            <a:r>
              <a:rPr lang="fa-IR" sz="2400" b="1" dirty="0">
                <a:cs typeface="B Titr" panose="00000700000000000000" pitchFamily="2" charset="-78"/>
              </a:rPr>
              <a:t>کدهای 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java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9"/>
            <a:ext cx="8686800" cy="5148071"/>
          </a:xfrm>
        </p:spPr>
        <p:txBody>
          <a:bodyPr>
            <a:normAutofit fontScale="77500" lnSpcReduction="20000"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1- برای اصلاح کد و اجرای برنامه در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IDE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نیاز به نصب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netbeans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وجود دارد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2- مانند هر پروژه دیگر جاوا برای اعمال تغییرات نصب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JDK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java development kit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) الزامی است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آشنایی اولیه با مفاهیم داده کاوی و پردازش زبان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Natural language processing, Data mining</a:t>
            </a: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4- آشنایی با ابزار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weka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آشنایی با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زبان برنامه نویسی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java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6- فایل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اجرایی این برنامه در پوشه </a:t>
            </a:r>
            <a:r>
              <a:rPr lang="en-US" sz="2400" b="1" dirty="0" err="1">
                <a:latin typeface="Times New Roman" panose="02020603050405020304" pitchFamily="18" charset="0"/>
                <a:cs typeface="B Titr" panose="00000700000000000000" pitchFamily="2" charset="-78"/>
              </a:rPr>
              <a:t>dist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واقع است که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در صورت نصب </a:t>
            </a:r>
            <a:r>
              <a:rPr lang="en-US" sz="2400" b="1" dirty="0" err="1" smtClean="0">
                <a:latin typeface="Times New Roman" panose="02020603050405020304" pitchFamily="18" charset="0"/>
                <a:cs typeface="B Titr" panose="00000700000000000000" pitchFamily="2" charset="-78"/>
              </a:rPr>
              <a:t>jdk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یا </a:t>
            </a:r>
            <a:r>
              <a:rPr lang="en-US" sz="2400" b="1" dirty="0" err="1" smtClean="0">
                <a:latin typeface="Times New Roman" panose="02020603050405020304" pitchFamily="18" charset="0"/>
                <a:cs typeface="B Titr" panose="00000700000000000000" pitchFamily="2" charset="-78"/>
              </a:rPr>
              <a:t>jre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بر روی سیستم عامل با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دوبار کلیک قابل اجراست.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تعریف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9787" y="961811"/>
            <a:ext cx="8229600" cy="4525963"/>
          </a:xfrm>
        </p:spPr>
        <p:txBody>
          <a:bodyPr/>
          <a:lstStyle/>
          <a:p>
            <a:pPr eaLnBrk="1" hangingPunct="1"/>
            <a:r>
              <a:rPr lang="fa-IR" altLang="en-US" sz="2800" dirty="0" smtClean="0"/>
              <a:t>هدف نظرکاوی</a:t>
            </a:r>
            <a:r>
              <a:rPr lang="en-US" altLang="en-US" sz="2800" dirty="0" smtClean="0"/>
              <a:t>[Liu2012]</a:t>
            </a:r>
            <a:r>
              <a:rPr lang="fa-IR" altLang="en-US" sz="2800" dirty="0" smtClean="0"/>
              <a:t>:</a:t>
            </a:r>
          </a:p>
          <a:p>
            <a:pPr lvl="1" eaLnBrk="1" hangingPunct="1"/>
            <a:r>
              <a:rPr lang="fa-IR" altLang="en-US" sz="2400" dirty="0" smtClean="0"/>
              <a:t>استخراج خودکار احساسات و نظرات جمعی انسانها از نوشتارها</a:t>
            </a:r>
          </a:p>
          <a:p>
            <a:pPr lvl="1" eaLnBrk="1" hangingPunct="1"/>
            <a:r>
              <a:rPr lang="fa-IR" altLang="en-US" sz="2400" dirty="0" smtClean="0"/>
              <a:t>سه حوزه اصلی : محصولات، اخبار و شبکه های اجتماعی</a:t>
            </a:r>
          </a:p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031505"/>
            <a:ext cx="2133600" cy="476250"/>
          </a:xfrm>
        </p:spPr>
        <p:txBody>
          <a:bodyPr/>
          <a:lstStyle/>
          <a:p>
            <a:fld id="{07BA730B-FF0E-4545-9706-421E04D231C7}" type="slidenum">
              <a:rPr lang="es-ES" altLang="en-US" smtClean="0"/>
              <a:pPr/>
              <a:t>2</a:t>
            </a:fld>
            <a:endParaRPr lang="es-ES" alt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7111" y="4944043"/>
            <a:ext cx="2016224" cy="158360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83" y="3599544"/>
            <a:ext cx="1944216" cy="1343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" t="39939" r="20147" b="2484"/>
          <a:stretch/>
        </p:blipFill>
        <p:spPr>
          <a:xfrm>
            <a:off x="6401959" y="2204864"/>
            <a:ext cx="2131374" cy="1380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1679660" y="3585300"/>
            <a:ext cx="1402009" cy="1183197"/>
            <a:chOff x="169603" y="2159112"/>
            <a:chExt cx="1826994" cy="166819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54" t="15621" r="12277" b="67820"/>
            <a:stretch/>
          </p:blipFill>
          <p:spPr bwMode="auto">
            <a:xfrm>
              <a:off x="169603" y="2920758"/>
              <a:ext cx="1515430" cy="906551"/>
            </a:xfrm>
            <a:prstGeom prst="flowChartAlternate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/>
            <p:cNvSpPr/>
            <p:nvPr/>
          </p:nvSpPr>
          <p:spPr>
            <a:xfrm>
              <a:off x="927318" y="2159112"/>
              <a:ext cx="1069279" cy="657825"/>
            </a:xfrm>
            <a:custGeom>
              <a:avLst/>
              <a:gdLst>
                <a:gd name="connsiteX0" fmla="*/ 1688404 w 1688404"/>
                <a:gd name="connsiteY0" fmla="*/ 600 h 975440"/>
                <a:gd name="connsiteX1" fmla="*/ 412054 w 1688404"/>
                <a:gd name="connsiteY1" fmla="*/ 143475 h 975440"/>
                <a:gd name="connsiteX2" fmla="*/ 50104 w 1688404"/>
                <a:gd name="connsiteY2" fmla="*/ 886425 h 975440"/>
                <a:gd name="connsiteX3" fmla="*/ 12004 w 1688404"/>
                <a:gd name="connsiteY3" fmla="*/ 934050 h 97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404" h="975440">
                  <a:moveTo>
                    <a:pt x="1688404" y="600"/>
                  </a:moveTo>
                  <a:cubicBezTo>
                    <a:pt x="1186754" y="-1782"/>
                    <a:pt x="685104" y="-4163"/>
                    <a:pt x="412054" y="143475"/>
                  </a:cubicBezTo>
                  <a:cubicBezTo>
                    <a:pt x="139004" y="291113"/>
                    <a:pt x="116779" y="754663"/>
                    <a:pt x="50104" y="886425"/>
                  </a:cubicBezTo>
                  <a:cubicBezTo>
                    <a:pt x="-16571" y="1018187"/>
                    <a:pt x="-2284" y="976118"/>
                    <a:pt x="12004" y="934050"/>
                  </a:cubicBez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2091963">
            <a:off x="2116744" y="4789462"/>
            <a:ext cx="2065062" cy="1134969"/>
            <a:chOff x="1898746" y="4963639"/>
            <a:chExt cx="2691036" cy="160019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37" t="45735" r="6488" b="13839"/>
            <a:stretch/>
          </p:blipFill>
          <p:spPr bwMode="auto">
            <a:xfrm rot="19199315">
              <a:off x="2961007" y="4963639"/>
              <a:ext cx="1628775" cy="160019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12"/>
            <p:cNvSpPr/>
            <p:nvPr/>
          </p:nvSpPr>
          <p:spPr>
            <a:xfrm rot="13375061">
              <a:off x="1898746" y="5843863"/>
              <a:ext cx="959239" cy="668573"/>
            </a:xfrm>
            <a:custGeom>
              <a:avLst/>
              <a:gdLst>
                <a:gd name="connsiteX0" fmla="*/ 1688404 w 1688404"/>
                <a:gd name="connsiteY0" fmla="*/ 600 h 975440"/>
                <a:gd name="connsiteX1" fmla="*/ 412054 w 1688404"/>
                <a:gd name="connsiteY1" fmla="*/ 143475 h 975440"/>
                <a:gd name="connsiteX2" fmla="*/ 50104 w 1688404"/>
                <a:gd name="connsiteY2" fmla="*/ 886425 h 975440"/>
                <a:gd name="connsiteX3" fmla="*/ 12004 w 1688404"/>
                <a:gd name="connsiteY3" fmla="*/ 934050 h 97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404" h="975440">
                  <a:moveTo>
                    <a:pt x="1688404" y="600"/>
                  </a:moveTo>
                  <a:cubicBezTo>
                    <a:pt x="1186754" y="-1782"/>
                    <a:pt x="685104" y="-4163"/>
                    <a:pt x="412054" y="143475"/>
                  </a:cubicBezTo>
                  <a:cubicBezTo>
                    <a:pt x="139004" y="291113"/>
                    <a:pt x="116779" y="754663"/>
                    <a:pt x="50104" y="886425"/>
                  </a:cubicBezTo>
                  <a:cubicBezTo>
                    <a:pt x="-16571" y="1018187"/>
                    <a:pt x="-2284" y="976118"/>
                    <a:pt x="12004" y="934050"/>
                  </a:cubicBezTo>
                </a:path>
              </a:pathLst>
            </a:custGeom>
            <a:noFill/>
            <a:ln w="5715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49276" y="2988415"/>
            <a:ext cx="3262957" cy="2391541"/>
            <a:chOff x="2101131" y="1438275"/>
            <a:chExt cx="4252044" cy="3371850"/>
          </a:xfrm>
        </p:grpSpPr>
        <p:sp>
          <p:nvSpPr>
            <p:cNvPr id="18" name="Cloud 17"/>
            <p:cNvSpPr/>
            <p:nvPr/>
          </p:nvSpPr>
          <p:spPr>
            <a:xfrm>
              <a:off x="2101131" y="1977509"/>
              <a:ext cx="2073893" cy="961584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Entity</a:t>
              </a:r>
              <a:endParaRPr lang="en-US" sz="20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067175" y="1438275"/>
              <a:ext cx="2286000" cy="3371850"/>
              <a:chOff x="4067175" y="1438275"/>
              <a:chExt cx="2286000" cy="3371850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4219575" y="1438275"/>
                <a:ext cx="2133600" cy="1038225"/>
              </a:xfrm>
              <a:custGeom>
                <a:avLst/>
                <a:gdLst>
                  <a:gd name="connsiteX0" fmla="*/ 0 w 2353638"/>
                  <a:gd name="connsiteY0" fmla="*/ 1038225 h 1038225"/>
                  <a:gd name="connsiteX1" fmla="*/ 762000 w 2353638"/>
                  <a:gd name="connsiteY1" fmla="*/ 276225 h 1038225"/>
                  <a:gd name="connsiteX2" fmla="*/ 2095500 w 2353638"/>
                  <a:gd name="connsiteY2" fmla="*/ 47625 h 1038225"/>
                  <a:gd name="connsiteX3" fmla="*/ 2352675 w 2353638"/>
                  <a:gd name="connsiteY3" fmla="*/ 0 h 10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3638" h="1038225">
                    <a:moveTo>
                      <a:pt x="0" y="1038225"/>
                    </a:moveTo>
                    <a:cubicBezTo>
                      <a:pt x="206375" y="739775"/>
                      <a:pt x="412750" y="441325"/>
                      <a:pt x="762000" y="276225"/>
                    </a:cubicBezTo>
                    <a:cubicBezTo>
                      <a:pt x="1111250" y="111125"/>
                      <a:pt x="1830388" y="93662"/>
                      <a:pt x="2095500" y="47625"/>
                    </a:cubicBezTo>
                    <a:cubicBezTo>
                      <a:pt x="2360612" y="1588"/>
                      <a:pt x="2356643" y="794"/>
                      <a:pt x="2352675" y="0"/>
                    </a:cubicBezTo>
                  </a:path>
                </a:pathLst>
              </a:custGeom>
              <a:noFill/>
              <a:ln w="57150"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4143375" y="2667000"/>
                <a:ext cx="2171700" cy="514350"/>
              </a:xfrm>
              <a:custGeom>
                <a:avLst/>
                <a:gdLst>
                  <a:gd name="connsiteX0" fmla="*/ 0 w 2171700"/>
                  <a:gd name="connsiteY0" fmla="*/ 0 h 514350"/>
                  <a:gd name="connsiteX1" fmla="*/ 1666875 w 2171700"/>
                  <a:gd name="connsiteY1" fmla="*/ 285750 h 514350"/>
                  <a:gd name="connsiteX2" fmla="*/ 2171700 w 2171700"/>
                  <a:gd name="connsiteY2" fmla="*/ 51435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1700" h="514350">
                    <a:moveTo>
                      <a:pt x="0" y="0"/>
                    </a:moveTo>
                    <a:cubicBezTo>
                      <a:pt x="652462" y="100012"/>
                      <a:pt x="1304925" y="200025"/>
                      <a:pt x="1666875" y="285750"/>
                    </a:cubicBezTo>
                    <a:cubicBezTo>
                      <a:pt x="2028825" y="371475"/>
                      <a:pt x="2100262" y="442912"/>
                      <a:pt x="2171700" y="514350"/>
                    </a:cubicBezTo>
                  </a:path>
                </a:pathLst>
              </a:custGeom>
              <a:noFill/>
              <a:ln w="57150"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4067175" y="2800350"/>
                <a:ext cx="2238375" cy="2009775"/>
              </a:xfrm>
              <a:custGeom>
                <a:avLst/>
                <a:gdLst>
                  <a:gd name="connsiteX0" fmla="*/ 0 w 2238375"/>
                  <a:gd name="connsiteY0" fmla="*/ 0 h 2009775"/>
                  <a:gd name="connsiteX1" fmla="*/ 800100 w 2238375"/>
                  <a:gd name="connsiteY1" fmla="*/ 1447800 h 2009775"/>
                  <a:gd name="connsiteX2" fmla="*/ 2238375 w 2238375"/>
                  <a:gd name="connsiteY2" fmla="*/ 2009775 h 200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38375" h="2009775">
                    <a:moveTo>
                      <a:pt x="0" y="0"/>
                    </a:moveTo>
                    <a:cubicBezTo>
                      <a:pt x="213518" y="556418"/>
                      <a:pt x="427037" y="1112837"/>
                      <a:pt x="800100" y="1447800"/>
                    </a:cubicBezTo>
                    <a:cubicBezTo>
                      <a:pt x="1173163" y="1782763"/>
                      <a:pt x="1705769" y="1896269"/>
                      <a:pt x="2238375" y="2009775"/>
                    </a:cubicBezTo>
                  </a:path>
                </a:pathLst>
              </a:custGeom>
              <a:noFill/>
              <a:ln w="57150"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65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1524000" y="1383294"/>
            <a:ext cx="4308903" cy="3168351"/>
          </a:xfrm>
          <a:prstGeom prst="roundRect">
            <a:avLst/>
          </a:prstGeom>
          <a:solidFill>
            <a:srgbClr val="9CE76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45720" rIns="91440" bIns="45720" numCol="1" spcCol="0" rtlCol="0" fromWordArt="0" anchor="b" anchorCtr="1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latin typeface="Arial" pitchFamily="34" charset="0"/>
                <a:cs typeface="B Nazanin" panose="00000400000000000000" pitchFamily="2" charset="-78"/>
              </a:rPr>
              <a:t>روش ترکیبی</a:t>
            </a:r>
            <a:endParaRPr lang="en-US" sz="2800" dirty="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روش ها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730B-FF0E-4545-9706-421E04D231C7}" type="slidenum">
              <a:rPr lang="es-ES" altLang="en-US" smtClean="0"/>
              <a:pPr/>
              <a:t>3</a:t>
            </a:fld>
            <a:endParaRPr lang="es-ES" alt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6132511" y="1780467"/>
            <a:ext cx="1860450" cy="1691056"/>
          </a:xfrm>
          <a:prstGeom prst="ellipse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i="0" u="none" strike="noStrike" normalizeH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B Nazanin" panose="00000400000000000000" pitchFamily="2" charset="-78"/>
              </a:rPr>
              <a:t>نظرکاوی</a:t>
            </a:r>
            <a:endParaRPr kumimoji="0" lang="en-US" sz="2800" b="1" i="0" u="none" strike="noStrike" normalizeH="0" baseline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81549" y="1578227"/>
            <a:ext cx="2951747" cy="932360"/>
          </a:xfrm>
          <a:prstGeom prst="roundRect">
            <a:avLst/>
          </a:prstGeom>
          <a:solidFill>
            <a:srgbClr val="24BACE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latin typeface="Arial" pitchFamily="34" charset="0"/>
                <a:cs typeface="B Nazanin" panose="00000400000000000000" pitchFamily="2" charset="-78"/>
              </a:rPr>
              <a:t>مبتنی بر الگوریتمهای یادگیری ماشین</a:t>
            </a:r>
            <a:endParaRPr lang="en-US" sz="2800" dirty="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81549" y="2839080"/>
            <a:ext cx="2951747" cy="976867"/>
          </a:xfrm>
          <a:prstGeom prst="roundRect">
            <a:avLst/>
          </a:prstGeom>
          <a:solidFill>
            <a:srgbClr val="CEA0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latin typeface="Arial" pitchFamily="34" charset="0"/>
                <a:cs typeface="B Nazanin" panose="00000400000000000000" pitchFamily="2" charset="-78"/>
              </a:rPr>
              <a:t>مبتنی بر دیکشنری</a:t>
            </a:r>
            <a:endParaRPr lang="en-US" sz="2800" dirty="0">
              <a:latin typeface="Arial" pitchFamily="34" charset="0"/>
              <a:cs typeface="B Nazanin" panose="00000400000000000000" pitchFamily="2" charset="-78"/>
            </a:endParaRPr>
          </a:p>
        </p:txBody>
      </p:sp>
      <p:cxnSp>
        <p:nvCxnSpPr>
          <p:cNvPr id="14" name="Straight Arrow Connector 13"/>
          <p:cNvCxnSpPr>
            <a:stCxn id="10" idx="2"/>
            <a:endCxn id="12" idx="3"/>
          </p:cNvCxnSpPr>
          <p:nvPr/>
        </p:nvCxnSpPr>
        <p:spPr bwMode="auto">
          <a:xfrm flipH="1">
            <a:off x="5533296" y="2625995"/>
            <a:ext cx="599217" cy="7015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0" idx="2"/>
            <a:endCxn id="11" idx="3"/>
          </p:cNvCxnSpPr>
          <p:nvPr/>
        </p:nvCxnSpPr>
        <p:spPr bwMode="auto">
          <a:xfrm flipH="1" flipV="1">
            <a:off x="5533296" y="2044407"/>
            <a:ext cx="599217" cy="58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7200" y="5133233"/>
            <a:ext cx="8229600" cy="874059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در این پروژه نیز از یک روش ترکیبی استفاده شده است.</a:t>
            </a:r>
            <a:endParaRPr lang="en-US" sz="24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8041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433" t="8539" r="29965" b="5784"/>
          <a:stretch/>
        </p:blipFill>
        <p:spPr bwMode="auto">
          <a:xfrm>
            <a:off x="2895600" y="152400"/>
            <a:ext cx="6096000" cy="655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14800" cy="14779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a-IR" sz="3200" dirty="0" smtClean="0"/>
              <a:t>معماری پروژه پیشنهادی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9568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1"/>
            <a:ext cx="8763000" cy="5562600"/>
          </a:xfrm>
        </p:spPr>
        <p:txBody>
          <a:bodyPr>
            <a:normAutofit fontScale="85000" lnSpcReduction="10000"/>
          </a:bodyPr>
          <a:lstStyle/>
          <a:p>
            <a:r>
              <a:rPr lang="fa-IR" sz="3100" b="1" dirty="0">
                <a:solidFill>
                  <a:srgbClr val="FF0000"/>
                </a:solidFill>
              </a:rPr>
              <a:t>کلاس </a:t>
            </a:r>
            <a:r>
              <a:rPr lang="en-US" sz="3100" b="1" dirty="0">
                <a:solidFill>
                  <a:srgbClr val="FF0000"/>
                </a:solidFill>
              </a:rPr>
              <a:t>SentimentAnalysis.java</a:t>
            </a:r>
            <a:r>
              <a:rPr lang="fa-IR" sz="3100" b="1" dirty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fa-IR" sz="2000" dirty="0"/>
              <a:t>کلاس اصلی برنامه می باشد که با اجرای کد برنامه شروع به اجرای متد </a:t>
            </a:r>
            <a:r>
              <a:rPr lang="en-US" sz="2000" dirty="0"/>
              <a:t>main</a:t>
            </a:r>
            <a:r>
              <a:rPr lang="fa-IR" sz="2000" dirty="0"/>
              <a:t> آن می کند.</a:t>
            </a:r>
          </a:p>
          <a:p>
            <a:pPr lvl="2"/>
            <a:r>
              <a:rPr lang="fa-IR" sz="2000" dirty="0"/>
              <a:t>تابع </a:t>
            </a:r>
            <a:r>
              <a:rPr lang="en-US" sz="2000" dirty="0"/>
              <a:t>main</a:t>
            </a:r>
            <a:r>
              <a:rPr lang="fa-IR" sz="2000" dirty="0"/>
              <a:t> : این تابع در اجرای اولیه برنامه فراخوانی می شود و یک شی از کلاس </a:t>
            </a:r>
            <a:r>
              <a:rPr lang="en-US" sz="2000" dirty="0" err="1"/>
              <a:t>mainform</a:t>
            </a:r>
            <a:r>
              <a:rPr lang="fa-IR" sz="2000" dirty="0"/>
              <a:t> میسازد تا رابط گرافیکی را به اجرا در بیاورد.</a:t>
            </a:r>
          </a:p>
          <a:p>
            <a:pPr lvl="2"/>
            <a:r>
              <a:rPr lang="fa-IR" sz="2000" dirty="0"/>
              <a:t>تابع </a:t>
            </a:r>
            <a:r>
              <a:rPr lang="en-US" sz="2000" dirty="0" err="1"/>
              <a:t>init</a:t>
            </a:r>
            <a:r>
              <a:rPr lang="fa-IR" sz="2000" dirty="0"/>
              <a:t> : دیتاست لغات حسی را لود میکند.</a:t>
            </a:r>
          </a:p>
          <a:p>
            <a:pPr lvl="2"/>
            <a:r>
              <a:rPr lang="fa-IR" sz="2000" dirty="0"/>
              <a:t>تابع </a:t>
            </a:r>
            <a:r>
              <a:rPr lang="en-US" sz="2000" dirty="0" err="1"/>
              <a:t>createArffdataset</a:t>
            </a:r>
            <a:r>
              <a:rPr lang="fa-IR" sz="2000" dirty="0"/>
              <a:t>: دیتاست وکا را می سازد</a:t>
            </a:r>
          </a:p>
          <a:p>
            <a:pPr lvl="2"/>
            <a:r>
              <a:rPr lang="fa-IR" sz="2000" dirty="0"/>
              <a:t>تابع </a:t>
            </a:r>
            <a:r>
              <a:rPr lang="en-US" sz="2000" dirty="0"/>
              <a:t>classify</a:t>
            </a:r>
            <a:r>
              <a:rPr lang="fa-IR" sz="2000" dirty="0"/>
              <a:t>: عمل دسته بندی را با توجه به فاز و الگوریتم انتخابی مورد نظر با استفاده از کتابخانه وکا انجام می دهد.</a:t>
            </a:r>
          </a:p>
          <a:p>
            <a:pPr lvl="2"/>
            <a:r>
              <a:rPr lang="fa-IR" sz="2000" dirty="0"/>
              <a:t>تابع </a:t>
            </a:r>
            <a:r>
              <a:rPr lang="en-US" sz="2000" dirty="0" err="1"/>
              <a:t>averageEmotions</a:t>
            </a:r>
            <a:r>
              <a:rPr lang="fa-IR" sz="2000" dirty="0"/>
              <a:t>: در فاز دوم به بعد این تابع مجموع احساس جمله را محاسبه میکند</a:t>
            </a:r>
            <a:r>
              <a:rPr lang="fa-IR" sz="2000" dirty="0" smtClean="0"/>
              <a:t>.</a:t>
            </a:r>
          </a:p>
          <a:p>
            <a:pPr marL="630936" lvl="2" indent="0">
              <a:buNone/>
            </a:pPr>
            <a:endParaRPr lang="fa-IR" sz="2000" dirty="0"/>
          </a:p>
          <a:p>
            <a:r>
              <a:rPr lang="fa-IR" sz="3000" b="1" dirty="0">
                <a:solidFill>
                  <a:srgbClr val="FF0000"/>
                </a:solidFill>
              </a:rPr>
              <a:t>کلاس </a:t>
            </a:r>
            <a:r>
              <a:rPr lang="en-US" sz="3000" b="1" dirty="0" smtClean="0">
                <a:solidFill>
                  <a:srgbClr val="FF0000"/>
                </a:solidFill>
              </a:rPr>
              <a:t>mainForm.java</a:t>
            </a:r>
            <a:r>
              <a:rPr lang="fa-IR" sz="3000" b="1" dirty="0">
                <a:solidFill>
                  <a:srgbClr val="FF0000"/>
                </a:solidFill>
              </a:rPr>
              <a:t>: </a:t>
            </a:r>
            <a:endParaRPr lang="fa-IR" sz="3000" b="1" dirty="0" smtClean="0">
              <a:solidFill>
                <a:srgbClr val="FF0000"/>
              </a:solidFill>
            </a:endParaRPr>
          </a:p>
          <a:p>
            <a:pPr lvl="1"/>
            <a:r>
              <a:rPr lang="fa-IR" sz="2000" dirty="0" smtClean="0"/>
              <a:t>کلاس مربوط به رابط گرافیکی است و متدهای آن معمولا توابع کلاس </a:t>
            </a:r>
            <a:r>
              <a:rPr lang="en-US" sz="2000" dirty="0"/>
              <a:t>sentiment </a:t>
            </a:r>
            <a:r>
              <a:rPr lang="en-US" sz="2000" dirty="0" smtClean="0"/>
              <a:t>analysis</a:t>
            </a:r>
            <a:r>
              <a:rPr lang="fa-IR" sz="2000" dirty="0" smtClean="0"/>
              <a:t> را فراخوانی میکنند</a:t>
            </a:r>
            <a:endParaRPr lang="en-US" sz="2000" dirty="0" smtClean="0"/>
          </a:p>
          <a:p>
            <a:pPr lvl="2"/>
            <a:r>
              <a:rPr lang="fa-IR" sz="2000" dirty="0"/>
              <a:t>تابع </a:t>
            </a:r>
            <a:r>
              <a:rPr lang="en-US" sz="2000" dirty="0"/>
              <a:t>run</a:t>
            </a:r>
            <a:r>
              <a:rPr lang="fa-IR" sz="2000" dirty="0"/>
              <a:t>: اجرای دسته بندی از کلاس </a:t>
            </a:r>
            <a:r>
              <a:rPr lang="en-US" sz="2000" dirty="0"/>
              <a:t>sentiment </a:t>
            </a:r>
            <a:r>
              <a:rPr lang="en-US" sz="2000" dirty="0" smtClean="0"/>
              <a:t>analysis</a:t>
            </a:r>
            <a:endParaRPr lang="fa-IR" sz="2000" dirty="0" smtClean="0"/>
          </a:p>
          <a:p>
            <a:pPr lvl="2"/>
            <a:r>
              <a:rPr lang="fa-IR" sz="2000" dirty="0"/>
              <a:t>تابع </a:t>
            </a:r>
            <a:r>
              <a:rPr lang="en-US" sz="2000" dirty="0" err="1"/>
              <a:t>createDataset</a:t>
            </a:r>
            <a:r>
              <a:rPr lang="fa-IR" sz="2000" dirty="0" smtClean="0"/>
              <a:t>:</a:t>
            </a:r>
            <a:r>
              <a:rPr lang="en-US" sz="2000" dirty="0" smtClean="0"/>
              <a:t> </a:t>
            </a:r>
            <a:r>
              <a:rPr lang="fa-IR" sz="2000" dirty="0" smtClean="0"/>
              <a:t> فراخوانی ساخت دیتا ست از </a:t>
            </a:r>
            <a:r>
              <a:rPr lang="fa-IR" sz="2000" dirty="0"/>
              <a:t>کلاس </a:t>
            </a:r>
            <a:r>
              <a:rPr lang="en-US" sz="2000" dirty="0"/>
              <a:t>sentiment </a:t>
            </a:r>
            <a:r>
              <a:rPr lang="en-US" sz="2000" dirty="0" smtClean="0"/>
              <a:t>analysis</a:t>
            </a:r>
            <a:endParaRPr lang="fa-IR" sz="2000" dirty="0" smtClean="0"/>
          </a:p>
          <a:p>
            <a:pPr lvl="2"/>
            <a:r>
              <a:rPr lang="fa-IR" sz="2000" dirty="0" smtClean="0"/>
              <a:t>تابع </a:t>
            </a:r>
            <a:r>
              <a:rPr lang="en-US" sz="2000" dirty="0"/>
              <a:t>jButton2ActionPerformed</a:t>
            </a:r>
            <a:r>
              <a:rPr lang="fa-IR" sz="2000" dirty="0" smtClean="0"/>
              <a:t>: اکشن دکمه اجرا</a:t>
            </a:r>
            <a:endParaRPr lang="fa-IR" sz="2000" dirty="0"/>
          </a:p>
          <a:p>
            <a:pPr lvl="2"/>
            <a:r>
              <a:rPr lang="fa-IR" sz="2000" dirty="0"/>
              <a:t>تابع </a:t>
            </a:r>
            <a:r>
              <a:rPr lang="en-US" sz="2000" dirty="0"/>
              <a:t>jButton1ActionPerformed</a:t>
            </a:r>
            <a:r>
              <a:rPr lang="fa-IR" sz="2000" dirty="0" smtClean="0"/>
              <a:t>:</a:t>
            </a:r>
            <a:r>
              <a:rPr lang="en-US" sz="2000" dirty="0" smtClean="0"/>
              <a:t> </a:t>
            </a:r>
            <a:r>
              <a:rPr lang="fa-IR" sz="2000" dirty="0" smtClean="0"/>
              <a:t> اکشن دکمه ساخت دیتا ست</a:t>
            </a:r>
            <a:endParaRPr lang="fa-IR" sz="2000" dirty="0"/>
          </a:p>
          <a:p>
            <a:pPr lvl="2"/>
            <a:r>
              <a:rPr lang="fa-IR" sz="2000" dirty="0"/>
              <a:t>تابع </a:t>
            </a:r>
            <a:r>
              <a:rPr lang="en-US" sz="2000" dirty="0"/>
              <a:t>jComboBox2ActionPerformed</a:t>
            </a:r>
            <a:r>
              <a:rPr lang="fa-IR" sz="2000" dirty="0"/>
              <a:t>: اکشن کمبو باکس انتخاب فاز</a:t>
            </a:r>
          </a:p>
          <a:p>
            <a:pPr lvl="2"/>
            <a:r>
              <a:rPr lang="fa-IR" sz="2000" dirty="0"/>
              <a:t>تابع </a:t>
            </a:r>
            <a:r>
              <a:rPr lang="en-US" sz="2000" dirty="0" smtClean="0"/>
              <a:t>jComboBox</a:t>
            </a:r>
            <a:r>
              <a:rPr lang="en-US" sz="2000" dirty="0"/>
              <a:t>1</a:t>
            </a:r>
            <a:r>
              <a:rPr lang="en-US" sz="2000" dirty="0" smtClean="0"/>
              <a:t>ActionPerformed</a:t>
            </a:r>
            <a:r>
              <a:rPr lang="fa-IR" sz="2000" dirty="0"/>
              <a:t>: اکشن کمبو باکس </a:t>
            </a:r>
            <a:r>
              <a:rPr lang="fa-IR" sz="2000" dirty="0" smtClean="0"/>
              <a:t>انتخاب الگوریتم</a:t>
            </a:r>
          </a:p>
          <a:p>
            <a:pPr lvl="2"/>
            <a:r>
              <a:rPr lang="fa-IR" sz="2000" dirty="0" smtClean="0"/>
              <a:t>تابع </a:t>
            </a:r>
            <a:r>
              <a:rPr lang="en-US" sz="2000" dirty="0" err="1"/>
              <a:t>mainForm</a:t>
            </a:r>
            <a:r>
              <a:rPr lang="fa-IR" sz="2000" dirty="0" smtClean="0"/>
              <a:t>: متد سازنده که امور ابتدایی را انجام می دهد.</a:t>
            </a:r>
            <a:endParaRPr lang="fa-IR" sz="2000" dirty="0"/>
          </a:p>
          <a:p>
            <a:pPr lvl="2"/>
            <a:endParaRPr lang="fa-I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دیتاست ها و کلاس ها و توابع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514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1"/>
            <a:ext cx="87630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a-IR" sz="2600" b="1" dirty="0">
                <a:solidFill>
                  <a:srgbClr val="FF0000"/>
                </a:solidFill>
              </a:rPr>
              <a:t>کلاس </a:t>
            </a:r>
            <a:r>
              <a:rPr lang="en-US" sz="2600" b="1" dirty="0">
                <a:solidFill>
                  <a:srgbClr val="FF0000"/>
                </a:solidFill>
              </a:rPr>
              <a:t>NLP.java</a:t>
            </a:r>
            <a:r>
              <a:rPr lang="fa-IR" sz="2600" b="1" dirty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fa-IR" sz="2000" dirty="0" smtClean="0"/>
              <a:t>این برنامه اعمال دسته بندی را انجام می دهد.</a:t>
            </a:r>
            <a:endParaRPr lang="fa-IR" sz="2000" dirty="0"/>
          </a:p>
          <a:p>
            <a:pPr lvl="2"/>
            <a:r>
              <a:rPr lang="fa-IR" sz="2000" dirty="0"/>
              <a:t>تابع </a:t>
            </a:r>
            <a:r>
              <a:rPr lang="en-US" sz="2000" dirty="0" err="1"/>
              <a:t>NLP_rate_of</a:t>
            </a:r>
            <a:r>
              <a:rPr lang="fa-IR" sz="2000" dirty="0"/>
              <a:t>: محاسبه رتبه جمله پس اعمال برچسب های نحوی اجزای </a:t>
            </a:r>
            <a:r>
              <a:rPr lang="fa-IR" sz="2000" dirty="0" smtClean="0"/>
              <a:t>کلام</a:t>
            </a:r>
            <a:endParaRPr lang="en-US" sz="2000" dirty="0" smtClean="0"/>
          </a:p>
          <a:p>
            <a:pPr lvl="2"/>
            <a:r>
              <a:rPr lang="fa-IR" sz="2000" dirty="0" smtClean="0"/>
              <a:t>تابع </a:t>
            </a:r>
            <a:r>
              <a:rPr lang="en-US" sz="2000" dirty="0"/>
              <a:t>normalization</a:t>
            </a:r>
            <a:r>
              <a:rPr lang="fa-IR" sz="2000" dirty="0"/>
              <a:t>: بخشی از فرایند نرمال سازی کاراکتر </a:t>
            </a:r>
            <a:r>
              <a:rPr lang="fa-IR" sz="2000" dirty="0" smtClean="0"/>
              <a:t>هاست</a:t>
            </a:r>
            <a:endParaRPr lang="en-US" sz="2000" dirty="0" smtClean="0"/>
          </a:p>
          <a:p>
            <a:pPr lvl="2"/>
            <a:r>
              <a:rPr lang="fa-IR" sz="2000" dirty="0" smtClean="0"/>
              <a:t>تابع </a:t>
            </a:r>
            <a:r>
              <a:rPr lang="en-US" sz="2000" dirty="0" err="1"/>
              <a:t>POSTag</a:t>
            </a:r>
            <a:r>
              <a:rPr lang="en-US" sz="2000" dirty="0"/>
              <a:t> </a:t>
            </a:r>
            <a:r>
              <a:rPr lang="fa-IR" sz="2000" dirty="0" smtClean="0"/>
              <a:t>: </a:t>
            </a:r>
            <a:r>
              <a:rPr lang="fa-IR" sz="2000" dirty="0"/>
              <a:t>متد اصلی است که کلمات را تگ گذاری </a:t>
            </a:r>
            <a:r>
              <a:rPr lang="fa-IR" sz="2000" dirty="0" smtClean="0"/>
              <a:t>مینماید</a:t>
            </a:r>
            <a:endParaRPr lang="en-US" sz="2000" dirty="0" smtClean="0"/>
          </a:p>
          <a:p>
            <a:pPr lvl="2"/>
            <a:r>
              <a:rPr lang="fa-IR" sz="2000" dirty="0" smtClean="0"/>
              <a:t>تابع </a:t>
            </a:r>
            <a:r>
              <a:rPr lang="en-US" sz="2000" dirty="0"/>
              <a:t>Replacement </a:t>
            </a:r>
            <a:r>
              <a:rPr lang="fa-IR" sz="2000" dirty="0" smtClean="0"/>
              <a:t>: </a:t>
            </a:r>
            <a:r>
              <a:rPr lang="fa-IR" sz="2000" dirty="0"/>
              <a:t>برای نرمال سازی اولیه کارکترهایی را جایگزین میکند</a:t>
            </a:r>
          </a:p>
          <a:p>
            <a:pPr lvl="2"/>
            <a:r>
              <a:rPr lang="fa-IR" sz="2000" dirty="0"/>
              <a:t>تابع </a:t>
            </a:r>
            <a:r>
              <a:rPr lang="en-US" sz="2000" dirty="0"/>
              <a:t>Lexicon </a:t>
            </a:r>
            <a:r>
              <a:rPr lang="fa-IR" sz="2000" dirty="0"/>
              <a:t>: تگ معادل هر کلمه را از دیکشنری باز </a:t>
            </a:r>
            <a:r>
              <a:rPr lang="fa-IR" sz="2000" dirty="0" smtClean="0"/>
              <a:t>میگرداند</a:t>
            </a:r>
            <a:endParaRPr lang="en-US" sz="2000" dirty="0" smtClean="0"/>
          </a:p>
          <a:p>
            <a:pPr lvl="2"/>
            <a:r>
              <a:rPr lang="fa-IR" sz="2000" dirty="0"/>
              <a:t>تابع </a:t>
            </a:r>
            <a:r>
              <a:rPr lang="en-US" sz="2000" dirty="0" err="1"/>
              <a:t>LexiconInit</a:t>
            </a:r>
            <a:r>
              <a:rPr lang="fa-IR" sz="2000" dirty="0"/>
              <a:t>: </a:t>
            </a:r>
            <a:r>
              <a:rPr lang="fa-IR" sz="2000" dirty="0" smtClean="0"/>
              <a:t>مقداردهی اولیه دیشکنری در آرایه بر اساس فایل</a:t>
            </a:r>
          </a:p>
          <a:p>
            <a:pPr lvl="2"/>
            <a:r>
              <a:rPr lang="fa-IR" sz="2000" dirty="0"/>
              <a:t>تابع </a:t>
            </a:r>
            <a:r>
              <a:rPr lang="en-US" sz="2000" dirty="0" err="1"/>
              <a:t>unknownProcess</a:t>
            </a:r>
            <a:r>
              <a:rPr lang="fa-IR" sz="2000" dirty="0"/>
              <a:t>: این متد سعی دارد با روشهایی بهترین تگ برای کلمات ناشناخته را انتخاب کند</a:t>
            </a:r>
            <a:endParaRPr lang="en-US" sz="2000" dirty="0"/>
          </a:p>
          <a:p>
            <a:pPr lvl="2"/>
            <a:r>
              <a:rPr lang="fa-IR" sz="2000" dirty="0"/>
              <a:t>تابع </a:t>
            </a:r>
            <a:r>
              <a:rPr lang="en-US" sz="2000" dirty="0" err="1"/>
              <a:t>ruleProcess</a:t>
            </a:r>
            <a:r>
              <a:rPr lang="fa-IR" sz="2000" dirty="0"/>
              <a:t>: برای اجرای رولها بعد از تگگذاری استفاده میشود</a:t>
            </a:r>
            <a:endParaRPr lang="en-US" sz="2000" dirty="0"/>
          </a:p>
          <a:p>
            <a:pPr lvl="2"/>
            <a:r>
              <a:rPr lang="fa-IR" sz="2000" dirty="0"/>
              <a:t>تابع </a:t>
            </a:r>
            <a:r>
              <a:rPr lang="en-US" sz="2000" dirty="0" err="1"/>
              <a:t>CalculateWeight</a:t>
            </a:r>
            <a:r>
              <a:rPr lang="fa-IR" sz="2000" dirty="0"/>
              <a:t>: محاسبه کننده وزن جمله پس از برچسب گذاری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دیتاست ها و کلاس ها و توابع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262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1"/>
            <a:ext cx="8763000" cy="5562600"/>
          </a:xfrm>
        </p:spPr>
        <p:txBody>
          <a:bodyPr>
            <a:normAutofit/>
          </a:bodyPr>
          <a:lstStyle/>
          <a:p>
            <a:endParaRPr lang="fa-I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دیتاست ها و کلاس ها و توابع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64" t="61866" r="86980" b="17172"/>
          <a:stretch/>
        </p:blipFill>
        <p:spPr>
          <a:xfrm>
            <a:off x="533400" y="1828800"/>
            <a:ext cx="2286000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0679" y="2938874"/>
            <a:ext cx="14916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B Mitra" panose="00000400000000000000" pitchFamily="2" charset="-78"/>
                <a:sym typeface="Wingdings" panose="05000000000000000000" pitchFamily="2" charset="2"/>
              </a:rPr>
              <a:t>کتابخانه </a:t>
            </a:r>
            <a:endParaRPr lang="fa-IR" sz="2400" b="1" dirty="0">
              <a:solidFill>
                <a:srgbClr val="FF0000"/>
              </a:solidFill>
              <a:cs typeface="B Mitra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9738" y="2561387"/>
            <a:ext cx="28051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  <a:sym typeface="Wingdings" panose="05000000000000000000" pitchFamily="2" charset="2"/>
              </a:rPr>
              <a:t>فایل اجرایی برنامه </a:t>
            </a:r>
            <a:endParaRPr lang="fa-IR" sz="24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8925" y="1781723"/>
            <a:ext cx="28051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B Mitra" panose="00000400000000000000" pitchFamily="2" charset="-78"/>
                <a:sym typeface="Wingdings" panose="05000000000000000000" pitchFamily="2" charset="2"/>
              </a:rPr>
              <a:t>پوشه اصلی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  <a:sym typeface="Wingdings" panose="05000000000000000000" pitchFamily="2" charset="2"/>
              </a:rPr>
              <a:t>برنامه </a:t>
            </a:r>
            <a:endParaRPr lang="fa-IR" sz="24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8843" y="4013374"/>
            <a:ext cx="22698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  <a:sym typeface="Wingdings" panose="05000000000000000000" pitchFamily="2" charset="2"/>
              </a:rPr>
              <a:t>فایلهای ورودی</a:t>
            </a:r>
            <a:endParaRPr lang="fa-IR" sz="2000" b="1" dirty="0">
              <a:solidFill>
                <a:srgbClr val="FF0000"/>
              </a:solidFill>
              <a:cs typeface="B Mitra" panose="00000400000000000000" pitchFamily="2" charset="-78"/>
              <a:sym typeface="Wingdings" panose="05000000000000000000" pitchFamily="2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464" t="80829" r="86980" b="17172"/>
          <a:stretch/>
        </p:blipFill>
        <p:spPr>
          <a:xfrm>
            <a:off x="576738" y="5603244"/>
            <a:ext cx="2286000" cy="2688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5943" t="15089" r="72643" b="73453"/>
          <a:stretch/>
        </p:blipFill>
        <p:spPr>
          <a:xfrm>
            <a:off x="768191" y="4321151"/>
            <a:ext cx="2354103" cy="13287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72275" y="4356242"/>
            <a:ext cx="22698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  <a:sym typeface="Wingdings" panose="05000000000000000000" pitchFamily="2" charset="2"/>
              </a:rPr>
              <a:t>پیکره نظرکاوی</a:t>
            </a:r>
            <a:endParaRPr lang="fa-IR" sz="2000" b="1" dirty="0">
              <a:solidFill>
                <a:srgbClr val="FF0000"/>
              </a:solidFill>
              <a:cs typeface="B Mitra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7517" y="4654420"/>
            <a:ext cx="3528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  <a:sym typeface="Wingdings" panose="05000000000000000000" pitchFamily="2" charset="2"/>
              </a:rPr>
              <a:t>کلمات حسی به همراه رتبه هر کلمه</a:t>
            </a:r>
            <a:endParaRPr lang="fa-IR" sz="2000" b="1" dirty="0">
              <a:solidFill>
                <a:srgbClr val="FF0000"/>
              </a:solidFill>
              <a:cs typeface="B Mitra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6980" y="5139879"/>
            <a:ext cx="41786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  <a:sym typeface="Wingdings" panose="05000000000000000000" pitchFamily="2" charset="2"/>
              </a:rPr>
              <a:t>دیتابیسهای برچسب زن نحوی اجزای کلام</a:t>
            </a:r>
            <a:endParaRPr lang="fa-IR" sz="2000" b="1" dirty="0">
              <a:solidFill>
                <a:srgbClr val="FF0000"/>
              </a:solidFill>
              <a:cs typeface="B Mitra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1644" y="5718248"/>
            <a:ext cx="29827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  <a:sym typeface="Wingdings" panose="05000000000000000000" pitchFamily="2" charset="2"/>
              </a:rPr>
              <a:t>کدهای برنامه در داخل کلاسها</a:t>
            </a:r>
            <a:endParaRPr lang="fa-IR" sz="2000" b="1" dirty="0">
              <a:solidFill>
                <a:srgbClr val="FF0000"/>
              </a:solidFill>
              <a:cs typeface="B Mitra" panose="00000400000000000000" pitchFamily="2" charset="-7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40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21492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از این کد یک مقاله کنفرانسی استخراج و یک کارگاه در این حوزه در کنفراس بین المللی </a:t>
            </a:r>
            <a:r>
              <a:rPr lang="en-US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ICCKE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 برگزار گردیده است.</a:t>
            </a:r>
            <a:endParaRPr lang="en-US" sz="24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5" t="4286" r="6666" b="4286"/>
          <a:stretch/>
        </p:blipFill>
        <p:spPr>
          <a:xfrm>
            <a:off x="776286" y="1952625"/>
            <a:ext cx="3505200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33" y="1924050"/>
            <a:ext cx="327302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طراحی شده با رابط گرافیکی برای مشاهده بخش های مختلف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895" t="-69" r="35581" b="7296"/>
          <a:stretch/>
        </p:blipFill>
        <p:spPr>
          <a:xfrm>
            <a:off x="1524000" y="2099537"/>
            <a:ext cx="5958524" cy="47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4458</TotalTime>
  <Words>715</Words>
  <Application>Microsoft Office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B Mitra</vt:lpstr>
      <vt:lpstr>B Nazanin</vt:lpstr>
      <vt:lpstr>B Titr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            کدنویسی سیستم تعیین کننده گرایش نظرات محصولات با استفاده از تکنیکهای پردازش زبان و الگوریتمهای یادگیر    سیدمحمد اصغری نکاح تیر 96     </vt:lpstr>
      <vt:lpstr>تعریف</vt:lpstr>
      <vt:lpstr>انواع روش ها</vt:lpstr>
      <vt:lpstr>معماری پروژه پیشنهادی</vt:lpstr>
      <vt:lpstr>دیتاست ها و کلاس ها و توابع</vt:lpstr>
      <vt:lpstr>دیتاست ها و کلاس ها و توابع</vt:lpstr>
      <vt:lpstr>دیتاست ها و کلاس ها و توابع</vt:lpstr>
      <vt:lpstr>PowerPoint Presentation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آنچه در این کد خواهید آموخت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203</cp:revision>
  <dcterms:created xsi:type="dcterms:W3CDTF">2006-08-16T00:00:00Z</dcterms:created>
  <dcterms:modified xsi:type="dcterms:W3CDTF">2018-01-25T20:48:37Z</dcterms:modified>
</cp:coreProperties>
</file>