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18.jpg" ContentType="image/jpeg"/>
  <Override PartName="/ppt/media/image26.jpg" ContentType="image/jpeg"/>
  <Override PartName="/ppt/media/image27.jpg" ContentType="image/jpeg"/>
  <Override PartName="/ppt/media/image28.jpg" ContentType="image/jpeg"/>
  <Override PartName="/ppt/media/image29.jpg" ContentType="image/jpeg"/>
  <Override PartName="/ppt/media/image35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3"/>
  </p:notesMasterIdLst>
  <p:sldIdLst>
    <p:sldId id="366" r:id="rId2"/>
    <p:sldId id="368" r:id="rId3"/>
    <p:sldId id="369" r:id="rId4"/>
    <p:sldId id="370" r:id="rId5"/>
    <p:sldId id="371" r:id="rId6"/>
    <p:sldId id="376" r:id="rId7"/>
    <p:sldId id="377" r:id="rId8"/>
    <p:sldId id="375" r:id="rId9"/>
    <p:sldId id="372" r:id="rId10"/>
    <p:sldId id="378" r:id="rId11"/>
    <p:sldId id="379" r:id="rId12"/>
    <p:sldId id="381" r:id="rId13"/>
    <p:sldId id="382" r:id="rId14"/>
    <p:sldId id="383" r:id="rId15"/>
    <p:sldId id="384" r:id="rId16"/>
    <p:sldId id="386" r:id="rId17"/>
    <p:sldId id="387" r:id="rId18"/>
    <p:sldId id="388" r:id="rId19"/>
    <p:sldId id="389" r:id="rId20"/>
    <p:sldId id="390" r:id="rId21"/>
    <p:sldId id="391" r:id="rId22"/>
    <p:sldId id="392" r:id="rId23"/>
    <p:sldId id="393" r:id="rId24"/>
    <p:sldId id="394" r:id="rId25"/>
    <p:sldId id="395" r:id="rId26"/>
    <p:sldId id="398" r:id="rId27"/>
    <p:sldId id="399" r:id="rId28"/>
    <p:sldId id="400" r:id="rId29"/>
    <p:sldId id="401" r:id="rId30"/>
    <p:sldId id="402" r:id="rId31"/>
    <p:sldId id="403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00"/>
    <a:srgbClr val="CC3300"/>
    <a:srgbClr val="000066"/>
    <a:srgbClr val="FF66FF"/>
    <a:srgbClr val="800000"/>
    <a:srgbClr val="003300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835" autoAdjust="0"/>
  </p:normalViewPr>
  <p:slideViewPr>
    <p:cSldViewPr>
      <p:cViewPr varScale="1">
        <p:scale>
          <a:sx n="88" d="100"/>
          <a:sy n="88" d="100"/>
        </p:scale>
        <p:origin x="106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96DED5-7101-45CB-BD67-62077EC6FEBB}" type="datetimeFigureOut">
              <a:rPr lang="en-US" smtClean="0"/>
              <a:pPr/>
              <a:t>1/19/2016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AD4F81-D434-45E6-BB2C-53C672FCA68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731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1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2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1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9F2828-A262-4019-9E8C-C387D0E754F1}" type="datetime1">
              <a:rPr lang="en-US" smtClean="0"/>
              <a:pPr/>
              <a:t>1/19/2016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30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A20C4D-0180-40D2-A856-4ABE5A1A069E}" type="datetime1">
              <a:rPr lang="en-US" smtClean="0"/>
              <a:pPr/>
              <a:t>1/19/2016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4" y="274641"/>
            <a:ext cx="1777471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E2B8DA-E986-49A0-9432-B1D2119FAF59}" type="datetime1">
              <a:rPr lang="en-US" smtClean="0"/>
              <a:pPr/>
              <a:t>1/19/2016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 rtl="1">
              <a:defRPr>
                <a:cs typeface="B Mitra" pitchFamily="2" charset="-78"/>
              </a:defRPr>
            </a:lvl1pPr>
            <a:lvl2pPr algn="r" rtl="1">
              <a:defRPr>
                <a:cs typeface="B Mitra" pitchFamily="2" charset="-78"/>
              </a:defRPr>
            </a:lvl2pPr>
            <a:lvl3pPr algn="r" rtl="1">
              <a:defRPr>
                <a:cs typeface="B Mitra" pitchFamily="2" charset="-78"/>
              </a:defRPr>
            </a:lvl3pPr>
            <a:lvl4pPr algn="r" rtl="1">
              <a:defRPr>
                <a:cs typeface="B Mitra" pitchFamily="2" charset="-78"/>
              </a:defRPr>
            </a:lvl4pPr>
            <a:lvl5pPr algn="r" rtl="1">
              <a:defRPr>
                <a:cs typeface="B Mitra" pitchFamily="2" charset="-78"/>
              </a:defRPr>
            </a:lvl5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30C608-5F6B-4B63-877E-475840BA68C2}" type="datetime1">
              <a:rPr lang="en-US" smtClean="0"/>
              <a:pPr/>
              <a:t>1/19/2016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r" rtl="1">
              <a:defRPr>
                <a:cs typeface="B Mitra" pitchFamily="2" charset="-78"/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65096"/>
            <a:ext cx="1828800" cy="129290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88679F-5204-42F1-94E5-7F35567538DB}" type="datetime1">
              <a:rPr lang="en-US" smtClean="0"/>
              <a:pPr/>
              <a:t>1/19/2016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084C4D-0FBA-4EA7-840D-D98AE8E20134}" type="datetime1">
              <a:rPr lang="en-US" smtClean="0"/>
              <a:pPr/>
              <a:t>1/19/2016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 algn="r" rtl="1">
              <a:defRPr>
                <a:cs typeface="B Mitra" pitchFamily="2" charset="-78"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7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1" y="1444295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 algn="r" rtl="1">
              <a:defRPr sz="2400">
                <a:cs typeface="B Mitra" pitchFamily="2" charset="-78"/>
              </a:defRPr>
            </a:lvl1pPr>
            <a:lvl2pPr algn="r" rtl="1">
              <a:defRPr sz="2000">
                <a:cs typeface="B Mitra" pitchFamily="2" charset="-78"/>
              </a:defRPr>
            </a:lvl2pPr>
            <a:lvl3pPr algn="r" rtl="1">
              <a:defRPr sz="1800">
                <a:cs typeface="B Mitra" pitchFamily="2" charset="-78"/>
              </a:defRPr>
            </a:lvl3pPr>
            <a:lvl4pPr algn="r" rtl="1">
              <a:defRPr sz="1600">
                <a:cs typeface="B Mitra" pitchFamily="2" charset="-78"/>
              </a:defRPr>
            </a:lvl4pPr>
            <a:lvl5pPr algn="r" rtl="1">
              <a:defRPr sz="1600">
                <a:cs typeface="B Mitra" pitchFamily="2" charset="-78"/>
              </a:defRPr>
            </a:lvl5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444295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 algn="r" rtl="1">
              <a:spcBef>
                <a:spcPts val="0"/>
              </a:spcBef>
              <a:defRPr sz="2400">
                <a:cs typeface="B Mitra" pitchFamily="2" charset="-78"/>
              </a:defRPr>
            </a:lvl1pPr>
            <a:lvl2pPr algn="r" rtl="1">
              <a:defRPr sz="2000">
                <a:cs typeface="B Mitra" pitchFamily="2" charset="-78"/>
              </a:defRPr>
            </a:lvl2pPr>
            <a:lvl3pPr algn="r" rtl="1">
              <a:defRPr sz="1800">
                <a:cs typeface="B Mitra" pitchFamily="2" charset="-78"/>
              </a:defRPr>
            </a:lvl3pPr>
            <a:lvl4pPr algn="r" rtl="1">
              <a:defRPr sz="1600">
                <a:cs typeface="B Mitra" pitchFamily="2" charset="-78"/>
              </a:defRPr>
            </a:lvl4pPr>
            <a:lvl5pPr algn="r" rtl="1">
              <a:defRPr sz="1600">
                <a:cs typeface="B Mitra" pitchFamily="2" charset="-78"/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8F6381-DD72-4ACD-886C-E080E4E4AD4F}" type="datetime1">
              <a:rPr lang="en-US" smtClean="0"/>
              <a:pPr/>
              <a:t>1/19/2016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09902C-ABFA-4ACC-87B3-54E6B0DABEEE}" type="datetime1">
              <a:rPr lang="en-US" smtClean="0"/>
              <a:pPr/>
              <a:t>1/19/2016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7514FA-93E7-482C-BBFB-C57F051F7D55}" type="datetime1">
              <a:rPr lang="en-US" smtClean="0"/>
              <a:pPr/>
              <a:t>1/19/2016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CA29ED0-9E00-4234-B909-B4C6398DC9B8}" type="datetime1">
              <a:rPr lang="en-US" smtClean="0"/>
              <a:pPr/>
              <a:t>1/19/2016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3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BDDA143-6F93-4B61-AAB2-2B7F4200FF92}" type="datetime1">
              <a:rPr lang="en-US" smtClean="0"/>
              <a:pPr/>
              <a:t>1/19/2016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3" y="6407945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3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7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3" y="5791254"/>
            <a:ext cx="3402315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9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7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3" y="5791254"/>
            <a:ext cx="3402315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9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9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58E5582-F76C-4628-A6AF-58AD8FC97BDD}" type="datetime1">
              <a:rPr lang="en-US" smtClean="0"/>
              <a:pPr/>
              <a:t>1/19/2016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3" y="6407945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5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rtl="1">
              <a:lnSpc>
                <a:spcPct val="150000"/>
              </a:lnSpc>
            </a:pP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sz="7300" dirty="0" smtClean="0">
                <a:solidFill>
                  <a:srgbClr val="FF0000"/>
                </a:solidFill>
                <a:latin typeface="Tw Cen MT Condensed Extra Bold" pitchFamily="34" charset="0"/>
                <a:cs typeface="B Titr" panose="00000700000000000000" pitchFamily="2" charset="-78"/>
              </a:rPr>
              <a:t>Ubuntu</a:t>
            </a:r>
            <a:r>
              <a:rPr lang="en-US" sz="3600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sz="3600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sz="3600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sz="3600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fa-IR" sz="3100" dirty="0" smtClean="0">
                <a:solidFill>
                  <a:srgbClr val="008000"/>
                </a:solidFill>
                <a:cs typeface="B Titr" panose="00000700000000000000" pitchFamily="2" charset="-78"/>
              </a:rPr>
              <a:t>کورش مظفری</a:t>
            </a:r>
            <a:br>
              <a:rPr lang="fa-IR" sz="3100" dirty="0" smtClean="0">
                <a:solidFill>
                  <a:srgbClr val="008000"/>
                </a:solidFill>
                <a:cs typeface="B Titr" panose="00000700000000000000" pitchFamily="2" charset="-78"/>
              </a:rPr>
            </a:br>
            <a:r>
              <a:rPr lang="fa-IR" sz="3100" dirty="0" smtClean="0">
                <a:solidFill>
                  <a:srgbClr val="008000"/>
                </a:solidFill>
                <a:cs typeface="B Titr" panose="00000700000000000000" pitchFamily="2" charset="-78"/>
              </a:rPr>
              <a:t>آذر 1394</a:t>
            </a:r>
            <a:br>
              <a:rPr lang="fa-IR" sz="3100" dirty="0" smtClean="0">
                <a:solidFill>
                  <a:srgbClr val="008000"/>
                </a:solidFill>
                <a:cs typeface="B Titr" panose="00000700000000000000" pitchFamily="2" charset="-78"/>
              </a:rPr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01515"/>
            <a:ext cx="13589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53852"/>
            <a:ext cx="3676650" cy="176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28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نرم افزار</a:t>
            </a:r>
            <a:r>
              <a:rPr lang="en-US" dirty="0" smtClean="0"/>
              <a:t>Oracle </a:t>
            </a:r>
            <a:r>
              <a:rPr lang="en-US" dirty="0"/>
              <a:t>VM </a:t>
            </a:r>
            <a:r>
              <a:rPr lang="en-US" dirty="0" smtClean="0"/>
              <a:t>VirtualBox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نصب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092362"/>
            <a:ext cx="5296678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75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نصب اوبونتو بر روی </a:t>
            </a:r>
            <a:r>
              <a:rPr lang="en-US" dirty="0" smtClean="0"/>
              <a:t>Oracle </a:t>
            </a:r>
            <a:r>
              <a:rPr lang="en-US" dirty="0"/>
              <a:t>VM VirtualBox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نصب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2819400" y="2438400"/>
            <a:ext cx="3742055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71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نصب اوبونتو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نصب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2249170" y="1930717"/>
            <a:ext cx="4645660" cy="2996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20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درایورها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نصب</a:t>
            </a:r>
            <a:endParaRPr lang="en-US" dirty="0"/>
          </a:p>
        </p:txBody>
      </p:sp>
      <p:pic>
        <p:nvPicPr>
          <p:cNvPr id="6" name="Picture 5" descr="http://albinas.lt/uploads/LenovoB560/AdditionalDrivers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199" y="2057400"/>
            <a:ext cx="3657602" cy="4114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680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محیط کاربری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Unity</a:t>
            </a:r>
          </a:p>
          <a:p>
            <a:r>
              <a:rPr lang="fa-IR" dirty="0"/>
              <a:t>ظاهر یونیتی شامل بخش‌های زیر است:</a:t>
            </a:r>
            <a:endParaRPr lang="en-US" dirty="0"/>
          </a:p>
          <a:p>
            <a:pPr lvl="1"/>
            <a:r>
              <a:rPr lang="fa-IR" dirty="0"/>
              <a:t>میزکار</a:t>
            </a:r>
            <a:endParaRPr lang="en-US" dirty="0"/>
          </a:p>
          <a:p>
            <a:pPr lvl="1"/>
            <a:r>
              <a:rPr lang="fa-IR" dirty="0"/>
              <a:t>اجراگر (</a:t>
            </a:r>
            <a:r>
              <a:rPr lang="en-US" dirty="0"/>
              <a:t>Launcher</a:t>
            </a:r>
            <a:r>
              <a:rPr lang="fa-IR" dirty="0"/>
              <a:t>)</a:t>
            </a:r>
            <a:endParaRPr lang="en-US" dirty="0"/>
          </a:p>
          <a:p>
            <a:pPr lvl="1"/>
            <a:r>
              <a:rPr lang="fa-IR" dirty="0"/>
              <a:t>پنل</a:t>
            </a:r>
            <a:endParaRPr lang="en-US" dirty="0"/>
          </a:p>
          <a:p>
            <a:pPr lvl="1"/>
            <a:r>
              <a:rPr lang="fa-IR" dirty="0"/>
              <a:t>داشبورد</a:t>
            </a:r>
            <a:endParaRPr lang="en-US" dirty="0"/>
          </a:p>
          <a:p>
            <a:pPr lvl="1"/>
            <a:r>
              <a:rPr lang="fa-IR" dirty="0"/>
              <a:t>هود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92" y="2057400"/>
            <a:ext cx="414528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Unity</a:t>
            </a:r>
          </a:p>
          <a:p>
            <a:pPr lvl="1"/>
            <a:r>
              <a:rPr lang="en-US" dirty="0"/>
              <a:t>Unity Tweak Tool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محیط کاربری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98" y="2524010"/>
            <a:ext cx="4267202" cy="4029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78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Unity</a:t>
            </a:r>
          </a:p>
          <a:p>
            <a:pPr lvl="1"/>
            <a:r>
              <a:rPr lang="en-US" dirty="0" smtClean="0"/>
              <a:t>Workspace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محیط کاربری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127" y="2514600"/>
            <a:ext cx="5029200" cy="3270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10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میزکار های دیگر</a:t>
            </a:r>
            <a:endParaRPr lang="en-US" dirty="0" smtClean="0"/>
          </a:p>
          <a:p>
            <a:pPr lvl="1"/>
            <a:r>
              <a:rPr lang="en-US" sz="1200" dirty="0" smtClean="0"/>
              <a:t>Cinnamon</a:t>
            </a:r>
            <a:endParaRPr lang="fa-IR" sz="1200" dirty="0" smtClean="0"/>
          </a:p>
          <a:p>
            <a:pPr lvl="1"/>
            <a:r>
              <a:rPr lang="en-US" sz="1200" dirty="0"/>
              <a:t>GNOME </a:t>
            </a:r>
            <a:r>
              <a:rPr lang="en-US" sz="1200" dirty="0" smtClean="0"/>
              <a:t>classic</a:t>
            </a:r>
            <a:endParaRPr lang="fa-IR" sz="1200" dirty="0" smtClean="0"/>
          </a:p>
          <a:p>
            <a:pPr lvl="1"/>
            <a:r>
              <a:rPr lang="en-US" sz="1200" dirty="0" smtClean="0"/>
              <a:t>GNOME2</a:t>
            </a:r>
            <a:endParaRPr lang="fa-IR" sz="1200" dirty="0" smtClean="0"/>
          </a:p>
          <a:p>
            <a:pPr lvl="1"/>
            <a:r>
              <a:rPr lang="en-US" sz="1200" dirty="0" smtClean="0"/>
              <a:t>GNOME3</a:t>
            </a:r>
            <a:endParaRPr lang="fa-IR" sz="1200" dirty="0" smtClean="0"/>
          </a:p>
          <a:p>
            <a:pPr lvl="1"/>
            <a:r>
              <a:rPr lang="en-US" sz="1200" dirty="0" smtClean="0"/>
              <a:t>KDE</a:t>
            </a:r>
            <a:endParaRPr lang="fa-IR" sz="1200" dirty="0" smtClean="0"/>
          </a:p>
          <a:p>
            <a:pPr lvl="1"/>
            <a:r>
              <a:rPr lang="en-US" sz="1200" dirty="0" smtClean="0"/>
              <a:t>XFCE</a:t>
            </a:r>
            <a:endParaRPr lang="fa-IR" sz="1200" dirty="0" smtClean="0"/>
          </a:p>
          <a:p>
            <a:pPr lvl="1"/>
            <a:r>
              <a:rPr lang="en-US" sz="1200" dirty="0" smtClean="0"/>
              <a:t>CDE</a:t>
            </a:r>
            <a:endParaRPr lang="en-US" sz="1200" dirty="0"/>
          </a:p>
          <a:p>
            <a:pPr lvl="1"/>
            <a:r>
              <a:rPr lang="en-US" sz="1200" dirty="0"/>
              <a:t>Cinnamon</a:t>
            </a:r>
          </a:p>
          <a:p>
            <a:pPr lvl="1"/>
            <a:r>
              <a:rPr lang="en-US" sz="1200" dirty="0"/>
              <a:t>EDE</a:t>
            </a:r>
          </a:p>
          <a:p>
            <a:pPr lvl="1"/>
            <a:r>
              <a:rPr lang="en-US" sz="1200" dirty="0"/>
              <a:t>KDE SC</a:t>
            </a:r>
          </a:p>
          <a:p>
            <a:pPr lvl="1"/>
            <a:r>
              <a:rPr lang="en-US" sz="1200" dirty="0"/>
              <a:t>LXDE</a:t>
            </a:r>
          </a:p>
          <a:p>
            <a:pPr lvl="1"/>
            <a:r>
              <a:rPr lang="en-US" sz="1200" dirty="0"/>
              <a:t>Mac </a:t>
            </a:r>
            <a:r>
              <a:rPr lang="en-US" sz="1200" dirty="0" err="1"/>
              <a:t>os</a:t>
            </a:r>
            <a:r>
              <a:rPr lang="en-US" sz="1200" dirty="0"/>
              <a:t> X Mountain Lion</a:t>
            </a:r>
          </a:p>
          <a:p>
            <a:pPr lvl="1"/>
            <a:r>
              <a:rPr lang="en-US" sz="1200" dirty="0"/>
              <a:t>MATE</a:t>
            </a:r>
          </a:p>
          <a:p>
            <a:pPr lvl="1"/>
            <a:r>
              <a:rPr lang="en-US" sz="1200" dirty="0"/>
              <a:t>Mezzo</a:t>
            </a:r>
          </a:p>
          <a:p>
            <a:pPr lvl="1"/>
            <a:r>
              <a:rPr lang="en-US" sz="1200" dirty="0"/>
              <a:t>Project Looking Glass</a:t>
            </a:r>
          </a:p>
          <a:p>
            <a:pPr lvl="1"/>
            <a:r>
              <a:rPr lang="en-US" sz="1200" dirty="0"/>
              <a:t>Razor-</a:t>
            </a:r>
            <a:r>
              <a:rPr lang="en-US" sz="1200" dirty="0" err="1"/>
              <a:t>qt</a:t>
            </a:r>
            <a:endParaRPr lang="en-US" sz="1200" dirty="0"/>
          </a:p>
          <a:p>
            <a:pPr lvl="1"/>
            <a:r>
              <a:rPr lang="en-US" sz="1200" dirty="0" smtClean="0"/>
              <a:t>Trinity</a:t>
            </a:r>
            <a:endParaRPr lang="fa-IR" sz="1200" dirty="0" smtClean="0"/>
          </a:p>
          <a:p>
            <a:pPr lvl="1"/>
            <a:r>
              <a:rPr lang="en-US" sz="1200" dirty="0" smtClean="0"/>
              <a:t>UDE</a:t>
            </a:r>
            <a:endParaRPr lang="en-US" sz="1200" dirty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محیط کاربری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07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خانه کاربری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محیط کاربری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133600"/>
            <a:ext cx="5065336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71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ساختار پوشه ها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محیط کاربری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75" y="2514600"/>
            <a:ext cx="619125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71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مقدمه</a:t>
            </a:r>
          </a:p>
          <a:p>
            <a:r>
              <a:rPr lang="fa-IR" dirty="0" smtClean="0"/>
              <a:t>نصب</a:t>
            </a:r>
          </a:p>
          <a:p>
            <a:r>
              <a:rPr lang="fa-IR" dirty="0" smtClean="0"/>
              <a:t>محیط کاربری</a:t>
            </a:r>
          </a:p>
          <a:p>
            <a:r>
              <a:rPr lang="fa-IR" dirty="0" smtClean="0"/>
              <a:t>مدیریت کاربران و گروه ها</a:t>
            </a:r>
          </a:p>
          <a:p>
            <a:r>
              <a:rPr lang="fa-IR" dirty="0" smtClean="0"/>
              <a:t>نرم افزارهای کاربردی</a:t>
            </a:r>
          </a:p>
          <a:p>
            <a:r>
              <a:rPr lang="fa-IR" dirty="0" smtClean="0"/>
              <a:t>مدیریت نرم افزارها</a:t>
            </a:r>
          </a:p>
          <a:p>
            <a:r>
              <a:rPr lang="fa-IR" dirty="0" smtClean="0"/>
              <a:t>خط فرمان</a:t>
            </a:r>
          </a:p>
          <a:p>
            <a:r>
              <a:rPr lang="fa-IR" dirty="0" smtClean="0"/>
              <a:t>نرم افزارهای ویندوزی بر روی اوبونتو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فهرست مطالب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ar-SA" sz="2700" dirty="0"/>
              <a:t>مجوزهای </a:t>
            </a:r>
            <a:r>
              <a:rPr lang="ar-SA" sz="2700" dirty="0" smtClean="0"/>
              <a:t>دسترسی</a:t>
            </a:r>
            <a:endParaRPr lang="fa-IR" sz="2700" dirty="0" smtClean="0"/>
          </a:p>
          <a:p>
            <a:pPr marL="603504" lvl="2" indent="-256032">
              <a:spcBef>
                <a:spcPts val="400"/>
              </a:spcBef>
              <a:buSzPct val="68000"/>
              <a:buFont typeface="Wingdings 3"/>
              <a:buChar char=""/>
            </a:pPr>
            <a:endParaRPr lang="en-US" sz="25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مدیریت کاربران و گروه ها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2223247"/>
            <a:ext cx="4953000" cy="323850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304800" y="2324100"/>
            <a:ext cx="3316605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7840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fa-IR" sz="2700" dirty="0" smtClean="0"/>
              <a:t>مدیریت کاربران</a:t>
            </a:r>
          </a:p>
          <a:p>
            <a:pPr marL="603504" lvl="2" indent="-256032">
              <a:spcBef>
                <a:spcPts val="400"/>
              </a:spcBef>
              <a:buSzPct val="68000"/>
              <a:buFont typeface="Wingdings 3"/>
              <a:buChar char=""/>
            </a:pPr>
            <a:endParaRPr lang="en-US" sz="25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مدیریت کاربران و گروه ها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2151380" y="2484120"/>
            <a:ext cx="4841240" cy="246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6625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fa-IR" sz="2700" dirty="0" smtClean="0"/>
              <a:t>مدیریت گروه ها</a:t>
            </a:r>
          </a:p>
          <a:p>
            <a:pPr marL="603504" lvl="2" indent="-256032">
              <a:spcBef>
                <a:spcPts val="400"/>
              </a:spcBef>
              <a:buSzPct val="68000"/>
              <a:buFont typeface="Wingdings 3"/>
              <a:buChar char=""/>
            </a:pPr>
            <a:endParaRPr lang="en-US" sz="25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مدیریت کاربران و گروه ها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609600" y="2057400"/>
            <a:ext cx="3745230" cy="247777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4648200" y="2085191"/>
            <a:ext cx="3016885" cy="2477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7145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fa-IR" sz="2700" dirty="0" smtClean="0"/>
              <a:t>کاربر </a:t>
            </a:r>
            <a:r>
              <a:rPr lang="en-US" sz="2700" dirty="0" smtClean="0"/>
              <a:t>root</a:t>
            </a:r>
            <a:endParaRPr lang="fa-IR" sz="2700" dirty="0" smtClean="0"/>
          </a:p>
          <a:p>
            <a:pPr marL="603504" lvl="2" indent="-256032">
              <a:spcBef>
                <a:spcPts val="400"/>
              </a:spcBef>
              <a:buSzPct val="68000"/>
              <a:buFont typeface="Wingdings 3"/>
              <a:buChar char=""/>
            </a:pPr>
            <a:endParaRPr lang="en-US" sz="25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مدیریت کاربران و گروه ها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038475"/>
            <a:ext cx="2705100" cy="16859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828800"/>
            <a:ext cx="3164237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6064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Email</a:t>
            </a:r>
          </a:p>
          <a:p>
            <a:pPr lvl="1"/>
            <a:r>
              <a:rPr lang="en-US" dirty="0"/>
              <a:t>thunderbird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نرم افزارهای کاربردی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19200"/>
            <a:ext cx="2514600" cy="2514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393" y="2819400"/>
            <a:ext cx="5486400" cy="3248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8423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PDF</a:t>
            </a:r>
            <a:endParaRPr lang="fa-IR" dirty="0" smtClean="0"/>
          </a:p>
          <a:p>
            <a:pPr lvl="1"/>
            <a:r>
              <a:rPr lang="en-US" dirty="0" err="1" smtClean="0">
                <a:effectLst>
                  <a:glow>
                    <a:srgbClr val="000000"/>
                  </a:glow>
                  <a:reflection stA="0" endPos="0" fadeDir="0" sx="0" sy="0"/>
                </a:effectLst>
              </a:rPr>
              <a:t>Okular</a:t>
            </a:r>
            <a:endParaRPr lang="en-US" dirty="0">
              <a:effectLst>
                <a:glow>
                  <a:srgbClr val="000000"/>
                </a:glow>
                <a:reflection stA="0" endPos="0" fadeDir="0" sx="0" sy="0"/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نرم افزارهای کاربردی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364665"/>
            <a:ext cx="5669280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1909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PDF</a:t>
            </a:r>
            <a:endParaRPr lang="fa-IR" dirty="0" smtClean="0"/>
          </a:p>
          <a:p>
            <a:pPr lvl="1"/>
            <a:r>
              <a:rPr lang="en-US" dirty="0" smtClean="0">
                <a:effectLst>
                  <a:glow>
                    <a:srgbClr val="000000"/>
                  </a:glow>
                  <a:reflection stA="0" endPos="0" fadeDir="0" sx="0" sy="0"/>
                </a:effectLst>
              </a:rPr>
              <a:t>Adobe Acrobat</a:t>
            </a:r>
            <a:endParaRPr lang="en-US" dirty="0">
              <a:effectLst>
                <a:glow>
                  <a:srgbClr val="000000"/>
                </a:glow>
                <a:reflection stA="0" endPos="0" fadeDir="0" sx="0" sy="0"/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نرم افزارهای کاربردی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422770"/>
            <a:ext cx="4572000" cy="385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5032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Ubuntu </a:t>
            </a:r>
            <a:r>
              <a:rPr lang="en-US" dirty="0"/>
              <a:t>software center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نصب نرم افزارها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981200"/>
            <a:ext cx="5029200" cy="3206116"/>
          </a:xfrm>
          <a:prstGeom prst="rect">
            <a:avLst/>
          </a:prstGeom>
        </p:spPr>
      </p:pic>
      <p:pic>
        <p:nvPicPr>
          <p:cNvPr id="5" name="Picture 4" descr="02_clicking_install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209800"/>
            <a:ext cx="5732145" cy="44754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56635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دستورات پرکاربرد</a:t>
            </a:r>
          </a:p>
          <a:p>
            <a:pPr lvl="1"/>
            <a:r>
              <a:rPr lang="en-US" sz="1600" dirty="0" err="1"/>
              <a:t>Xargs</a:t>
            </a:r>
            <a:endParaRPr lang="en-US" sz="1600" dirty="0"/>
          </a:p>
          <a:p>
            <a:pPr lvl="1"/>
            <a:r>
              <a:rPr lang="en-US" sz="1600" dirty="0" err="1"/>
              <a:t>ls</a:t>
            </a:r>
            <a:endParaRPr lang="en-US" sz="1600" dirty="0"/>
          </a:p>
          <a:p>
            <a:pPr lvl="1"/>
            <a:r>
              <a:rPr lang="en-US" sz="1600" dirty="0" err="1"/>
              <a:t>pwd</a:t>
            </a:r>
            <a:endParaRPr lang="en-US" sz="1600" dirty="0"/>
          </a:p>
          <a:p>
            <a:pPr lvl="1"/>
            <a:r>
              <a:rPr lang="en-US" sz="1600" dirty="0"/>
              <a:t>cd</a:t>
            </a:r>
          </a:p>
          <a:p>
            <a:pPr lvl="1"/>
            <a:r>
              <a:rPr lang="en-US" sz="1600" dirty="0" err="1"/>
              <a:t>gzip</a:t>
            </a:r>
            <a:endParaRPr lang="en-US" sz="1600" dirty="0"/>
          </a:p>
          <a:p>
            <a:pPr lvl="1"/>
            <a:r>
              <a:rPr lang="en-US" sz="1600" dirty="0"/>
              <a:t>bzip2</a:t>
            </a:r>
          </a:p>
          <a:p>
            <a:pPr lvl="1"/>
            <a:r>
              <a:rPr lang="en-US" sz="1600" dirty="0" err="1"/>
              <a:t>gunzip</a:t>
            </a:r>
            <a:endParaRPr lang="en-US" sz="1600" dirty="0"/>
          </a:p>
          <a:p>
            <a:pPr lvl="1"/>
            <a:r>
              <a:rPr lang="en-US" sz="1600" dirty="0"/>
              <a:t>shutdown</a:t>
            </a:r>
          </a:p>
          <a:p>
            <a:pPr lvl="1"/>
            <a:r>
              <a:rPr lang="en-US" sz="1600" dirty="0"/>
              <a:t>ftp</a:t>
            </a:r>
          </a:p>
          <a:p>
            <a:pPr lvl="1"/>
            <a:r>
              <a:rPr lang="en-US" sz="1600" dirty="0" err="1"/>
              <a:t>crontab</a:t>
            </a:r>
            <a:endParaRPr lang="en-US" sz="1600" dirty="0"/>
          </a:p>
          <a:p>
            <a:pPr lvl="1"/>
            <a:r>
              <a:rPr lang="en-US" sz="1600" dirty="0"/>
              <a:t>tar</a:t>
            </a:r>
          </a:p>
          <a:p>
            <a:pPr lvl="1"/>
            <a:r>
              <a:rPr lang="en-US" sz="1600" dirty="0" err="1"/>
              <a:t>grep</a:t>
            </a:r>
            <a:endParaRPr lang="en-US" sz="1600" dirty="0"/>
          </a:p>
          <a:p>
            <a:pPr lvl="1"/>
            <a:r>
              <a:rPr lang="en-US" sz="1600" dirty="0"/>
              <a:t>find</a:t>
            </a:r>
          </a:p>
          <a:p>
            <a:pPr lvl="1"/>
            <a:endParaRPr lang="fa-IR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خط فرمان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1832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a-IR" sz="3900" dirty="0"/>
              <a:t>دستورات</a:t>
            </a:r>
            <a:r>
              <a:rPr lang="fa-IR" dirty="0" smtClean="0"/>
              <a:t> </a:t>
            </a:r>
            <a:r>
              <a:rPr lang="fa-IR" sz="3900" dirty="0"/>
              <a:t>پرکاربرد</a:t>
            </a:r>
          </a:p>
          <a:p>
            <a:pPr lvl="1"/>
            <a:r>
              <a:rPr lang="en-US" dirty="0" err="1"/>
              <a:t>ssh</a:t>
            </a:r>
            <a:endParaRPr lang="en-US" dirty="0"/>
          </a:p>
          <a:p>
            <a:pPr lvl="1"/>
            <a:r>
              <a:rPr lang="en-US" dirty="0" err="1"/>
              <a:t>sed</a:t>
            </a:r>
            <a:endParaRPr lang="en-US" dirty="0"/>
          </a:p>
          <a:p>
            <a:pPr lvl="1"/>
            <a:r>
              <a:rPr lang="en-US" dirty="0" err="1"/>
              <a:t>awk</a:t>
            </a:r>
            <a:endParaRPr lang="en-US" dirty="0"/>
          </a:p>
          <a:p>
            <a:pPr lvl="1"/>
            <a:r>
              <a:rPr lang="en-US" dirty="0"/>
              <a:t>vim</a:t>
            </a:r>
          </a:p>
          <a:p>
            <a:pPr lvl="1"/>
            <a:r>
              <a:rPr lang="en-US" dirty="0"/>
              <a:t>diff</a:t>
            </a:r>
          </a:p>
          <a:p>
            <a:pPr lvl="1"/>
            <a:r>
              <a:rPr lang="en-US" dirty="0"/>
              <a:t>sort</a:t>
            </a:r>
          </a:p>
          <a:p>
            <a:pPr lvl="1"/>
            <a:r>
              <a:rPr lang="en-US" dirty="0"/>
              <a:t>export</a:t>
            </a:r>
          </a:p>
          <a:p>
            <a:pPr lvl="1"/>
            <a:r>
              <a:rPr lang="en-US" dirty="0"/>
              <a:t>service</a:t>
            </a:r>
          </a:p>
          <a:p>
            <a:pPr lvl="1"/>
            <a:r>
              <a:rPr lang="en-US" dirty="0" err="1"/>
              <a:t>ps</a:t>
            </a:r>
            <a:endParaRPr lang="en-US" dirty="0"/>
          </a:p>
          <a:p>
            <a:pPr lvl="1"/>
            <a:r>
              <a:rPr lang="en-US" dirty="0"/>
              <a:t>free</a:t>
            </a:r>
          </a:p>
          <a:p>
            <a:pPr lvl="1"/>
            <a:r>
              <a:rPr lang="en-US" dirty="0"/>
              <a:t>top</a:t>
            </a:r>
          </a:p>
          <a:p>
            <a:pPr lvl="1"/>
            <a:r>
              <a:rPr lang="en-US" dirty="0" err="1"/>
              <a:t>df</a:t>
            </a:r>
            <a:endParaRPr lang="en-US" dirty="0"/>
          </a:p>
          <a:p>
            <a:pPr lvl="1"/>
            <a:r>
              <a:rPr lang="en-US" dirty="0"/>
              <a:t>kill</a:t>
            </a:r>
            <a:endParaRPr lang="fa-IR" dirty="0"/>
          </a:p>
          <a:p>
            <a:pPr lvl="1"/>
            <a:r>
              <a:rPr lang="en-US" dirty="0" err="1"/>
              <a:t>rm</a:t>
            </a:r>
            <a:endParaRPr lang="fa-IR" dirty="0"/>
          </a:p>
          <a:p>
            <a:pPr lvl="1"/>
            <a:r>
              <a:rPr lang="en-US" dirty="0" err="1"/>
              <a:t>cp</a:t>
            </a:r>
            <a:endParaRPr lang="en-US" dirty="0"/>
          </a:p>
          <a:p>
            <a:pPr lvl="1"/>
            <a:r>
              <a:rPr lang="en-US" dirty="0"/>
              <a:t>mv</a:t>
            </a:r>
          </a:p>
          <a:p>
            <a:pPr lvl="1"/>
            <a:r>
              <a:rPr lang="en-US" dirty="0"/>
              <a:t>cat</a:t>
            </a:r>
          </a:p>
          <a:p>
            <a:pPr lvl="1"/>
            <a:endParaRPr lang="fa-IR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خط فرمان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542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سیستم عامل</a:t>
            </a:r>
          </a:p>
          <a:p>
            <a:pPr lvl="1"/>
            <a:r>
              <a:rPr lang="ar-SA" dirty="0"/>
              <a:t>برنامه کلی است که سیستم و سایر برنامه‌های جانبی را مدیریت می‌کند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مقدمه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895600"/>
            <a:ext cx="2847975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32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>
                <a:effectLst/>
              </a:rPr>
              <a:t>نصب نرم‌افزارهای ویندوزی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Wine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47800"/>
            <a:ext cx="5638800" cy="35242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2286000"/>
            <a:ext cx="57150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0214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>
                <a:effectLst/>
              </a:rPr>
              <a:t>نصب نرم‌افزارهای ویندوزی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Winetricks</a:t>
            </a:r>
            <a:endParaRPr lang="en-US" dirty="0"/>
          </a:p>
        </p:txBody>
      </p:sp>
      <p:pic>
        <p:nvPicPr>
          <p:cNvPr id="8" name="Picture 7" descr="Wine 1.7.2 Install a Win App 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057400"/>
            <a:ext cx="5715000" cy="4286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7048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سیستم عامل</a:t>
            </a:r>
          </a:p>
          <a:p>
            <a:pPr lvl="1"/>
            <a:r>
              <a:rPr lang="fa-IR" dirty="0" smtClean="0"/>
              <a:t>سیستم عامل های معمول</a:t>
            </a: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مقدمه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114" y="2438400"/>
            <a:ext cx="5638802" cy="3524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72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لینوکس</a:t>
            </a:r>
          </a:p>
          <a:p>
            <a:pPr lvl="1"/>
            <a:r>
              <a:rPr lang="fa-IR" dirty="0" smtClean="0"/>
              <a:t>گنو: </a:t>
            </a:r>
            <a:r>
              <a:rPr lang="en-US" dirty="0"/>
              <a:t>GNU</a:t>
            </a:r>
            <a:r>
              <a:rPr lang="ar-SA" dirty="0"/>
              <a:t> مخفف </a:t>
            </a:r>
            <a:r>
              <a:rPr lang="en-US" dirty="0"/>
              <a:t>GNU’s NOT UNIX</a:t>
            </a:r>
            <a:r>
              <a:rPr lang="ar-SA" dirty="0"/>
              <a:t> است. پروژه‌ی </a:t>
            </a:r>
            <a:r>
              <a:rPr lang="en-US" dirty="0"/>
              <a:t>GNU </a:t>
            </a:r>
            <a:r>
              <a:rPr lang="ar-SA" dirty="0"/>
              <a:t>پروژه‌ای است برای تولید نرم‌افزار آزاد و سیستم­عامل </a:t>
            </a:r>
            <a:r>
              <a:rPr lang="en-US" dirty="0"/>
              <a:t>GNU </a:t>
            </a:r>
            <a:r>
              <a:rPr lang="ar-SA" dirty="0"/>
              <a:t>که توسط ریچارد استالمن در 27 سپتامبر سال 1983 آغاز شد و توسعه آن‌هم از ژانویه‌ی سال 1984 از سر گرفته شد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مقدمه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3200400"/>
            <a:ext cx="3280268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59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لینوکس</a:t>
            </a:r>
          </a:p>
          <a:p>
            <a:r>
              <a:rPr lang="fa-IR" dirty="0" smtClean="0"/>
              <a:t>نرم افزارهای آزاد:</a:t>
            </a:r>
          </a:p>
          <a:p>
            <a:pPr lvl="1"/>
            <a:r>
              <a:rPr lang="fa-IR" sz="2400" dirty="0" smtClean="0"/>
              <a:t>نرم‌افزارهای </a:t>
            </a:r>
            <a:r>
              <a:rPr lang="fa-IR" sz="2400" dirty="0"/>
              <a:t>آزاد به چهار نوع آزادی (</a:t>
            </a:r>
            <a:r>
              <a:rPr lang="en-US" sz="2400" dirty="0"/>
              <a:t>Freedom</a:t>
            </a:r>
            <a:r>
              <a:rPr lang="fa-IR" sz="2400" dirty="0"/>
              <a:t>) برای کاربران یک نرم‌افزار اشاره می‌کند:</a:t>
            </a:r>
            <a:endParaRPr lang="en-US" sz="2400" dirty="0"/>
          </a:p>
          <a:p>
            <a:pPr lvl="2"/>
            <a:r>
              <a:rPr lang="fa-IR" sz="2200" dirty="0"/>
              <a:t>آزادی برای اجرای برنامه به هر منظوری</a:t>
            </a:r>
            <a:endParaRPr lang="en-US" sz="1000" dirty="0"/>
          </a:p>
          <a:p>
            <a:pPr lvl="2"/>
            <a:r>
              <a:rPr lang="fa-IR" sz="2200" dirty="0"/>
              <a:t>آزادی برای توزیع مجدد کپی برنامه</a:t>
            </a:r>
            <a:endParaRPr lang="en-US" sz="2200" dirty="0"/>
          </a:p>
          <a:p>
            <a:pPr lvl="2"/>
            <a:r>
              <a:rPr lang="fa-IR" sz="2200" dirty="0"/>
              <a:t>آزادی برای اصلاح کردن و توسعه نرم‌افزار و منتشر کردن این اصطلاحات برای همگان</a:t>
            </a:r>
            <a:endParaRPr lang="en-US" sz="2200" dirty="0"/>
          </a:p>
          <a:p>
            <a:pPr lvl="2"/>
            <a:r>
              <a:rPr lang="fa-IR" sz="2200" dirty="0"/>
              <a:t>آزادی برای آموختن نحوه عملکرد نرم‌افزار و سازگار کردن آن با نیازهای شخصی (دسترسی به کد منبع پیش‌شرط دو سطر بند آخر است</a:t>
            </a:r>
            <a:r>
              <a:rPr lang="fa-IR" sz="2200" dirty="0" smtClean="0"/>
              <a:t>.)</a:t>
            </a:r>
            <a:endParaRPr lang="en-US" sz="2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مقدمه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20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لینوکس</a:t>
            </a:r>
          </a:p>
          <a:p>
            <a:pPr lvl="1"/>
            <a:r>
              <a:rPr lang="fa-IR" dirty="0" smtClean="0"/>
              <a:t>لینوکس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مقدمه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1523999"/>
            <a:ext cx="6934203" cy="3267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3810000"/>
            <a:ext cx="3362325" cy="136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3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اوبونتو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مقدمه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78" y="1819272"/>
            <a:ext cx="2122722" cy="10001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360" y="1330832"/>
            <a:ext cx="6492240" cy="45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33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Oracle VM VirtualBox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نصب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209800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72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4472</TotalTime>
  <Words>358</Words>
  <Application>Microsoft Office PowerPoint</Application>
  <PresentationFormat>On-screen Show (4:3)</PresentationFormat>
  <Paragraphs>137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B Mitra</vt:lpstr>
      <vt:lpstr>B Titr</vt:lpstr>
      <vt:lpstr>Calibri</vt:lpstr>
      <vt:lpstr>Lucida Sans Unicode</vt:lpstr>
      <vt:lpstr>Tw Cen MT Condensed Extra Bold</vt:lpstr>
      <vt:lpstr>Verdana</vt:lpstr>
      <vt:lpstr>Wingdings 2</vt:lpstr>
      <vt:lpstr>Wingdings 3</vt:lpstr>
      <vt:lpstr>Concourse</vt:lpstr>
      <vt:lpstr>            Ubuntu  کورش مظفری آذر 1394     </vt:lpstr>
      <vt:lpstr>فهرست مطالب</vt:lpstr>
      <vt:lpstr>مقدمه</vt:lpstr>
      <vt:lpstr>مقدمه</vt:lpstr>
      <vt:lpstr>مقدمه</vt:lpstr>
      <vt:lpstr>مقدمه</vt:lpstr>
      <vt:lpstr>مقدمه</vt:lpstr>
      <vt:lpstr>مقدمه</vt:lpstr>
      <vt:lpstr>نصب</vt:lpstr>
      <vt:lpstr>نصب</vt:lpstr>
      <vt:lpstr>نصب</vt:lpstr>
      <vt:lpstr>نصب</vt:lpstr>
      <vt:lpstr>نصب</vt:lpstr>
      <vt:lpstr>محیط کاربری</vt:lpstr>
      <vt:lpstr>محیط کاربری</vt:lpstr>
      <vt:lpstr>محیط کاربری</vt:lpstr>
      <vt:lpstr>محیط کاربری</vt:lpstr>
      <vt:lpstr>محیط کاربری</vt:lpstr>
      <vt:lpstr>محیط کاربری</vt:lpstr>
      <vt:lpstr>مدیریت کاربران و گروه ها</vt:lpstr>
      <vt:lpstr>مدیریت کاربران و گروه ها</vt:lpstr>
      <vt:lpstr>مدیریت کاربران و گروه ها</vt:lpstr>
      <vt:lpstr>مدیریت کاربران و گروه ها</vt:lpstr>
      <vt:lpstr>نرم افزارهای کاربردی</vt:lpstr>
      <vt:lpstr>نرم افزارهای کاربردی</vt:lpstr>
      <vt:lpstr>نرم افزارهای کاربردی</vt:lpstr>
      <vt:lpstr>نصب نرم افزارها</vt:lpstr>
      <vt:lpstr>خط فرمان</vt:lpstr>
      <vt:lpstr>خط فرمان</vt:lpstr>
      <vt:lpstr>نصب نرم‌افزارهای ویندوزی </vt:lpstr>
      <vt:lpstr>نصب نرم‌افزارهای ویندوزی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YousefKhah</dc:creator>
  <cp:lastModifiedBy>marketcode</cp:lastModifiedBy>
  <cp:revision>275</cp:revision>
  <dcterms:created xsi:type="dcterms:W3CDTF">2006-08-16T00:00:00Z</dcterms:created>
  <dcterms:modified xsi:type="dcterms:W3CDTF">2016-01-19T10:16:14Z</dcterms:modified>
</cp:coreProperties>
</file>