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340" r:id="rId2"/>
    <p:sldId id="258" r:id="rId3"/>
    <p:sldId id="259" r:id="rId4"/>
    <p:sldId id="260" r:id="rId5"/>
    <p:sldId id="280" r:id="rId6"/>
    <p:sldId id="281" r:id="rId7"/>
    <p:sldId id="262" r:id="rId8"/>
    <p:sldId id="263" r:id="rId9"/>
    <p:sldId id="264" r:id="rId10"/>
    <p:sldId id="282" r:id="rId11"/>
    <p:sldId id="267" r:id="rId12"/>
    <p:sldId id="333" r:id="rId13"/>
    <p:sldId id="268" r:id="rId14"/>
    <p:sldId id="269" r:id="rId15"/>
    <p:sldId id="283" r:id="rId16"/>
    <p:sldId id="284" r:id="rId17"/>
    <p:sldId id="285" r:id="rId18"/>
    <p:sldId id="270" r:id="rId19"/>
    <p:sldId id="336" r:id="rId20"/>
    <p:sldId id="286" r:id="rId21"/>
    <p:sldId id="271" r:id="rId22"/>
    <p:sldId id="287" r:id="rId23"/>
    <p:sldId id="272" r:id="rId24"/>
    <p:sldId id="288" r:id="rId25"/>
    <p:sldId id="289" r:id="rId26"/>
    <p:sldId id="290" r:id="rId27"/>
    <p:sldId id="291" r:id="rId28"/>
    <p:sldId id="292" r:id="rId29"/>
    <p:sldId id="293" r:id="rId30"/>
    <p:sldId id="294" r:id="rId31"/>
    <p:sldId id="295" r:id="rId32"/>
    <p:sldId id="297" r:id="rId33"/>
    <p:sldId id="298" r:id="rId34"/>
    <p:sldId id="299" r:id="rId35"/>
    <p:sldId id="300" r:id="rId36"/>
    <p:sldId id="301" r:id="rId37"/>
    <p:sldId id="331" r:id="rId38"/>
    <p:sldId id="332" r:id="rId39"/>
    <p:sldId id="334" r:id="rId40"/>
    <p:sldId id="335" r:id="rId41"/>
    <p:sldId id="302" r:id="rId42"/>
    <p:sldId id="303" r:id="rId43"/>
    <p:sldId id="304" r:id="rId44"/>
    <p:sldId id="337"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38" r:id="rId69"/>
    <p:sldId id="328" r:id="rId70"/>
    <p:sldId id="339"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87698" autoAdjust="0"/>
  </p:normalViewPr>
  <p:slideViewPr>
    <p:cSldViewPr>
      <p:cViewPr varScale="1">
        <p:scale>
          <a:sx n="75" d="100"/>
          <a:sy n="75" d="100"/>
        </p:scale>
        <p:origin x="-1026" y="-1157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7C10B-A3D1-493C-ADFF-CC67FE37207E}"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lang="en-US"/>
        </a:p>
      </dgm:t>
    </dgm:pt>
    <dgm:pt modelId="{B767BECE-FFCA-4EB6-BD32-6D9660CB64EA}">
      <dgm:prSet custT="1">
        <dgm:style>
          <a:lnRef idx="1">
            <a:schemeClr val="accent4"/>
          </a:lnRef>
          <a:fillRef idx="2">
            <a:schemeClr val="accent4"/>
          </a:fillRef>
          <a:effectRef idx="1">
            <a:schemeClr val="accent4"/>
          </a:effectRef>
          <a:fontRef idx="minor">
            <a:schemeClr val="dk1"/>
          </a:fontRef>
        </dgm:style>
      </dgm:prSet>
      <dgm:spPr/>
      <dgm:t>
        <a:bodyPr/>
        <a:lstStyle/>
        <a:p>
          <a:pPr algn="ctr" rtl="1"/>
          <a:r>
            <a:rPr lang="en-US" sz="2400" b="1" dirty="0" smtClean="0">
              <a:solidFill>
                <a:srgbClr val="C00000"/>
              </a:solidFill>
              <a:latin typeface="Times New Roman" pitchFamily="18" charset="0"/>
              <a:cs typeface="Times New Roman" pitchFamily="18" charset="0"/>
            </a:rPr>
            <a:t>Filters</a:t>
          </a:r>
          <a:endParaRPr lang="en-US" sz="2400" b="1" dirty="0">
            <a:solidFill>
              <a:srgbClr val="C00000"/>
            </a:solidFill>
            <a:latin typeface="Times New Roman" pitchFamily="18" charset="0"/>
            <a:cs typeface="Times New Roman" pitchFamily="18" charset="0"/>
          </a:endParaRPr>
        </a:p>
      </dgm:t>
    </dgm:pt>
    <dgm:pt modelId="{542B01AB-0C54-4274-BC75-A22B597697F2}" type="parTrans" cxnId="{7A4BDA23-4C32-4556-AB7A-C0A91B4E4E07}">
      <dgm:prSet/>
      <dgm:spPr/>
      <dgm:t>
        <a:bodyPr/>
        <a:lstStyle/>
        <a:p>
          <a:pPr algn="ctr"/>
          <a:endParaRPr lang="en-US"/>
        </a:p>
      </dgm:t>
    </dgm:pt>
    <dgm:pt modelId="{88C8C8E7-5D3C-4CB3-A784-E56725BC3635}" type="sibTrans" cxnId="{7A4BDA23-4C32-4556-AB7A-C0A91B4E4E07}">
      <dgm:prSet/>
      <dgm:spPr/>
      <dgm:t>
        <a:bodyPr/>
        <a:lstStyle/>
        <a:p>
          <a:pPr algn="ctr"/>
          <a:endParaRPr lang="en-US"/>
        </a:p>
      </dgm:t>
    </dgm:pt>
    <dgm:pt modelId="{E4BDE543-094A-4D77-AA52-99F06E86B3A3}" type="pres">
      <dgm:prSet presAssocID="{7947C10B-A3D1-493C-ADFF-CC67FE37207E}" presName="linear" presStyleCnt="0">
        <dgm:presLayoutVars>
          <dgm:animLvl val="lvl"/>
          <dgm:resizeHandles val="exact"/>
        </dgm:presLayoutVars>
      </dgm:prSet>
      <dgm:spPr/>
      <dgm:t>
        <a:bodyPr/>
        <a:lstStyle/>
        <a:p>
          <a:endParaRPr lang="en-US"/>
        </a:p>
      </dgm:t>
    </dgm:pt>
    <dgm:pt modelId="{2B1832F9-1BC1-4A06-A73A-32218880F9FC}" type="pres">
      <dgm:prSet presAssocID="{B767BECE-FFCA-4EB6-BD32-6D9660CB64EA}" presName="parentText" presStyleLbl="node1" presStyleIdx="0" presStyleCnt="1" custLinFactNeighborX="-10354" custLinFactNeighborY="52124">
        <dgm:presLayoutVars>
          <dgm:chMax val="0"/>
          <dgm:bulletEnabled val="1"/>
        </dgm:presLayoutVars>
      </dgm:prSet>
      <dgm:spPr/>
      <dgm:t>
        <a:bodyPr/>
        <a:lstStyle/>
        <a:p>
          <a:endParaRPr lang="en-US"/>
        </a:p>
      </dgm:t>
    </dgm:pt>
  </dgm:ptLst>
  <dgm:cxnLst>
    <dgm:cxn modelId="{7A4BDA23-4C32-4556-AB7A-C0A91B4E4E07}" srcId="{7947C10B-A3D1-493C-ADFF-CC67FE37207E}" destId="{B767BECE-FFCA-4EB6-BD32-6D9660CB64EA}" srcOrd="0" destOrd="0" parTransId="{542B01AB-0C54-4274-BC75-A22B597697F2}" sibTransId="{88C8C8E7-5D3C-4CB3-A784-E56725BC3635}"/>
    <dgm:cxn modelId="{8CED4526-3D61-4C06-84BE-153B283C764F}" type="presOf" srcId="{7947C10B-A3D1-493C-ADFF-CC67FE37207E}" destId="{E4BDE543-094A-4D77-AA52-99F06E86B3A3}" srcOrd="0" destOrd="0" presId="urn:microsoft.com/office/officeart/2005/8/layout/vList2"/>
    <dgm:cxn modelId="{AA0FB8A8-F10D-42A8-B04C-497538410064}" type="presOf" srcId="{B767BECE-FFCA-4EB6-BD32-6D9660CB64EA}" destId="{2B1832F9-1BC1-4A06-A73A-32218880F9FC}" srcOrd="0" destOrd="0" presId="urn:microsoft.com/office/officeart/2005/8/layout/vList2"/>
    <dgm:cxn modelId="{ED89FC94-FE65-4C77-9279-ED3EF54A3E50}" type="presParOf" srcId="{E4BDE543-094A-4D77-AA52-99F06E86B3A3}" destId="{2B1832F9-1BC1-4A06-A73A-32218880F9F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47C10B-A3D1-493C-ADFF-CC67FE37207E}"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lang="en-US"/>
        </a:p>
      </dgm:t>
    </dgm:pt>
    <dgm:pt modelId="{B767BECE-FFCA-4EB6-BD32-6D9660CB64EA}">
      <dgm:prSet custT="1">
        <dgm:style>
          <a:lnRef idx="1">
            <a:schemeClr val="accent4"/>
          </a:lnRef>
          <a:fillRef idx="2">
            <a:schemeClr val="accent4"/>
          </a:fillRef>
          <a:effectRef idx="1">
            <a:schemeClr val="accent4"/>
          </a:effectRef>
          <a:fontRef idx="minor">
            <a:schemeClr val="dk1"/>
          </a:fontRef>
        </dgm:style>
      </dgm:prSet>
      <dgm:spPr/>
      <dgm:t>
        <a:bodyPr/>
        <a:lstStyle/>
        <a:p>
          <a:pPr algn="ctr" rtl="1"/>
          <a:r>
            <a:rPr lang="en-US" sz="2400" b="1" dirty="0" smtClean="0">
              <a:solidFill>
                <a:srgbClr val="C00000"/>
              </a:solidFill>
              <a:latin typeface="Times New Roman" pitchFamily="18" charset="0"/>
              <a:cs typeface="Times New Roman" pitchFamily="18" charset="0"/>
            </a:rPr>
            <a:t>Filters</a:t>
          </a:r>
          <a:endParaRPr lang="en-US" sz="2400" b="1" dirty="0">
            <a:solidFill>
              <a:srgbClr val="C00000"/>
            </a:solidFill>
            <a:latin typeface="Times New Roman" pitchFamily="18" charset="0"/>
            <a:cs typeface="Times New Roman" pitchFamily="18" charset="0"/>
          </a:endParaRPr>
        </a:p>
      </dgm:t>
    </dgm:pt>
    <dgm:pt modelId="{542B01AB-0C54-4274-BC75-A22B597697F2}" type="parTrans" cxnId="{7A4BDA23-4C32-4556-AB7A-C0A91B4E4E07}">
      <dgm:prSet/>
      <dgm:spPr/>
      <dgm:t>
        <a:bodyPr/>
        <a:lstStyle/>
        <a:p>
          <a:pPr algn="ctr"/>
          <a:endParaRPr lang="en-US"/>
        </a:p>
      </dgm:t>
    </dgm:pt>
    <dgm:pt modelId="{88C8C8E7-5D3C-4CB3-A784-E56725BC3635}" type="sibTrans" cxnId="{7A4BDA23-4C32-4556-AB7A-C0A91B4E4E07}">
      <dgm:prSet/>
      <dgm:spPr/>
      <dgm:t>
        <a:bodyPr/>
        <a:lstStyle/>
        <a:p>
          <a:pPr algn="ctr"/>
          <a:endParaRPr lang="en-US"/>
        </a:p>
      </dgm:t>
    </dgm:pt>
    <dgm:pt modelId="{E4BDE543-094A-4D77-AA52-99F06E86B3A3}" type="pres">
      <dgm:prSet presAssocID="{7947C10B-A3D1-493C-ADFF-CC67FE37207E}" presName="linear" presStyleCnt="0">
        <dgm:presLayoutVars>
          <dgm:animLvl val="lvl"/>
          <dgm:resizeHandles val="exact"/>
        </dgm:presLayoutVars>
      </dgm:prSet>
      <dgm:spPr/>
      <dgm:t>
        <a:bodyPr/>
        <a:lstStyle/>
        <a:p>
          <a:endParaRPr lang="en-US"/>
        </a:p>
      </dgm:t>
    </dgm:pt>
    <dgm:pt modelId="{2B1832F9-1BC1-4A06-A73A-32218880F9FC}" type="pres">
      <dgm:prSet presAssocID="{B767BECE-FFCA-4EB6-BD32-6D9660CB64EA}" presName="parentText" presStyleLbl="node1" presStyleIdx="0" presStyleCnt="1" custLinFactNeighborX="-10354" custLinFactNeighborY="52124">
        <dgm:presLayoutVars>
          <dgm:chMax val="0"/>
          <dgm:bulletEnabled val="1"/>
        </dgm:presLayoutVars>
      </dgm:prSet>
      <dgm:spPr/>
      <dgm:t>
        <a:bodyPr/>
        <a:lstStyle/>
        <a:p>
          <a:endParaRPr lang="en-US"/>
        </a:p>
      </dgm:t>
    </dgm:pt>
  </dgm:ptLst>
  <dgm:cxnLst>
    <dgm:cxn modelId="{7A4BDA23-4C32-4556-AB7A-C0A91B4E4E07}" srcId="{7947C10B-A3D1-493C-ADFF-CC67FE37207E}" destId="{B767BECE-FFCA-4EB6-BD32-6D9660CB64EA}" srcOrd="0" destOrd="0" parTransId="{542B01AB-0C54-4274-BC75-A22B597697F2}" sibTransId="{88C8C8E7-5D3C-4CB3-A784-E56725BC3635}"/>
    <dgm:cxn modelId="{3B965354-5F64-4A33-A173-E9F19DBF4979}" type="presOf" srcId="{B767BECE-FFCA-4EB6-BD32-6D9660CB64EA}" destId="{2B1832F9-1BC1-4A06-A73A-32218880F9FC}" srcOrd="0" destOrd="0" presId="urn:microsoft.com/office/officeart/2005/8/layout/vList2"/>
    <dgm:cxn modelId="{52BB0D86-D45E-430A-970A-80F93791F39E}" type="presOf" srcId="{7947C10B-A3D1-493C-ADFF-CC67FE37207E}" destId="{E4BDE543-094A-4D77-AA52-99F06E86B3A3}" srcOrd="0" destOrd="0" presId="urn:microsoft.com/office/officeart/2005/8/layout/vList2"/>
    <dgm:cxn modelId="{9CD540A7-298C-49B6-AC67-F1B241E69123}" type="presParOf" srcId="{E4BDE543-094A-4D77-AA52-99F06E86B3A3}" destId="{2B1832F9-1BC1-4A06-A73A-32218880F9F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47C10B-A3D1-493C-ADFF-CC67FE37207E}"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lang="en-US"/>
        </a:p>
      </dgm:t>
    </dgm:pt>
    <dgm:pt modelId="{B767BECE-FFCA-4EB6-BD32-6D9660CB64EA}">
      <dgm:prSet custT="1">
        <dgm:style>
          <a:lnRef idx="1">
            <a:schemeClr val="accent4"/>
          </a:lnRef>
          <a:fillRef idx="2">
            <a:schemeClr val="accent4"/>
          </a:fillRef>
          <a:effectRef idx="1">
            <a:schemeClr val="accent4"/>
          </a:effectRef>
          <a:fontRef idx="minor">
            <a:schemeClr val="dk1"/>
          </a:fontRef>
        </dgm:style>
      </dgm:prSet>
      <dgm:spPr/>
      <dgm:t>
        <a:bodyPr/>
        <a:lstStyle/>
        <a:p>
          <a:pPr algn="ctr" rtl="1"/>
          <a:r>
            <a:rPr lang="en-US" sz="2400" b="1" dirty="0" smtClean="0">
              <a:solidFill>
                <a:srgbClr val="C00000"/>
              </a:solidFill>
              <a:latin typeface="Times New Roman" pitchFamily="18" charset="0"/>
              <a:cs typeface="Times New Roman" pitchFamily="18" charset="0"/>
            </a:rPr>
            <a:t>Filters</a:t>
          </a:r>
          <a:endParaRPr lang="en-US" sz="2400" b="1" dirty="0">
            <a:solidFill>
              <a:srgbClr val="C00000"/>
            </a:solidFill>
            <a:latin typeface="Times New Roman" pitchFamily="18" charset="0"/>
            <a:cs typeface="Times New Roman" pitchFamily="18" charset="0"/>
          </a:endParaRPr>
        </a:p>
      </dgm:t>
    </dgm:pt>
    <dgm:pt modelId="{542B01AB-0C54-4274-BC75-A22B597697F2}" type="parTrans" cxnId="{7A4BDA23-4C32-4556-AB7A-C0A91B4E4E07}">
      <dgm:prSet/>
      <dgm:spPr/>
      <dgm:t>
        <a:bodyPr/>
        <a:lstStyle/>
        <a:p>
          <a:pPr algn="ctr"/>
          <a:endParaRPr lang="en-US"/>
        </a:p>
      </dgm:t>
    </dgm:pt>
    <dgm:pt modelId="{88C8C8E7-5D3C-4CB3-A784-E56725BC3635}" type="sibTrans" cxnId="{7A4BDA23-4C32-4556-AB7A-C0A91B4E4E07}">
      <dgm:prSet/>
      <dgm:spPr/>
      <dgm:t>
        <a:bodyPr/>
        <a:lstStyle/>
        <a:p>
          <a:pPr algn="ctr"/>
          <a:endParaRPr lang="en-US"/>
        </a:p>
      </dgm:t>
    </dgm:pt>
    <dgm:pt modelId="{E4BDE543-094A-4D77-AA52-99F06E86B3A3}" type="pres">
      <dgm:prSet presAssocID="{7947C10B-A3D1-493C-ADFF-CC67FE37207E}" presName="linear" presStyleCnt="0">
        <dgm:presLayoutVars>
          <dgm:animLvl val="lvl"/>
          <dgm:resizeHandles val="exact"/>
        </dgm:presLayoutVars>
      </dgm:prSet>
      <dgm:spPr/>
      <dgm:t>
        <a:bodyPr/>
        <a:lstStyle/>
        <a:p>
          <a:endParaRPr lang="en-US"/>
        </a:p>
      </dgm:t>
    </dgm:pt>
    <dgm:pt modelId="{2B1832F9-1BC1-4A06-A73A-32218880F9FC}" type="pres">
      <dgm:prSet presAssocID="{B767BECE-FFCA-4EB6-BD32-6D9660CB64EA}" presName="parentText" presStyleLbl="node1" presStyleIdx="0" presStyleCnt="1" custLinFactNeighborX="-10354" custLinFactNeighborY="52124">
        <dgm:presLayoutVars>
          <dgm:chMax val="0"/>
          <dgm:bulletEnabled val="1"/>
        </dgm:presLayoutVars>
      </dgm:prSet>
      <dgm:spPr/>
      <dgm:t>
        <a:bodyPr/>
        <a:lstStyle/>
        <a:p>
          <a:endParaRPr lang="en-US"/>
        </a:p>
      </dgm:t>
    </dgm:pt>
  </dgm:ptLst>
  <dgm:cxnLst>
    <dgm:cxn modelId="{20193FDB-0219-48A4-B3AA-D9DC4A607411}" type="presOf" srcId="{B767BECE-FFCA-4EB6-BD32-6D9660CB64EA}" destId="{2B1832F9-1BC1-4A06-A73A-32218880F9FC}" srcOrd="0" destOrd="0" presId="urn:microsoft.com/office/officeart/2005/8/layout/vList2"/>
    <dgm:cxn modelId="{A12D7A04-D49F-49B4-B0CA-C9F663ED0057}" type="presOf" srcId="{7947C10B-A3D1-493C-ADFF-CC67FE37207E}" destId="{E4BDE543-094A-4D77-AA52-99F06E86B3A3}" srcOrd="0" destOrd="0" presId="urn:microsoft.com/office/officeart/2005/8/layout/vList2"/>
    <dgm:cxn modelId="{7A4BDA23-4C32-4556-AB7A-C0A91B4E4E07}" srcId="{7947C10B-A3D1-493C-ADFF-CC67FE37207E}" destId="{B767BECE-FFCA-4EB6-BD32-6D9660CB64EA}" srcOrd="0" destOrd="0" parTransId="{542B01AB-0C54-4274-BC75-A22B597697F2}" sibTransId="{88C8C8E7-5D3C-4CB3-A784-E56725BC3635}"/>
    <dgm:cxn modelId="{979F96E4-9A5E-47EF-A852-602241CDC9C6}" type="presParOf" srcId="{E4BDE543-094A-4D77-AA52-99F06E86B3A3}" destId="{2B1832F9-1BC1-4A06-A73A-32218880F9F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47C10B-A3D1-493C-ADFF-CC67FE37207E}"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lang="en-US"/>
        </a:p>
      </dgm:t>
    </dgm:pt>
    <dgm:pt modelId="{B767BECE-FFCA-4EB6-BD32-6D9660CB64EA}">
      <dgm:prSet custT="1">
        <dgm:style>
          <a:lnRef idx="1">
            <a:schemeClr val="accent4"/>
          </a:lnRef>
          <a:fillRef idx="2">
            <a:schemeClr val="accent4"/>
          </a:fillRef>
          <a:effectRef idx="1">
            <a:schemeClr val="accent4"/>
          </a:effectRef>
          <a:fontRef idx="minor">
            <a:schemeClr val="dk1"/>
          </a:fontRef>
        </dgm:style>
      </dgm:prSet>
      <dgm:spPr/>
      <dgm:t>
        <a:bodyPr/>
        <a:lstStyle/>
        <a:p>
          <a:pPr algn="ctr" rtl="1"/>
          <a:r>
            <a:rPr lang="en-US" sz="2400" b="1" dirty="0" smtClean="0">
              <a:solidFill>
                <a:srgbClr val="C00000"/>
              </a:solidFill>
              <a:latin typeface="Times New Roman" pitchFamily="18" charset="0"/>
              <a:cs typeface="Times New Roman" pitchFamily="18" charset="0"/>
            </a:rPr>
            <a:t>Filters</a:t>
          </a:r>
          <a:endParaRPr lang="en-US" sz="2400" b="1" dirty="0">
            <a:solidFill>
              <a:srgbClr val="C00000"/>
            </a:solidFill>
            <a:latin typeface="Times New Roman" pitchFamily="18" charset="0"/>
            <a:cs typeface="Times New Roman" pitchFamily="18" charset="0"/>
          </a:endParaRPr>
        </a:p>
      </dgm:t>
    </dgm:pt>
    <dgm:pt modelId="{542B01AB-0C54-4274-BC75-A22B597697F2}" type="parTrans" cxnId="{7A4BDA23-4C32-4556-AB7A-C0A91B4E4E07}">
      <dgm:prSet/>
      <dgm:spPr/>
      <dgm:t>
        <a:bodyPr/>
        <a:lstStyle/>
        <a:p>
          <a:pPr algn="ctr"/>
          <a:endParaRPr lang="en-US"/>
        </a:p>
      </dgm:t>
    </dgm:pt>
    <dgm:pt modelId="{88C8C8E7-5D3C-4CB3-A784-E56725BC3635}" type="sibTrans" cxnId="{7A4BDA23-4C32-4556-AB7A-C0A91B4E4E07}">
      <dgm:prSet/>
      <dgm:spPr/>
      <dgm:t>
        <a:bodyPr/>
        <a:lstStyle/>
        <a:p>
          <a:pPr algn="ctr"/>
          <a:endParaRPr lang="en-US"/>
        </a:p>
      </dgm:t>
    </dgm:pt>
    <dgm:pt modelId="{E4BDE543-094A-4D77-AA52-99F06E86B3A3}" type="pres">
      <dgm:prSet presAssocID="{7947C10B-A3D1-493C-ADFF-CC67FE37207E}" presName="linear" presStyleCnt="0">
        <dgm:presLayoutVars>
          <dgm:animLvl val="lvl"/>
          <dgm:resizeHandles val="exact"/>
        </dgm:presLayoutVars>
      </dgm:prSet>
      <dgm:spPr/>
      <dgm:t>
        <a:bodyPr/>
        <a:lstStyle/>
        <a:p>
          <a:endParaRPr lang="en-US"/>
        </a:p>
      </dgm:t>
    </dgm:pt>
    <dgm:pt modelId="{2B1832F9-1BC1-4A06-A73A-32218880F9FC}" type="pres">
      <dgm:prSet presAssocID="{B767BECE-FFCA-4EB6-BD32-6D9660CB64EA}" presName="parentText" presStyleLbl="node1" presStyleIdx="0" presStyleCnt="1" custLinFactNeighborX="-10354" custLinFactNeighborY="52124">
        <dgm:presLayoutVars>
          <dgm:chMax val="0"/>
          <dgm:bulletEnabled val="1"/>
        </dgm:presLayoutVars>
      </dgm:prSet>
      <dgm:spPr/>
      <dgm:t>
        <a:bodyPr/>
        <a:lstStyle/>
        <a:p>
          <a:endParaRPr lang="en-US"/>
        </a:p>
      </dgm:t>
    </dgm:pt>
  </dgm:ptLst>
  <dgm:cxnLst>
    <dgm:cxn modelId="{7A4BDA23-4C32-4556-AB7A-C0A91B4E4E07}" srcId="{7947C10B-A3D1-493C-ADFF-CC67FE37207E}" destId="{B767BECE-FFCA-4EB6-BD32-6D9660CB64EA}" srcOrd="0" destOrd="0" parTransId="{542B01AB-0C54-4274-BC75-A22B597697F2}" sibTransId="{88C8C8E7-5D3C-4CB3-A784-E56725BC3635}"/>
    <dgm:cxn modelId="{DEFF444D-AEA6-424B-AC82-E8BAE35946A2}" type="presOf" srcId="{B767BECE-FFCA-4EB6-BD32-6D9660CB64EA}" destId="{2B1832F9-1BC1-4A06-A73A-32218880F9FC}" srcOrd="0" destOrd="0" presId="urn:microsoft.com/office/officeart/2005/8/layout/vList2"/>
    <dgm:cxn modelId="{844F4089-BD92-43D9-88E2-C5268945A3E6}" type="presOf" srcId="{7947C10B-A3D1-493C-ADFF-CC67FE37207E}" destId="{E4BDE543-094A-4D77-AA52-99F06E86B3A3}" srcOrd="0" destOrd="0" presId="urn:microsoft.com/office/officeart/2005/8/layout/vList2"/>
    <dgm:cxn modelId="{70B2F5E1-D265-44F5-B8BF-F8E3DE326324}" type="presParOf" srcId="{E4BDE543-094A-4D77-AA52-99F06E86B3A3}" destId="{2B1832F9-1BC1-4A06-A73A-32218880F9F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47C10B-A3D1-493C-ADFF-CC67FE37207E}"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lang="en-US"/>
        </a:p>
      </dgm:t>
    </dgm:pt>
    <dgm:pt modelId="{9B5AA3F3-865F-48EC-BDBF-00A6054D75DB}">
      <dgm:prSet custT="1">
        <dgm:style>
          <a:lnRef idx="1">
            <a:schemeClr val="accent4"/>
          </a:lnRef>
          <a:fillRef idx="2">
            <a:schemeClr val="accent4"/>
          </a:fillRef>
          <a:effectRef idx="1">
            <a:schemeClr val="accent4"/>
          </a:effectRef>
          <a:fontRef idx="minor">
            <a:schemeClr val="dk1"/>
          </a:fontRef>
        </dgm:style>
      </dgm:prSet>
      <dgm:spPr/>
      <dgm:t>
        <a:bodyPr/>
        <a:lstStyle/>
        <a:p>
          <a:pPr algn="ctr" rtl="1"/>
          <a:r>
            <a:rPr lang="en-US" sz="2000" b="1" dirty="0" smtClean="0">
              <a:solidFill>
                <a:schemeClr val="accent4">
                  <a:lumMod val="75000"/>
                </a:schemeClr>
              </a:solidFill>
              <a:latin typeface="Times New Roman" pitchFamily="18" charset="0"/>
              <a:cs typeface="Times New Roman" pitchFamily="18" charset="0"/>
            </a:rPr>
            <a:t>Exercise 4 : </a:t>
          </a:r>
          <a:r>
            <a:rPr lang="en-US" sz="2000" b="1" dirty="0" smtClean="0">
              <a:solidFill>
                <a:srgbClr val="C00000"/>
              </a:solidFill>
              <a:latin typeface="Times New Roman" pitchFamily="18" charset="0"/>
              <a:cs typeface="Times New Roman" pitchFamily="18" charset="0"/>
            </a:rPr>
            <a:t>Apply a Filter</a:t>
          </a:r>
          <a:endParaRPr lang="en-US" sz="2000" dirty="0">
            <a:solidFill>
              <a:srgbClr val="C00000"/>
            </a:solidFill>
            <a:latin typeface="Times New Roman" pitchFamily="18" charset="0"/>
            <a:cs typeface="Times New Roman" pitchFamily="18" charset="0"/>
          </a:endParaRPr>
        </a:p>
      </dgm:t>
    </dgm:pt>
    <dgm:pt modelId="{629A49E3-A1C5-446A-941D-2D1746ACEA7B}" type="parTrans" cxnId="{804FB6FA-3050-4BA9-B7BB-D0CE35A26D4C}">
      <dgm:prSet/>
      <dgm:spPr/>
      <dgm:t>
        <a:bodyPr/>
        <a:lstStyle/>
        <a:p>
          <a:endParaRPr lang="en-US"/>
        </a:p>
      </dgm:t>
    </dgm:pt>
    <dgm:pt modelId="{7B4E7FA0-D4CE-4228-B956-8BEBE2AF74FD}" type="sibTrans" cxnId="{804FB6FA-3050-4BA9-B7BB-D0CE35A26D4C}">
      <dgm:prSet/>
      <dgm:spPr/>
      <dgm:t>
        <a:bodyPr/>
        <a:lstStyle/>
        <a:p>
          <a:endParaRPr lang="en-US"/>
        </a:p>
      </dgm:t>
    </dgm:pt>
    <dgm:pt modelId="{E4BDE543-094A-4D77-AA52-99F06E86B3A3}" type="pres">
      <dgm:prSet presAssocID="{7947C10B-A3D1-493C-ADFF-CC67FE37207E}" presName="linear" presStyleCnt="0">
        <dgm:presLayoutVars>
          <dgm:animLvl val="lvl"/>
          <dgm:resizeHandles val="exact"/>
        </dgm:presLayoutVars>
      </dgm:prSet>
      <dgm:spPr/>
      <dgm:t>
        <a:bodyPr/>
        <a:lstStyle/>
        <a:p>
          <a:endParaRPr lang="en-US"/>
        </a:p>
      </dgm:t>
    </dgm:pt>
    <dgm:pt modelId="{9057EE2E-F762-4B19-890D-DC0B9C90B5EC}" type="pres">
      <dgm:prSet presAssocID="{9B5AA3F3-865F-48EC-BDBF-00A6054D75DB}" presName="parentText" presStyleLbl="node1" presStyleIdx="0" presStyleCnt="1" custScaleX="111695" custScaleY="2000000" custLinFactY="-200000" custLinFactNeighborX="0" custLinFactNeighborY="-233601">
        <dgm:presLayoutVars>
          <dgm:chMax val="0"/>
          <dgm:bulletEnabled val="1"/>
        </dgm:presLayoutVars>
      </dgm:prSet>
      <dgm:spPr/>
      <dgm:t>
        <a:bodyPr/>
        <a:lstStyle/>
        <a:p>
          <a:endParaRPr lang="en-US"/>
        </a:p>
      </dgm:t>
    </dgm:pt>
  </dgm:ptLst>
  <dgm:cxnLst>
    <dgm:cxn modelId="{97B23E9F-78F6-4E4D-88A1-04A26D825FE5}" type="presOf" srcId="{9B5AA3F3-865F-48EC-BDBF-00A6054D75DB}" destId="{9057EE2E-F762-4B19-890D-DC0B9C90B5EC}" srcOrd="0" destOrd="0" presId="urn:microsoft.com/office/officeart/2005/8/layout/vList2"/>
    <dgm:cxn modelId="{804FB6FA-3050-4BA9-B7BB-D0CE35A26D4C}" srcId="{7947C10B-A3D1-493C-ADFF-CC67FE37207E}" destId="{9B5AA3F3-865F-48EC-BDBF-00A6054D75DB}" srcOrd="0" destOrd="0" parTransId="{629A49E3-A1C5-446A-941D-2D1746ACEA7B}" sibTransId="{7B4E7FA0-D4CE-4228-B956-8BEBE2AF74FD}"/>
    <dgm:cxn modelId="{047BFB9F-2B88-4343-9A18-7DAC5F8AD643}" type="presOf" srcId="{7947C10B-A3D1-493C-ADFF-CC67FE37207E}" destId="{E4BDE543-094A-4D77-AA52-99F06E86B3A3}" srcOrd="0" destOrd="0" presId="urn:microsoft.com/office/officeart/2005/8/layout/vList2"/>
    <dgm:cxn modelId="{06CC0573-31C3-4F29-AF48-6E57D338A18F}" type="presParOf" srcId="{E4BDE543-094A-4D77-AA52-99F06E86B3A3}" destId="{9057EE2E-F762-4B19-890D-DC0B9C90B5E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47C10B-A3D1-493C-ADFF-CC67FE37207E}"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lang="en-US"/>
        </a:p>
      </dgm:t>
    </dgm:pt>
    <dgm:pt modelId="{B767BECE-FFCA-4EB6-BD32-6D9660CB64EA}">
      <dgm:prSet custT="1">
        <dgm:style>
          <a:lnRef idx="1">
            <a:schemeClr val="accent4"/>
          </a:lnRef>
          <a:fillRef idx="2">
            <a:schemeClr val="accent4"/>
          </a:fillRef>
          <a:effectRef idx="1">
            <a:schemeClr val="accent4"/>
          </a:effectRef>
          <a:fontRef idx="minor">
            <a:schemeClr val="dk1"/>
          </a:fontRef>
        </dgm:style>
      </dgm:prSet>
      <dgm:spPr/>
      <dgm:t>
        <a:bodyPr/>
        <a:lstStyle/>
        <a:p>
          <a:pPr algn="ctr" rtl="1"/>
          <a:r>
            <a:rPr lang="fa-IR" sz="2400" b="1" dirty="0" smtClean="0"/>
            <a:t> </a:t>
          </a:r>
          <a:r>
            <a:rPr lang="en-US" sz="2000" b="1" dirty="0" smtClean="0">
              <a:solidFill>
                <a:schemeClr val="accent4">
                  <a:lumMod val="75000"/>
                </a:schemeClr>
              </a:solidFill>
              <a:latin typeface="Times New Roman" pitchFamily="18" charset="0"/>
              <a:cs typeface="Times New Roman" pitchFamily="18" charset="0"/>
            </a:rPr>
            <a:t>Exercise 5 :</a:t>
          </a:r>
          <a:r>
            <a:rPr lang="en-US" sz="2000" b="1" dirty="0" smtClean="0">
              <a:solidFill>
                <a:srgbClr val="C00000"/>
              </a:solidFill>
              <a:latin typeface="Times New Roman" pitchFamily="18" charset="0"/>
              <a:cs typeface="Times New Roman" pitchFamily="18" charset="0"/>
            </a:rPr>
            <a:t> Creating a Visualization Pipeline</a:t>
          </a:r>
          <a:endParaRPr lang="en-US" sz="2000" b="1" dirty="0">
            <a:solidFill>
              <a:srgbClr val="C00000"/>
            </a:solidFill>
            <a:latin typeface="Times New Roman" pitchFamily="18" charset="0"/>
            <a:cs typeface="Times New Roman" pitchFamily="18" charset="0"/>
          </a:endParaRPr>
        </a:p>
      </dgm:t>
    </dgm:pt>
    <dgm:pt modelId="{542B01AB-0C54-4274-BC75-A22B597697F2}" type="parTrans" cxnId="{7A4BDA23-4C32-4556-AB7A-C0A91B4E4E07}">
      <dgm:prSet/>
      <dgm:spPr/>
      <dgm:t>
        <a:bodyPr/>
        <a:lstStyle/>
        <a:p>
          <a:pPr algn="ctr"/>
          <a:endParaRPr lang="en-US"/>
        </a:p>
      </dgm:t>
    </dgm:pt>
    <dgm:pt modelId="{88C8C8E7-5D3C-4CB3-A784-E56725BC3635}" type="sibTrans" cxnId="{7A4BDA23-4C32-4556-AB7A-C0A91B4E4E07}">
      <dgm:prSet/>
      <dgm:spPr/>
      <dgm:t>
        <a:bodyPr/>
        <a:lstStyle/>
        <a:p>
          <a:pPr algn="ctr"/>
          <a:endParaRPr lang="en-US"/>
        </a:p>
      </dgm:t>
    </dgm:pt>
    <dgm:pt modelId="{E4BDE543-094A-4D77-AA52-99F06E86B3A3}" type="pres">
      <dgm:prSet presAssocID="{7947C10B-A3D1-493C-ADFF-CC67FE37207E}" presName="linear" presStyleCnt="0">
        <dgm:presLayoutVars>
          <dgm:animLvl val="lvl"/>
          <dgm:resizeHandles val="exact"/>
        </dgm:presLayoutVars>
      </dgm:prSet>
      <dgm:spPr/>
      <dgm:t>
        <a:bodyPr/>
        <a:lstStyle/>
        <a:p>
          <a:endParaRPr lang="en-US"/>
        </a:p>
      </dgm:t>
    </dgm:pt>
    <dgm:pt modelId="{2B1832F9-1BC1-4A06-A73A-32218880F9FC}" type="pres">
      <dgm:prSet presAssocID="{B767BECE-FFCA-4EB6-BD32-6D9660CB64EA}" presName="parentText" presStyleLbl="node1" presStyleIdx="0" presStyleCnt="1" custLinFactNeighborX="2562" custLinFactNeighborY="-30">
        <dgm:presLayoutVars>
          <dgm:chMax val="0"/>
          <dgm:bulletEnabled val="1"/>
        </dgm:presLayoutVars>
      </dgm:prSet>
      <dgm:spPr/>
      <dgm:t>
        <a:bodyPr/>
        <a:lstStyle/>
        <a:p>
          <a:endParaRPr lang="en-US"/>
        </a:p>
      </dgm:t>
    </dgm:pt>
  </dgm:ptLst>
  <dgm:cxnLst>
    <dgm:cxn modelId="{7A4BDA23-4C32-4556-AB7A-C0A91B4E4E07}" srcId="{7947C10B-A3D1-493C-ADFF-CC67FE37207E}" destId="{B767BECE-FFCA-4EB6-BD32-6D9660CB64EA}" srcOrd="0" destOrd="0" parTransId="{542B01AB-0C54-4274-BC75-A22B597697F2}" sibTransId="{88C8C8E7-5D3C-4CB3-A784-E56725BC3635}"/>
    <dgm:cxn modelId="{DF3BC430-A8E3-4F84-BAF0-D05845389630}" type="presOf" srcId="{B767BECE-FFCA-4EB6-BD32-6D9660CB64EA}" destId="{2B1832F9-1BC1-4A06-A73A-32218880F9FC}" srcOrd="0" destOrd="0" presId="urn:microsoft.com/office/officeart/2005/8/layout/vList2"/>
    <dgm:cxn modelId="{30A2E4FF-35A9-40AD-A906-142AE0D5F0F1}" type="presOf" srcId="{7947C10B-A3D1-493C-ADFF-CC67FE37207E}" destId="{E4BDE543-094A-4D77-AA52-99F06E86B3A3}" srcOrd="0" destOrd="0" presId="urn:microsoft.com/office/officeart/2005/8/layout/vList2"/>
    <dgm:cxn modelId="{5F1FB1A0-3FE1-4F8B-BE51-770E6E80E860}" type="presParOf" srcId="{E4BDE543-094A-4D77-AA52-99F06E86B3A3}" destId="{2B1832F9-1BC1-4A06-A73A-32218880F9F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47C10B-A3D1-493C-ADFF-CC67FE37207E}"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lang="en-US"/>
        </a:p>
      </dgm:t>
    </dgm:pt>
    <dgm:pt modelId="{91BB3D2E-B3A2-4CED-B539-74EF0A475D2B}">
      <dgm:prSet>
        <dgm:style>
          <a:lnRef idx="1">
            <a:schemeClr val="accent4"/>
          </a:lnRef>
          <a:fillRef idx="2">
            <a:schemeClr val="accent4"/>
          </a:fillRef>
          <a:effectRef idx="1">
            <a:schemeClr val="accent4"/>
          </a:effectRef>
          <a:fontRef idx="minor">
            <a:schemeClr val="dk1"/>
          </a:fontRef>
        </dgm:style>
      </dgm:prSet>
      <dgm:spPr/>
      <dgm:t>
        <a:bodyPr/>
        <a:lstStyle/>
        <a:p>
          <a:pPr algn="ctr" rtl="1"/>
          <a:r>
            <a:rPr lang="en-US" b="1" dirty="0" smtClean="0">
              <a:solidFill>
                <a:srgbClr val="C00000"/>
              </a:solidFill>
              <a:latin typeface="Times New Roman" pitchFamily="18" charset="0"/>
              <a:cs typeface="Times New Roman" pitchFamily="18" charset="0"/>
            </a:rPr>
            <a:t>Multiview</a:t>
          </a:r>
          <a:endParaRPr lang="en-US" dirty="0">
            <a:solidFill>
              <a:srgbClr val="C00000"/>
            </a:solidFill>
            <a:latin typeface="Times New Roman" pitchFamily="18" charset="0"/>
            <a:cs typeface="Times New Roman" pitchFamily="18" charset="0"/>
          </a:endParaRPr>
        </a:p>
      </dgm:t>
    </dgm:pt>
    <dgm:pt modelId="{A9DD1E5D-C0C7-4312-8115-0373EF5F5877}" type="parTrans" cxnId="{2784752A-5302-482F-822A-8393FE9F335C}">
      <dgm:prSet/>
      <dgm:spPr/>
      <dgm:t>
        <a:bodyPr/>
        <a:lstStyle/>
        <a:p>
          <a:endParaRPr lang="en-US"/>
        </a:p>
      </dgm:t>
    </dgm:pt>
    <dgm:pt modelId="{A06402CB-6EAB-4E44-94AE-A6CF4800AB42}" type="sibTrans" cxnId="{2784752A-5302-482F-822A-8393FE9F335C}">
      <dgm:prSet/>
      <dgm:spPr/>
      <dgm:t>
        <a:bodyPr/>
        <a:lstStyle/>
        <a:p>
          <a:endParaRPr lang="en-US"/>
        </a:p>
      </dgm:t>
    </dgm:pt>
    <dgm:pt modelId="{E4BDE543-094A-4D77-AA52-99F06E86B3A3}" type="pres">
      <dgm:prSet presAssocID="{7947C10B-A3D1-493C-ADFF-CC67FE37207E}" presName="linear" presStyleCnt="0">
        <dgm:presLayoutVars>
          <dgm:animLvl val="lvl"/>
          <dgm:resizeHandles val="exact"/>
        </dgm:presLayoutVars>
      </dgm:prSet>
      <dgm:spPr/>
      <dgm:t>
        <a:bodyPr/>
        <a:lstStyle/>
        <a:p>
          <a:endParaRPr lang="en-US"/>
        </a:p>
      </dgm:t>
    </dgm:pt>
    <dgm:pt modelId="{5387BD74-A8CD-4652-BFD9-4EEA65D9F969}" type="pres">
      <dgm:prSet presAssocID="{91BB3D2E-B3A2-4CED-B539-74EF0A475D2B}" presName="parentText" presStyleLbl="node1" presStyleIdx="0" presStyleCnt="1" custLinFactNeighborX="1351" custLinFactNeighborY="-27268">
        <dgm:presLayoutVars>
          <dgm:chMax val="0"/>
          <dgm:bulletEnabled val="1"/>
        </dgm:presLayoutVars>
      </dgm:prSet>
      <dgm:spPr/>
      <dgm:t>
        <a:bodyPr/>
        <a:lstStyle/>
        <a:p>
          <a:endParaRPr lang="en-US"/>
        </a:p>
      </dgm:t>
    </dgm:pt>
  </dgm:ptLst>
  <dgm:cxnLst>
    <dgm:cxn modelId="{2784752A-5302-482F-822A-8393FE9F335C}" srcId="{7947C10B-A3D1-493C-ADFF-CC67FE37207E}" destId="{91BB3D2E-B3A2-4CED-B539-74EF0A475D2B}" srcOrd="0" destOrd="0" parTransId="{A9DD1E5D-C0C7-4312-8115-0373EF5F5877}" sibTransId="{A06402CB-6EAB-4E44-94AE-A6CF4800AB42}"/>
    <dgm:cxn modelId="{67AB8393-D375-4458-8A8D-0D68BB4AE051}" type="presOf" srcId="{7947C10B-A3D1-493C-ADFF-CC67FE37207E}" destId="{E4BDE543-094A-4D77-AA52-99F06E86B3A3}" srcOrd="0" destOrd="0" presId="urn:microsoft.com/office/officeart/2005/8/layout/vList2"/>
    <dgm:cxn modelId="{AF78A0DF-8565-459E-9BDA-8F2BF8E58F9C}" type="presOf" srcId="{91BB3D2E-B3A2-4CED-B539-74EF0A475D2B}" destId="{5387BD74-A8CD-4652-BFD9-4EEA65D9F969}" srcOrd="0" destOrd="0" presId="urn:microsoft.com/office/officeart/2005/8/layout/vList2"/>
    <dgm:cxn modelId="{B54EF62A-35B9-4988-A100-1DEE78A8FFAF}" type="presParOf" srcId="{E4BDE543-094A-4D77-AA52-99F06E86B3A3}" destId="{5387BD74-A8CD-4652-BFD9-4EEA65D9F96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832F9-1BC1-4A06-A73A-32218880F9FC}">
      <dsp:nvSpPr>
        <dsp:cNvPr id="0" name=""/>
        <dsp:cNvSpPr/>
      </dsp:nvSpPr>
      <dsp:spPr>
        <a:xfrm>
          <a:off x="0" y="4454"/>
          <a:ext cx="2133600" cy="580320"/>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solidFill>
                <a:srgbClr val="C00000"/>
              </a:solidFill>
              <a:latin typeface="Times New Roman" pitchFamily="18" charset="0"/>
              <a:cs typeface="Times New Roman" pitchFamily="18" charset="0"/>
            </a:rPr>
            <a:t>Filters</a:t>
          </a:r>
          <a:endParaRPr lang="en-US" sz="2400" b="1" kern="1200" dirty="0">
            <a:solidFill>
              <a:srgbClr val="C00000"/>
            </a:solidFill>
            <a:latin typeface="Times New Roman" pitchFamily="18" charset="0"/>
            <a:cs typeface="Times New Roman" pitchFamily="18" charset="0"/>
          </a:endParaRPr>
        </a:p>
      </dsp:txBody>
      <dsp:txXfrm>
        <a:off x="28329" y="32783"/>
        <a:ext cx="2076942" cy="523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832F9-1BC1-4A06-A73A-32218880F9FC}">
      <dsp:nvSpPr>
        <dsp:cNvPr id="0" name=""/>
        <dsp:cNvSpPr/>
      </dsp:nvSpPr>
      <dsp:spPr>
        <a:xfrm>
          <a:off x="0" y="4454"/>
          <a:ext cx="2133600" cy="580320"/>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solidFill>
                <a:srgbClr val="C00000"/>
              </a:solidFill>
              <a:latin typeface="Times New Roman" pitchFamily="18" charset="0"/>
              <a:cs typeface="Times New Roman" pitchFamily="18" charset="0"/>
            </a:rPr>
            <a:t>Filters</a:t>
          </a:r>
          <a:endParaRPr lang="en-US" sz="2400" b="1" kern="1200" dirty="0">
            <a:solidFill>
              <a:srgbClr val="C00000"/>
            </a:solidFill>
            <a:latin typeface="Times New Roman" pitchFamily="18" charset="0"/>
            <a:cs typeface="Times New Roman" pitchFamily="18" charset="0"/>
          </a:endParaRPr>
        </a:p>
      </dsp:txBody>
      <dsp:txXfrm>
        <a:off x="28329" y="32783"/>
        <a:ext cx="2076942" cy="523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832F9-1BC1-4A06-A73A-32218880F9FC}">
      <dsp:nvSpPr>
        <dsp:cNvPr id="0" name=""/>
        <dsp:cNvSpPr/>
      </dsp:nvSpPr>
      <dsp:spPr>
        <a:xfrm>
          <a:off x="0" y="4454"/>
          <a:ext cx="2133600" cy="580320"/>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solidFill>
                <a:srgbClr val="C00000"/>
              </a:solidFill>
              <a:latin typeface="Times New Roman" pitchFamily="18" charset="0"/>
              <a:cs typeface="Times New Roman" pitchFamily="18" charset="0"/>
            </a:rPr>
            <a:t>Filters</a:t>
          </a:r>
          <a:endParaRPr lang="en-US" sz="2400" b="1" kern="1200" dirty="0">
            <a:solidFill>
              <a:srgbClr val="C00000"/>
            </a:solidFill>
            <a:latin typeface="Times New Roman" pitchFamily="18" charset="0"/>
            <a:cs typeface="Times New Roman" pitchFamily="18" charset="0"/>
          </a:endParaRPr>
        </a:p>
      </dsp:txBody>
      <dsp:txXfrm>
        <a:off x="28329" y="32783"/>
        <a:ext cx="2076942" cy="523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832F9-1BC1-4A06-A73A-32218880F9FC}">
      <dsp:nvSpPr>
        <dsp:cNvPr id="0" name=""/>
        <dsp:cNvSpPr/>
      </dsp:nvSpPr>
      <dsp:spPr>
        <a:xfrm>
          <a:off x="0" y="4454"/>
          <a:ext cx="2133600" cy="580320"/>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solidFill>
                <a:srgbClr val="C00000"/>
              </a:solidFill>
              <a:latin typeface="Times New Roman" pitchFamily="18" charset="0"/>
              <a:cs typeface="Times New Roman" pitchFamily="18" charset="0"/>
            </a:rPr>
            <a:t>Filters</a:t>
          </a:r>
          <a:endParaRPr lang="en-US" sz="2400" b="1" kern="1200" dirty="0">
            <a:solidFill>
              <a:srgbClr val="C00000"/>
            </a:solidFill>
            <a:latin typeface="Times New Roman" pitchFamily="18" charset="0"/>
            <a:cs typeface="Times New Roman" pitchFamily="18" charset="0"/>
          </a:endParaRPr>
        </a:p>
      </dsp:txBody>
      <dsp:txXfrm>
        <a:off x="28329" y="32783"/>
        <a:ext cx="2076942" cy="523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7EE2E-F762-4B19-890D-DC0B9C90B5EC}">
      <dsp:nvSpPr>
        <dsp:cNvPr id="0" name=""/>
        <dsp:cNvSpPr/>
      </dsp:nvSpPr>
      <dsp:spPr>
        <a:xfrm>
          <a:off x="0" y="0"/>
          <a:ext cx="2517300" cy="855635"/>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accent4">
                  <a:lumMod val="75000"/>
                </a:schemeClr>
              </a:solidFill>
              <a:latin typeface="Times New Roman" pitchFamily="18" charset="0"/>
              <a:cs typeface="Times New Roman" pitchFamily="18" charset="0"/>
            </a:rPr>
            <a:t>Exercise 4 : </a:t>
          </a:r>
          <a:r>
            <a:rPr lang="en-US" sz="2000" b="1" kern="1200" dirty="0" smtClean="0">
              <a:solidFill>
                <a:srgbClr val="C00000"/>
              </a:solidFill>
              <a:latin typeface="Times New Roman" pitchFamily="18" charset="0"/>
              <a:cs typeface="Times New Roman" pitchFamily="18" charset="0"/>
            </a:rPr>
            <a:t>Apply a Filter</a:t>
          </a:r>
          <a:endParaRPr lang="en-US" sz="2000" kern="1200" dirty="0">
            <a:solidFill>
              <a:srgbClr val="C00000"/>
            </a:solidFill>
            <a:latin typeface="Times New Roman" pitchFamily="18" charset="0"/>
            <a:cs typeface="Times New Roman" pitchFamily="18" charset="0"/>
          </a:endParaRPr>
        </a:p>
      </dsp:txBody>
      <dsp:txXfrm>
        <a:off x="41769" y="41769"/>
        <a:ext cx="2433762" cy="7720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832F9-1BC1-4A06-A73A-32218880F9FC}">
      <dsp:nvSpPr>
        <dsp:cNvPr id="0" name=""/>
        <dsp:cNvSpPr/>
      </dsp:nvSpPr>
      <dsp:spPr>
        <a:xfrm>
          <a:off x="0" y="2053"/>
          <a:ext cx="6024444" cy="580320"/>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t> </a:t>
          </a:r>
          <a:r>
            <a:rPr lang="en-US" sz="2000" b="1" kern="1200" dirty="0" smtClean="0">
              <a:solidFill>
                <a:schemeClr val="accent4">
                  <a:lumMod val="75000"/>
                </a:schemeClr>
              </a:solidFill>
              <a:latin typeface="Times New Roman" pitchFamily="18" charset="0"/>
              <a:cs typeface="Times New Roman" pitchFamily="18" charset="0"/>
            </a:rPr>
            <a:t>Exercise 5 :</a:t>
          </a:r>
          <a:r>
            <a:rPr lang="en-US" sz="2000" b="1" kern="1200" dirty="0" smtClean="0">
              <a:solidFill>
                <a:srgbClr val="C00000"/>
              </a:solidFill>
              <a:latin typeface="Times New Roman" pitchFamily="18" charset="0"/>
              <a:cs typeface="Times New Roman" pitchFamily="18" charset="0"/>
            </a:rPr>
            <a:t> Creating a Visualization Pipeline</a:t>
          </a:r>
          <a:endParaRPr lang="en-US" sz="2000" b="1" kern="1200" dirty="0">
            <a:solidFill>
              <a:srgbClr val="C00000"/>
            </a:solidFill>
            <a:latin typeface="Times New Roman" pitchFamily="18" charset="0"/>
            <a:cs typeface="Times New Roman" pitchFamily="18" charset="0"/>
          </a:endParaRPr>
        </a:p>
      </dsp:txBody>
      <dsp:txXfrm>
        <a:off x="28329" y="30382"/>
        <a:ext cx="5967786" cy="5236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BD74-A8CD-4652-BFD9-4EEA65D9F969}">
      <dsp:nvSpPr>
        <dsp:cNvPr id="0" name=""/>
        <dsp:cNvSpPr/>
      </dsp:nvSpPr>
      <dsp:spPr>
        <a:xfrm>
          <a:off x="0" y="0"/>
          <a:ext cx="2819400" cy="561599"/>
        </a:xfrm>
        <a:prstGeom prst="round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solidFill>
                <a:srgbClr val="C00000"/>
              </a:solidFill>
              <a:latin typeface="Times New Roman" pitchFamily="18" charset="0"/>
              <a:cs typeface="Times New Roman" pitchFamily="18" charset="0"/>
            </a:rPr>
            <a:t>Multiview</a:t>
          </a:r>
          <a:endParaRPr lang="en-US" sz="2400" kern="1200" dirty="0">
            <a:solidFill>
              <a:srgbClr val="C00000"/>
            </a:solidFill>
            <a:latin typeface="Times New Roman" pitchFamily="18" charset="0"/>
            <a:cs typeface="Times New Roman" pitchFamily="18" charset="0"/>
          </a:endParaRPr>
        </a:p>
      </dsp:txBody>
      <dsp:txXfrm>
        <a:off x="27415" y="27415"/>
        <a:ext cx="2764570" cy="5067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38FB53-C389-42CF-B525-E612EE126F48}" type="datetimeFigureOut">
              <a:rPr lang="en-US" smtClean="0"/>
              <a:pPr/>
              <a:t>8/2/2015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C58638B-FC75-42FF-B6D7-B462A98DFB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38FB53-C389-42CF-B525-E612EE126F48}" type="datetimeFigureOut">
              <a:rPr lang="en-US" smtClean="0"/>
              <a:pPr/>
              <a:t>8/2/2015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58638B-FC75-42FF-B6D7-B462A98DFB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38FB53-C389-42CF-B525-E612EE126F48}" type="datetimeFigureOut">
              <a:rPr lang="en-US" smtClean="0"/>
              <a:pPr/>
              <a:t>8/2/2015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58638B-FC75-42FF-B6D7-B462A98DFB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38FB53-C389-42CF-B525-E612EE126F48}" type="datetimeFigureOut">
              <a:rPr lang="en-US" smtClean="0"/>
              <a:pPr/>
              <a:t>8/2/2015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58638B-FC75-42FF-B6D7-B462A98DFB9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38FB53-C389-42CF-B525-E612EE126F48}" type="datetimeFigureOut">
              <a:rPr lang="en-US" smtClean="0"/>
              <a:pPr/>
              <a:t>8/2/2015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58638B-FC75-42FF-B6D7-B462A98DFB9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38FB53-C389-42CF-B525-E612EE126F48}" type="datetimeFigureOut">
              <a:rPr lang="en-US" smtClean="0"/>
              <a:pPr/>
              <a:t>8/2/2015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C58638B-FC75-42FF-B6D7-B462A98DFB9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38FB53-C389-42CF-B525-E612EE126F48}" type="datetimeFigureOut">
              <a:rPr lang="en-US" smtClean="0"/>
              <a:pPr/>
              <a:t>8/2/2015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C58638B-FC75-42FF-B6D7-B462A98DFB9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38FB53-C389-42CF-B525-E612EE126F48}" type="datetimeFigureOut">
              <a:rPr lang="en-US" smtClean="0"/>
              <a:pPr/>
              <a:t>8/2/2015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C58638B-FC75-42FF-B6D7-B462A98DFB9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C38FB53-C389-42CF-B525-E612EE126F48}" type="datetimeFigureOut">
              <a:rPr lang="en-US" smtClean="0"/>
              <a:pPr/>
              <a:t>8/2/2015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C58638B-FC75-42FF-B6D7-B462A98DFB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C38FB53-C389-42CF-B525-E612EE126F48}" type="datetimeFigureOut">
              <a:rPr lang="en-US" smtClean="0"/>
              <a:pPr/>
              <a:t>8/2/2015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C58638B-FC75-42FF-B6D7-B462A98DFB9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C38FB53-C389-42CF-B525-E612EE126F48}" type="datetimeFigureOut">
              <a:rPr lang="en-US" smtClean="0"/>
              <a:pPr/>
              <a:t>8/2/2015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C58638B-FC75-42FF-B6D7-B462A98DFB9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38FB53-C389-42CF-B525-E612EE126F48}" type="datetimeFigureOut">
              <a:rPr lang="en-US" smtClean="0"/>
              <a:pPr/>
              <a:t>8/2/2015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C58638B-FC75-42FF-B6D7-B462A98DFB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8.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30.png"/><Relationship Id="rId5" Type="http://schemas.openxmlformats.org/officeDocument/2006/relationships/diagramColors" Target="../diagrams/colors1.xml"/><Relationship Id="rId10" Type="http://schemas.openxmlformats.org/officeDocument/2006/relationships/image" Target="../media/image29.png"/><Relationship Id="rId4" Type="http://schemas.openxmlformats.org/officeDocument/2006/relationships/diagramQuickStyle" Target="../diagrams/quickStyle1.xm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microsoft.com/office/2007/relationships/hdphoto" Target="../media/hdphoto20.wdp"/><Relationship Id="rId13" Type="http://schemas.openxmlformats.org/officeDocument/2006/relationships/image" Target="../media/image34.png"/><Relationship Id="rId18" Type="http://schemas.microsoft.com/office/2007/relationships/hdphoto" Target="../media/hdphoto25.wdp"/><Relationship Id="rId3" Type="http://schemas.openxmlformats.org/officeDocument/2006/relationships/diagramLayout" Target="../diagrams/layout2.xml"/><Relationship Id="rId7" Type="http://schemas.openxmlformats.org/officeDocument/2006/relationships/image" Target="../media/image31.png"/><Relationship Id="rId12" Type="http://schemas.microsoft.com/office/2007/relationships/hdphoto" Target="../media/hdphoto22.wdp"/><Relationship Id="rId17" Type="http://schemas.openxmlformats.org/officeDocument/2006/relationships/image" Target="../media/image36.png"/><Relationship Id="rId2" Type="http://schemas.openxmlformats.org/officeDocument/2006/relationships/diagramData" Target="../diagrams/data2.xml"/><Relationship Id="rId16" Type="http://schemas.microsoft.com/office/2007/relationships/hdphoto" Target="../media/hdphoto24.wdp"/><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33.png"/><Relationship Id="rId5" Type="http://schemas.openxmlformats.org/officeDocument/2006/relationships/diagramColors" Target="../diagrams/colors2.xml"/><Relationship Id="rId15" Type="http://schemas.openxmlformats.org/officeDocument/2006/relationships/image" Target="../media/image35.png"/><Relationship Id="rId10" Type="http://schemas.microsoft.com/office/2007/relationships/hdphoto" Target="../media/hdphoto21.wdp"/><Relationship Id="rId4" Type="http://schemas.openxmlformats.org/officeDocument/2006/relationships/diagramQuickStyle" Target="../diagrams/quickStyle2.xml"/><Relationship Id="rId9" Type="http://schemas.openxmlformats.org/officeDocument/2006/relationships/image" Target="../media/image32.png"/><Relationship Id="rId14" Type="http://schemas.microsoft.com/office/2007/relationships/hdphoto" Target="../media/hdphoto23.wdp"/></Relationships>
</file>

<file path=ppt/slides/_rels/slide16.xml.rels><?xml version="1.0" encoding="UTF-8" standalone="yes"?>
<Relationships xmlns="http://schemas.openxmlformats.org/package/2006/relationships"><Relationship Id="rId8" Type="http://schemas.microsoft.com/office/2007/relationships/hdphoto" Target="../media/hdphoto26.wdp"/><Relationship Id="rId3" Type="http://schemas.openxmlformats.org/officeDocument/2006/relationships/diagramLayout" Target="../diagrams/layout3.xml"/><Relationship Id="rId7" Type="http://schemas.openxmlformats.org/officeDocument/2006/relationships/image" Target="../media/image3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png"/><Relationship Id="rId4" Type="http://schemas.microsoft.com/office/2007/relationships/hdphoto" Target="../media/hdphoto27.wdp"/></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49.png"/><Relationship Id="rId3" Type="http://schemas.microsoft.com/office/2007/relationships/hdphoto" Target="../media/hdphoto28.wdp"/><Relationship Id="rId7" Type="http://schemas.openxmlformats.org/officeDocument/2006/relationships/diagramColors" Target="../diagrams/colors7.xml"/><Relationship Id="rId12"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47.png"/><Relationship Id="rId5" Type="http://schemas.openxmlformats.org/officeDocument/2006/relationships/diagramLayout" Target="../diagrams/layout7.xml"/><Relationship Id="rId10" Type="http://schemas.openxmlformats.org/officeDocument/2006/relationships/image" Target="../media/image46.png"/><Relationship Id="rId4" Type="http://schemas.openxmlformats.org/officeDocument/2006/relationships/diagramData" Target="../diagrams/data7.xml"/><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9.wdp"/><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2.wdp"/><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microsoft.com/office/2007/relationships/hdphoto" Target="../media/hdphoto34.wdp"/><Relationship Id="rId5" Type="http://schemas.openxmlformats.org/officeDocument/2006/relationships/image" Target="../media/image76.png"/><Relationship Id="rId4" Type="http://schemas.microsoft.com/office/2007/relationships/hdphoto" Target="../media/hdphoto33.wdp"/></Relationships>
</file>

<file path=ppt/slides/_rels/slide45.xml.rels><?xml version="1.0" encoding="UTF-8" standalone="yes"?>
<Relationships xmlns="http://schemas.openxmlformats.org/package/2006/relationships"><Relationship Id="rId3" Type="http://schemas.microsoft.com/office/2007/relationships/hdphoto" Target="../media/hdphoto35.wdp"/><Relationship Id="rId7" Type="http://schemas.microsoft.com/office/2007/relationships/hdphoto" Target="../media/hdphoto37.wdp"/><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79.png"/><Relationship Id="rId5" Type="http://schemas.microsoft.com/office/2007/relationships/hdphoto" Target="../media/hdphoto36.wdp"/><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microsoft.com/office/2007/relationships/hdphoto" Target="../media/hdphoto38.wdp"/><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7.xml.rels><?xml version="1.0" encoding="UTF-8" standalone="yes"?>
<Relationships xmlns="http://schemas.openxmlformats.org/package/2006/relationships"><Relationship Id="rId8" Type="http://schemas.microsoft.com/office/2007/relationships/hdphoto" Target="../media/hdphoto41.wdp"/><Relationship Id="rId3" Type="http://schemas.microsoft.com/office/2007/relationships/hdphoto" Target="../media/hdphoto39.wdp"/><Relationship Id="rId7" Type="http://schemas.openxmlformats.org/officeDocument/2006/relationships/image" Target="../media/image85.png"/><Relationship Id="rId2" Type="http://schemas.openxmlformats.org/officeDocument/2006/relationships/image" Target="../media/image82.png"/><Relationship Id="rId1" Type="http://schemas.openxmlformats.org/officeDocument/2006/relationships/slideLayout" Target="../slideLayouts/slideLayout2.xml"/><Relationship Id="rId6" Type="http://schemas.microsoft.com/office/2007/relationships/hdphoto" Target="../media/hdphoto40.wdp"/><Relationship Id="rId5" Type="http://schemas.openxmlformats.org/officeDocument/2006/relationships/image" Target="../media/image84.png"/><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microsoft.com/office/2007/relationships/hdphoto" Target="../media/hdphoto42.wdp"/><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43.wdp"/><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44.wdp"/><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95.png"/><Relationship Id="rId3" Type="http://schemas.microsoft.com/office/2007/relationships/hdphoto" Target="../media/hdphoto45.wdp"/><Relationship Id="rId7" Type="http://schemas.openxmlformats.org/officeDocument/2006/relationships/image" Target="../media/image94.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3.png"/><Relationship Id="rId5" Type="http://schemas.microsoft.com/office/2007/relationships/hdphoto" Target="../media/hdphoto46.wdp"/><Relationship Id="rId10" Type="http://schemas.openxmlformats.org/officeDocument/2006/relationships/image" Target="../media/image96.png"/><Relationship Id="rId4" Type="http://schemas.openxmlformats.org/officeDocument/2006/relationships/image" Target="../media/image92.png"/><Relationship Id="rId9" Type="http://schemas.microsoft.com/office/2007/relationships/hdphoto" Target="../media/hdphoto47.wdp"/></Relationships>
</file>

<file path=ppt/slides/_rels/slide54.xml.rels><?xml version="1.0" encoding="UTF-8" standalone="yes"?>
<Relationships xmlns="http://schemas.openxmlformats.org/package/2006/relationships"><Relationship Id="rId3" Type="http://schemas.microsoft.com/office/2007/relationships/hdphoto" Target="../media/hdphoto37.wdp"/><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29.wdp"/><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microsoft.com/office/2007/relationships/hdphoto" Target="../media/hdphoto48.wdp"/><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6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36.wdp"/><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microsoft.com/office/2007/relationships/hdphoto" Target="../media/hdphoto49.wdp"/></Relationships>
</file>

<file path=ppt/slides/_rels/slide6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50.wdp"/><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6.wdp"/><Relationship Id="rId4" Type="http://schemas.openxmlformats.org/officeDocument/2006/relationships/image" Target="../media/image10.png"/><Relationship Id="rId9" Type="http://schemas.microsoft.com/office/2007/relationships/hdphoto" Target="../media/hdphoto8.wdp"/></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0.wdp"/><Relationship Id="rId4" Type="http://schemas.openxmlformats.org/officeDocument/2006/relationships/image" Target="../media/image14.png"/><Relationship Id="rId9" Type="http://schemas.microsoft.com/office/2007/relationships/hdphoto" Target="../media/hdphoto12.wdp"/></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3.wdp"/><Relationship Id="rId7" Type="http://schemas.microsoft.com/office/2007/relationships/hdphoto" Target="../media/hdphoto15.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4.wdp"/><Relationship Id="rId4" Type="http://schemas.openxmlformats.org/officeDocument/2006/relationships/image" Target="../media/image18.png"/><Relationship Id="rId9" Type="http://schemas.microsoft.com/office/2007/relationships/hdphoto" Target="../media/hdphoto1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8234" y="2172806"/>
            <a:ext cx="6324600" cy="584775"/>
          </a:xfrm>
          <a:prstGeom prst="rect">
            <a:avLst/>
          </a:prstGeom>
          <a:noFill/>
        </p:spPr>
        <p:txBody>
          <a:bodyPr wrap="square" rtlCol="0">
            <a:spAutoFit/>
          </a:bodyPr>
          <a:lstStyle/>
          <a:p>
            <a:pPr algn="ctr" rtl="1"/>
            <a:r>
              <a:rPr lang="fa-IR" sz="3200" dirty="0" smtClean="0">
                <a:solidFill>
                  <a:srgbClr val="FF0000"/>
                </a:solidFill>
                <a:cs typeface="B Titr" pitchFamily="2" charset="-78"/>
              </a:rPr>
              <a:t>جزوه آموزشی نرم افزار </a:t>
            </a:r>
            <a:r>
              <a:rPr lang="en-US" sz="3200" dirty="0" smtClean="0">
                <a:solidFill>
                  <a:srgbClr val="FF0000"/>
                </a:solidFill>
                <a:latin typeface="Times New Roman" pitchFamily="18" charset="0"/>
                <a:cs typeface="B Titr" pitchFamily="2" charset="-78"/>
              </a:rPr>
              <a:t>Paraview</a:t>
            </a:r>
            <a:endParaRPr lang="en-US" sz="2000" dirty="0">
              <a:solidFill>
                <a:srgbClr val="FF0000"/>
              </a:solidFill>
              <a:latin typeface="Times New Roman" pitchFamily="18" charset="0"/>
              <a:cs typeface="B Titr" pitchFamily="2" charset="-78"/>
            </a:endParaRPr>
          </a:p>
        </p:txBody>
      </p:sp>
      <p:sp>
        <p:nvSpPr>
          <p:cNvPr id="5" name="Rectangle 4"/>
          <p:cNvSpPr/>
          <p:nvPr/>
        </p:nvSpPr>
        <p:spPr>
          <a:xfrm>
            <a:off x="2107029" y="3581400"/>
            <a:ext cx="4572000" cy="1331134"/>
          </a:xfrm>
          <a:prstGeom prst="rect">
            <a:avLst/>
          </a:prstGeom>
        </p:spPr>
        <p:txBody>
          <a:bodyPr>
            <a:spAutoFit/>
          </a:bodyPr>
          <a:lstStyle/>
          <a:p>
            <a:pPr algn="ctr">
              <a:lnSpc>
                <a:spcPct val="150000"/>
              </a:lnSpc>
            </a:pPr>
            <a:r>
              <a:rPr lang="fa-IR" sz="2800" dirty="0" smtClean="0">
                <a:solidFill>
                  <a:srgbClr val="008000"/>
                </a:solidFill>
                <a:cs typeface="B Titr" panose="00000700000000000000" pitchFamily="2" charset="-78"/>
              </a:rPr>
              <a:t>محمد بحرینی</a:t>
            </a:r>
          </a:p>
          <a:p>
            <a:pPr algn="ctr">
              <a:lnSpc>
                <a:spcPct val="150000"/>
              </a:lnSpc>
            </a:pPr>
            <a:r>
              <a:rPr lang="fa-IR" sz="2800" dirty="0" smtClean="0">
                <a:solidFill>
                  <a:srgbClr val="008000"/>
                </a:solidFill>
                <a:cs typeface="B Titr" panose="00000700000000000000" pitchFamily="2" charset="-78"/>
              </a:rPr>
              <a:t>تیر 94</a:t>
            </a:r>
            <a:endParaRPr lang="en-US" sz="2800" dirty="0">
              <a:cs typeface="B Titr" pitchFamily="2" charset="-78"/>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13174"/>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11929" y="5570561"/>
            <a:ext cx="2362200" cy="461665"/>
          </a:xfrm>
          <a:prstGeom prst="rect">
            <a:avLst/>
          </a:prstGeom>
        </p:spPr>
        <p:txBody>
          <a:bodyPr wrap="square">
            <a:spAutoFit/>
          </a:bodyPr>
          <a:lstStyle/>
          <a:p>
            <a:pPr algn="ctr"/>
            <a:r>
              <a:rPr lang="en-US" sz="2400" b="1" dirty="0" smtClean="0">
                <a:solidFill>
                  <a:srgbClr val="0000FF"/>
                </a:solidFill>
                <a:latin typeface="Times New Roman" panose="02020603050405020304" pitchFamily="18" charset="0"/>
                <a:cs typeface="Times New Roman" panose="02020603050405020304" pitchFamily="18" charset="0"/>
              </a:rPr>
              <a:t>MarketCode.ir</a:t>
            </a:r>
            <a:endParaRPr lang="en-US" sz="24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9" y="0"/>
            <a:ext cx="1488831" cy="1488831"/>
          </a:xfrm>
          <a:prstGeom prst="rect">
            <a:avLst/>
          </a:prstGeom>
        </p:spPr>
      </p:pic>
    </p:spTree>
    <p:extLst>
      <p:ext uri="{BB962C8B-B14F-4D97-AF65-F5344CB8AC3E}">
        <p14:creationId xmlns:p14="http://schemas.microsoft.com/office/powerpoint/2010/main" val="1118831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 y="936692"/>
            <a:ext cx="8610600" cy="888705"/>
          </a:xfrm>
          <a:prstGeom prst="rect">
            <a:avLst/>
          </a:prstGeom>
          <a:noFill/>
        </p:spPr>
        <p:txBody>
          <a:bodyPr wrap="square" rtlCol="0">
            <a:spAutoFit/>
          </a:bodyPr>
          <a:lstStyle/>
          <a:p>
            <a:pPr algn="just" rtl="1">
              <a:lnSpc>
                <a:spcPct val="150000"/>
              </a:lnSpc>
            </a:pPr>
            <a:r>
              <a:rPr lang="fa-IR" dirty="0">
                <a:latin typeface="Times New Roman" pitchFamily="18" charset="0"/>
                <a:cs typeface="B Titr" pitchFamily="2" charset="-78"/>
              </a:rPr>
              <a:t>جای دیگری که میتوان تنظیمات مربوط به نمایش را انجام داد، قسمت </a:t>
            </a:r>
            <a:r>
              <a:rPr lang="en-US" dirty="0">
                <a:latin typeface="Times New Roman" pitchFamily="18" charset="0"/>
                <a:cs typeface="B Titr" pitchFamily="2" charset="-78"/>
              </a:rPr>
              <a:t>Display</a:t>
            </a:r>
            <a:r>
              <a:rPr lang="fa-IR" dirty="0">
                <a:latin typeface="Times New Roman" pitchFamily="18" charset="0"/>
                <a:cs typeface="B Titr" pitchFamily="2" charset="-78"/>
              </a:rPr>
              <a:t> از قسمت </a:t>
            </a:r>
            <a:r>
              <a:rPr lang="en-US" dirty="0">
                <a:latin typeface="Times New Roman" pitchFamily="18" charset="0"/>
                <a:cs typeface="B Titr" pitchFamily="2" charset="-78"/>
              </a:rPr>
              <a:t>Object inspector</a:t>
            </a:r>
            <a:r>
              <a:rPr lang="fa-IR" dirty="0">
                <a:latin typeface="Times New Roman" pitchFamily="18" charset="0"/>
                <a:cs typeface="B Titr" pitchFamily="2" charset="-78"/>
              </a:rPr>
              <a:t> است.این قسمت شامل تنظیماتی برای وضوح، رنگ وجنس می باشد</a:t>
            </a:r>
            <a:r>
              <a:rPr lang="en-US" dirty="0">
                <a:latin typeface="Times New Roman" pitchFamily="18" charset="0"/>
                <a:cs typeface="B Titr" pitchFamily="2" charset="-78"/>
              </a:rPr>
              <a:t>.</a:t>
            </a:r>
            <a:endParaRPr lang="fa-IR" dirty="0">
              <a:latin typeface="Times New Roman" pitchFamily="18" charset="0"/>
              <a:cs typeface="B Titr" pitchFamily="2" charset="-78"/>
            </a:endParaRPr>
          </a:p>
        </p:txBody>
      </p:sp>
      <p:pic>
        <p:nvPicPr>
          <p:cNvPr id="9" name="Picture 8" descr="C:\Users\morsal\Desktop\19.png"/>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4300" y="1560347"/>
            <a:ext cx="2095500" cy="3305299"/>
          </a:xfrm>
          <a:prstGeom prst="rect">
            <a:avLst/>
          </a:prstGeom>
          <a:noFill/>
          <a:ln>
            <a:noFill/>
          </a:ln>
        </p:spPr>
      </p:pic>
      <p:sp>
        <p:nvSpPr>
          <p:cNvPr id="4" name="Rectangle 3"/>
          <p:cNvSpPr/>
          <p:nvPr/>
        </p:nvSpPr>
        <p:spPr>
          <a:xfrm>
            <a:off x="5983217" y="2697862"/>
            <a:ext cx="282865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en-US" b="1" dirty="0">
                <a:solidFill>
                  <a:schemeClr val="accent4">
                    <a:lumMod val="75000"/>
                  </a:schemeClr>
                </a:solidFill>
                <a:latin typeface="Times New Roman" pitchFamily="18" charset="0"/>
                <a:cs typeface="Times New Roman" pitchFamily="18" charset="0"/>
              </a:rPr>
              <a:t>Exercise </a:t>
            </a:r>
            <a:r>
              <a:rPr lang="en-US" b="1" dirty="0" smtClean="0">
                <a:solidFill>
                  <a:schemeClr val="accent4">
                    <a:lumMod val="75000"/>
                  </a:schemeClr>
                </a:solidFill>
                <a:latin typeface="Times New Roman" pitchFamily="18" charset="0"/>
                <a:cs typeface="Times New Roman" pitchFamily="18" charset="0"/>
              </a:rPr>
              <a:t>2 </a:t>
            </a:r>
            <a:r>
              <a:rPr lang="en-US" b="1" dirty="0" smtClean="0">
                <a:solidFill>
                  <a:srgbClr val="C00000"/>
                </a:solidFill>
                <a:latin typeface="Times New Roman" pitchFamily="18" charset="0"/>
                <a:cs typeface="Times New Roman" pitchFamily="18" charset="0"/>
              </a:rPr>
              <a:t>: </a:t>
            </a:r>
            <a:r>
              <a:rPr lang="en-US" b="1" dirty="0">
                <a:solidFill>
                  <a:srgbClr val="C00000"/>
                </a:solidFill>
                <a:latin typeface="Times New Roman" pitchFamily="18" charset="0"/>
                <a:cs typeface="Times New Roman" pitchFamily="18" charset="0"/>
              </a:rPr>
              <a:t>Opening a File</a:t>
            </a:r>
            <a:endParaRPr lang="en-US" dirty="0">
              <a:solidFill>
                <a:srgbClr val="C00000"/>
              </a:solidFill>
              <a:latin typeface="Times New Roman" pitchFamily="18" charset="0"/>
              <a:cs typeface="Times New Roman" pitchFamily="18" charset="0"/>
            </a:endParaRPr>
          </a:p>
        </p:txBody>
      </p:sp>
      <p:sp>
        <p:nvSpPr>
          <p:cNvPr id="16" name="TextBox 15"/>
          <p:cNvSpPr txBox="1"/>
          <p:nvPr/>
        </p:nvSpPr>
        <p:spPr>
          <a:xfrm>
            <a:off x="4724400" y="3429000"/>
            <a:ext cx="3385131" cy="369332"/>
          </a:xfrm>
          <a:prstGeom prst="rect">
            <a:avLst/>
          </a:prstGeom>
          <a:noFill/>
        </p:spPr>
        <p:txBody>
          <a:bodyPr wrap="square" rtlCol="0">
            <a:spAutoFit/>
          </a:bodyPr>
          <a:lstStyle/>
          <a:p>
            <a:endParaRPr lang="en-US" dirty="0"/>
          </a:p>
        </p:txBody>
      </p:sp>
      <p:sp>
        <p:nvSpPr>
          <p:cNvPr id="1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rot="10800000" flipV="1">
            <a:off x="4572000" y="3766250"/>
            <a:ext cx="4239876" cy="255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algn="just" rtl="1" fontAlgn="base">
              <a:lnSpc>
                <a:spcPct val="150000"/>
              </a:lnSpc>
              <a:spcBef>
                <a:spcPct val="0"/>
              </a:spcBef>
              <a:spcAft>
                <a:spcPct val="0"/>
              </a:spcAft>
              <a:buClrTx/>
              <a:buSzTx/>
              <a:buFontTx/>
              <a:buNone/>
              <a:tabLst/>
            </a:pPr>
            <a:r>
              <a:rPr lang="fa-IR" dirty="0">
                <a:latin typeface="Times New Roman" pitchFamily="18" charset="0"/>
                <a:cs typeface="B Titr" pitchFamily="2" charset="-78"/>
              </a:rPr>
              <a:t>با انتخاب گزینه </a:t>
            </a:r>
            <a:r>
              <a:rPr lang="en-US" dirty="0">
                <a:latin typeface="Times New Roman" pitchFamily="18" charset="0"/>
                <a:cs typeface="B Titr" pitchFamily="2" charset="-78"/>
              </a:rPr>
              <a:t>Open      </a:t>
            </a:r>
            <a:r>
              <a:rPr lang="fa-IR" dirty="0">
                <a:latin typeface="Times New Roman" pitchFamily="18" charset="0"/>
                <a:cs typeface="B Titr" pitchFamily="2" charset="-78"/>
              </a:rPr>
              <a:t> فایل </a:t>
            </a:r>
            <a:r>
              <a:rPr lang="en-US" dirty="0">
                <a:latin typeface="Times New Roman" pitchFamily="18" charset="0"/>
                <a:cs typeface="B Titr" pitchFamily="2" charset="-78"/>
              </a:rPr>
              <a:t>disk- out- ref.ex2</a:t>
            </a:r>
            <a:r>
              <a:rPr lang="fa-IR" dirty="0">
                <a:latin typeface="Times New Roman" pitchFamily="18" charset="0"/>
                <a:cs typeface="B Titr" pitchFamily="2" charset="-78"/>
              </a:rPr>
              <a:t> را باز کنید. از قسمت </a:t>
            </a:r>
            <a:r>
              <a:rPr lang="en-US" dirty="0">
                <a:latin typeface="Times New Roman" pitchFamily="18" charset="0"/>
                <a:cs typeface="B Titr" pitchFamily="2" charset="-78"/>
              </a:rPr>
              <a:t>Object Inspector</a:t>
            </a:r>
            <a:r>
              <a:rPr lang="fa-IR" dirty="0">
                <a:latin typeface="Times New Roman" pitchFamily="18" charset="0"/>
                <a:cs typeface="B Titr" pitchFamily="2" charset="-78"/>
              </a:rPr>
              <a:t> تیک بالای پنجره ی باز شده که به معنای انتخاب همه گزینه هاست را فعال کرده و سپس کلید </a:t>
            </a:r>
            <a:r>
              <a:rPr lang="en-US" dirty="0">
                <a:latin typeface="Times New Roman" pitchFamily="18" charset="0"/>
                <a:cs typeface="B Titr" pitchFamily="2" charset="-78"/>
              </a:rPr>
              <a:t>Apply</a:t>
            </a:r>
            <a:r>
              <a:rPr lang="fa-IR" dirty="0">
                <a:latin typeface="Times New Roman" pitchFamily="18" charset="0"/>
                <a:cs typeface="B Titr" pitchFamily="2" charset="-78"/>
              </a:rPr>
              <a:t> را کلیک کنید تا همه اطلاعات بارگذاری (</a:t>
            </a:r>
            <a:r>
              <a:rPr lang="en-US" dirty="0">
                <a:latin typeface="Times New Roman" pitchFamily="18" charset="0"/>
                <a:cs typeface="B Titr" pitchFamily="2" charset="-78"/>
              </a:rPr>
              <a:t>Load </a:t>
            </a:r>
            <a:r>
              <a:rPr lang="fa-IR" dirty="0">
                <a:latin typeface="Times New Roman" pitchFamily="18" charset="0"/>
                <a:cs typeface="B Titr" pitchFamily="2" charset="-78"/>
              </a:rPr>
              <a:t>)  شوند.</a:t>
            </a:r>
            <a:endParaRPr lang="en-US" dirty="0">
              <a:latin typeface="Times New Roman" pitchFamily="18" charset="0"/>
              <a:cs typeface="B Titr" pitchFamily="2" charset="-78"/>
            </a:endParaRPr>
          </a:p>
        </p:txBody>
      </p:sp>
      <p:pic>
        <p:nvPicPr>
          <p:cNvPr id="23" name="Picture 22" descr="C:\Users\morsal\Desktop\21.png"/>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209799" y="3489086"/>
            <a:ext cx="2362199" cy="3225201"/>
          </a:xfrm>
          <a:prstGeom prst="rect">
            <a:avLst/>
          </a:prstGeom>
          <a:noFill/>
          <a:ln>
            <a:noFill/>
          </a:ln>
        </p:spPr>
      </p:pic>
      <p:pic>
        <p:nvPicPr>
          <p:cNvPr id="17" name="Picture 18" descr="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749032"/>
            <a:ext cx="414944" cy="354886"/>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8792826" y="3544332"/>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Rounded Rectangle 20"/>
          <p:cNvSpPr/>
          <p:nvPr/>
        </p:nvSpPr>
        <p:spPr>
          <a:xfrm>
            <a:off x="8792826" y="1074054"/>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15272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heel(1)">
                                      <p:cBhvr>
                                        <p:cTn id="4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0" grpId="0"/>
      <p:bldP spid="18"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1188" y="460949"/>
            <a:ext cx="7696200" cy="1719702"/>
          </a:xfrm>
          <a:prstGeom prst="rect">
            <a:avLst/>
          </a:prstGeom>
          <a:noFill/>
        </p:spPr>
        <p:txBody>
          <a:bodyPr wrap="square" rtlCol="0">
            <a:spAutoFit/>
          </a:bodyPr>
          <a:lstStyle/>
          <a:p>
            <a:pPr algn="just" rtl="1" fontAlgn="base">
              <a:lnSpc>
                <a:spcPct val="150000"/>
              </a:lnSpc>
              <a:spcBef>
                <a:spcPct val="0"/>
              </a:spcBef>
              <a:spcAft>
                <a:spcPct val="0"/>
              </a:spcAft>
            </a:pPr>
            <a:r>
              <a:rPr lang="fa-IR" dirty="0">
                <a:latin typeface="Times New Roman" pitchFamily="18" charset="0"/>
                <a:cs typeface="B Titr" pitchFamily="2" charset="-78"/>
              </a:rPr>
              <a:t>شکل نمایش داده شده یک استوانه است که یک طرف آن توخالی است که در واقع نمایش جریان هوا دور یک دیسک داغ و دوار است. مش بندی که مشاهده می کنید ، مربوط به هوای اطراف هندسه دیسک است و شکل استوانه ای اطراف آن مربوط به مرزهای شبیه سازی شده است. ناحیه توخالی دروسط ، جایی است که دیسک دوار در آن مکان قرار دارد.</a:t>
            </a:r>
            <a:endParaRPr lang="en-US" dirty="0">
              <a:latin typeface="Times New Roman" pitchFamily="18" charset="0"/>
              <a:cs typeface="B Titr" pitchFamily="2" charset="-78"/>
            </a:endParaRPr>
          </a:p>
        </p:txBody>
      </p:sp>
      <p:sp>
        <p:nvSpPr>
          <p:cNvPr id="13" name="Rounded Rectangle 12"/>
          <p:cNvSpPr/>
          <p:nvPr/>
        </p:nvSpPr>
        <p:spPr>
          <a:xfrm>
            <a:off x="8404124" y="62249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1026" name="Picture 2" descr="C:\Users\morsal\Desktop\kgyy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53" y="2362200"/>
            <a:ext cx="8069671" cy="429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81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nodeType="clickEffect">
                                  <p:stCondLst>
                                    <p:cond delay="0"/>
                                  </p:stCondLst>
                                  <p:childTnLst>
                                    <p:animEffect transition="out" filter="wheel(1)">
                                      <p:cBhvr>
                                        <p:cTn id="13" dur="2000"/>
                                        <p:tgtEl>
                                          <p:spTgt spid="1026"/>
                                        </p:tgtEl>
                                      </p:cBhvr>
                                    </p:animEffect>
                                    <p:set>
                                      <p:cBhvr>
                                        <p:cTn id="14"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80" y="1752600"/>
            <a:ext cx="7876922"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196153" y="3212674"/>
            <a:ext cx="5033447"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en-US" b="1" dirty="0">
                <a:solidFill>
                  <a:schemeClr val="accent4">
                    <a:lumMod val="75000"/>
                  </a:schemeClr>
                </a:solidFill>
                <a:latin typeface="Times New Roman" pitchFamily="18" charset="0"/>
                <a:cs typeface="Times New Roman" pitchFamily="18" charset="0"/>
              </a:rPr>
              <a:t>Exercise 3</a:t>
            </a:r>
            <a:r>
              <a:rPr lang="en-US" b="1" dirty="0" smtClean="0">
                <a:solidFill>
                  <a:schemeClr val="accent4">
                    <a:lumMod val="75000"/>
                  </a:schemeClr>
                </a:solidFill>
                <a:latin typeface="Times New Roman" pitchFamily="18" charset="0"/>
                <a:cs typeface="Times New Roman" pitchFamily="18" charset="0"/>
              </a:rPr>
              <a:t>: </a:t>
            </a:r>
            <a:r>
              <a:rPr lang="en-US" b="1" dirty="0">
                <a:solidFill>
                  <a:srgbClr val="C00000"/>
                </a:solidFill>
                <a:latin typeface="Times New Roman" pitchFamily="18" charset="0"/>
                <a:cs typeface="Times New Roman" pitchFamily="18" charset="0"/>
              </a:rPr>
              <a:t>Representation and Field Coloring</a:t>
            </a:r>
            <a:r>
              <a:rPr lang="en-US" dirty="0">
                <a:solidFill>
                  <a:srgbClr val="C00000"/>
                </a:solidFill>
              </a:rPr>
              <a:t>  </a:t>
            </a:r>
          </a:p>
        </p:txBody>
      </p:sp>
      <p:sp>
        <p:nvSpPr>
          <p:cNvPr id="6" name="TextBox 5"/>
          <p:cNvSpPr txBox="1"/>
          <p:nvPr/>
        </p:nvSpPr>
        <p:spPr>
          <a:xfrm>
            <a:off x="373039" y="4572000"/>
            <a:ext cx="8244876" cy="923330"/>
          </a:xfrm>
          <a:prstGeom prst="rect">
            <a:avLst/>
          </a:prstGeom>
          <a:noFill/>
        </p:spPr>
        <p:txBody>
          <a:bodyPr wrap="square" rtlCol="0">
            <a:spAutoFit/>
          </a:bodyPr>
          <a:lstStyle/>
          <a:p>
            <a:pPr algn="justLow" rtl="1"/>
            <a:r>
              <a:rPr lang="fa-IR" dirty="0">
                <a:latin typeface="Times New Roman" pitchFamily="18" charset="0"/>
                <a:cs typeface="B Titr" pitchFamily="2" charset="-78"/>
              </a:rPr>
              <a:t>ابتدا همانند روش گفته شده شکل </a:t>
            </a:r>
            <a:r>
              <a:rPr lang="en-US" dirty="0">
                <a:latin typeface="Times New Roman" pitchFamily="18" charset="0"/>
                <a:cs typeface="B Titr" pitchFamily="2" charset="-78"/>
              </a:rPr>
              <a:t>disk –out- ref.ex2 </a:t>
            </a:r>
            <a:r>
              <a:rPr lang="fa-IR" dirty="0">
                <a:latin typeface="Times New Roman" pitchFamily="18" charset="0"/>
                <a:cs typeface="B Titr" pitchFamily="2" charset="-78"/>
              </a:rPr>
              <a:t>را دوباره باز کنید. متغیر فشار(</a:t>
            </a:r>
            <a:r>
              <a:rPr lang="en-US" dirty="0">
                <a:latin typeface="Times New Roman" pitchFamily="18" charset="0"/>
                <a:cs typeface="B Titr" pitchFamily="2" charset="-78"/>
              </a:rPr>
              <a:t>pres</a:t>
            </a:r>
            <a:r>
              <a:rPr lang="fa-IR" dirty="0">
                <a:latin typeface="Times New Roman" pitchFamily="18" charset="0"/>
                <a:cs typeface="B Titr" pitchFamily="2" charset="-78"/>
              </a:rPr>
              <a:t>) را از قسمت </a:t>
            </a:r>
            <a:r>
              <a:rPr lang="en-US" dirty="0">
                <a:latin typeface="Times New Roman" pitchFamily="18" charset="0"/>
                <a:cs typeface="B Titr" pitchFamily="2" charset="-78"/>
              </a:rPr>
              <a:t>variable </a:t>
            </a:r>
            <a:r>
              <a:rPr lang="fa-IR" dirty="0">
                <a:latin typeface="Times New Roman" pitchFamily="18" charset="0"/>
                <a:cs typeface="B Titr" pitchFamily="2" charset="-78"/>
              </a:rPr>
              <a:t>انتخاب کنید. برای دیدن نوع مش بندی، گزینه</a:t>
            </a:r>
            <a:r>
              <a:rPr lang="en-US" dirty="0">
                <a:latin typeface="Times New Roman" pitchFamily="18" charset="0"/>
                <a:cs typeface="B Titr" pitchFamily="2" charset="-78"/>
              </a:rPr>
              <a:t>surface with Edge </a:t>
            </a:r>
            <a:r>
              <a:rPr lang="fa-IR" dirty="0">
                <a:latin typeface="Times New Roman" pitchFamily="18" charset="0"/>
                <a:cs typeface="B Titr" pitchFamily="2" charset="-78"/>
              </a:rPr>
              <a:t> را انتخاب کنید. برای دیدن شبکه بندی و </a:t>
            </a:r>
            <a:r>
              <a:rPr lang="en-US" dirty="0">
                <a:latin typeface="Times New Roman" pitchFamily="18" charset="0"/>
                <a:cs typeface="B Titr" pitchFamily="2" charset="-78"/>
              </a:rPr>
              <a:t>interior</a:t>
            </a:r>
            <a:r>
              <a:rPr lang="fa-IR" dirty="0">
                <a:latin typeface="Times New Roman" pitchFamily="18" charset="0"/>
                <a:cs typeface="B Titr" pitchFamily="2" charset="-78"/>
              </a:rPr>
              <a:t> به صورت همزمان گزینه  </a:t>
            </a:r>
            <a:r>
              <a:rPr lang="en-US" dirty="0">
                <a:latin typeface="Times New Roman" pitchFamily="18" charset="0"/>
                <a:cs typeface="B Titr" pitchFamily="2" charset="-78"/>
              </a:rPr>
              <a:t>Wireframe</a:t>
            </a:r>
            <a:r>
              <a:rPr lang="fa-IR" dirty="0">
                <a:latin typeface="Times New Roman" pitchFamily="18" charset="0"/>
                <a:cs typeface="B Titr" pitchFamily="2" charset="-78"/>
              </a:rPr>
              <a:t>را انتخاب کنید.</a:t>
            </a:r>
            <a:endParaRPr lang="en-US" dirty="0">
              <a:latin typeface="Times New Roman" pitchFamily="18" charset="0"/>
              <a:cs typeface="B Titr" pitchFamily="2" charset="-78"/>
            </a:endParaRPr>
          </a:p>
        </p:txBody>
      </p:sp>
      <p:sp>
        <p:nvSpPr>
          <p:cNvPr id="7" name="Rounded Rectangle 6"/>
          <p:cNvSpPr/>
          <p:nvPr/>
        </p:nvSpPr>
        <p:spPr>
          <a:xfrm>
            <a:off x="8723702" y="45720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Rectangle 3"/>
          <p:cNvSpPr/>
          <p:nvPr/>
        </p:nvSpPr>
        <p:spPr>
          <a:xfrm>
            <a:off x="1090656" y="1143000"/>
            <a:ext cx="7535220" cy="400110"/>
          </a:xfrm>
          <a:prstGeom prst="rect">
            <a:avLst/>
          </a:prstGeom>
        </p:spPr>
        <p:txBody>
          <a:bodyPr wrap="square">
            <a:spAutoFit/>
          </a:bodyPr>
          <a:lstStyle/>
          <a:p>
            <a:pPr lvl="0" algn="just" rtl="1"/>
            <a:r>
              <a:rPr lang="fa-IR" dirty="0">
                <a:latin typeface="Times New Roman" pitchFamily="18" charset="0"/>
                <a:cs typeface="B Titr" pitchFamily="2" charset="-78"/>
              </a:rPr>
              <a:t>یکی از متداول ترین نوارها برای بررسی و ایجاد تغییرات در شکل ، نوار ابزار زیر می باشد</a:t>
            </a:r>
            <a:r>
              <a:rPr lang="fa-IR" sz="2000" dirty="0">
                <a:solidFill>
                  <a:srgbClr val="000000"/>
                </a:solidFill>
                <a:cs typeface="B Nazanin" pitchFamily="2" charset="-78"/>
              </a:rPr>
              <a:t>.</a:t>
            </a:r>
            <a:endParaRPr lang="en-US" sz="2000" dirty="0">
              <a:solidFill>
                <a:srgbClr val="000000"/>
              </a:solidFill>
              <a:cs typeface="B Nazanin" pitchFamily="2" charset="-78"/>
            </a:endParaRPr>
          </a:p>
        </p:txBody>
      </p:sp>
    </p:spTree>
    <p:extLst>
      <p:ext uri="{BB962C8B-B14F-4D97-AF65-F5344CB8AC3E}">
        <p14:creationId xmlns:p14="http://schemas.microsoft.com/office/powerpoint/2010/main" val="300033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heel(1)">
                                      <p:cBhvr>
                                        <p:cTn id="17" dur="20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heel(1)">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hammad\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912508" cy="553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51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93592671"/>
              </p:ext>
            </p:extLst>
          </p:nvPr>
        </p:nvGraphicFramePr>
        <p:xfrm>
          <a:off x="6557844" y="609600"/>
          <a:ext cx="2133600"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15844" y="1295400"/>
            <a:ext cx="7924800" cy="1754326"/>
          </a:xfrm>
          <a:prstGeom prst="rect">
            <a:avLst/>
          </a:prstGeom>
          <a:noFill/>
        </p:spPr>
        <p:txBody>
          <a:bodyPr wrap="square" rtlCol="0">
            <a:spAutoFit/>
          </a:bodyPr>
          <a:lstStyle/>
          <a:p>
            <a:pPr algn="just" rtl="1"/>
            <a:r>
              <a:rPr lang="fa-IR" dirty="0">
                <a:latin typeface="Times New Roman" pitchFamily="18" charset="0"/>
                <a:cs typeface="B Titr" pitchFamily="2" charset="-78"/>
              </a:rPr>
              <a:t>تا به اینجا نمایش ساده ای از هندسه مورد نظر را دیدید. اما، همانطور که در ادامه خواهید دید، خصوصیات متنوع زیادی درباره این مسئله وجود دارد که با شماتیک کلی نمی توان آن ها را مشاهده کرد. می توانیم این اطلاعات را با بکارگیری </a:t>
            </a:r>
            <a:r>
              <a:rPr lang="en-US" dirty="0">
                <a:latin typeface="Times New Roman" pitchFamily="18" charset="0"/>
                <a:cs typeface="B Titr" pitchFamily="2" charset="-78"/>
              </a:rPr>
              <a:t>Filters</a:t>
            </a:r>
            <a:r>
              <a:rPr lang="fa-IR" dirty="0">
                <a:latin typeface="Times New Roman" pitchFamily="18" charset="0"/>
                <a:cs typeface="B Titr" pitchFamily="2" charset="-78"/>
              </a:rPr>
              <a:t> بدست آوریم. </a:t>
            </a:r>
            <a:r>
              <a:rPr lang="en-US" dirty="0">
                <a:latin typeface="Times New Roman" pitchFamily="18" charset="0"/>
                <a:cs typeface="B Titr" pitchFamily="2" charset="-78"/>
              </a:rPr>
              <a:t> Filters</a:t>
            </a:r>
            <a:r>
              <a:rPr lang="fa-IR" dirty="0">
                <a:latin typeface="Times New Roman" pitchFamily="18" charset="0"/>
                <a:cs typeface="B Titr" pitchFamily="2" charset="-78"/>
              </a:rPr>
              <a:t> یک بخش بسیار اساسی است که خصوصیات را از طریق پردازش اطلاعات ترسیم میکند.</a:t>
            </a:r>
            <a:r>
              <a:rPr lang="en-US" dirty="0">
                <a:latin typeface="Times New Roman" pitchFamily="18" charset="0"/>
                <a:cs typeface="B Titr" pitchFamily="2" charset="-78"/>
              </a:rPr>
              <a:t> </a:t>
            </a:r>
            <a:r>
              <a:rPr lang="fa-IR" dirty="0">
                <a:latin typeface="Times New Roman" pitchFamily="18" charset="0"/>
                <a:cs typeface="B Titr" pitchFamily="2" charset="-78"/>
              </a:rPr>
              <a:t>فیلترهای قابل دسترس زیادی در </a:t>
            </a:r>
            <a:r>
              <a:rPr lang="en-US" dirty="0">
                <a:latin typeface="Times New Roman" pitchFamily="18" charset="0"/>
                <a:cs typeface="B Titr" pitchFamily="2" charset="-78"/>
              </a:rPr>
              <a:t>Paraview</a:t>
            </a:r>
            <a:r>
              <a:rPr lang="fa-IR" dirty="0">
                <a:latin typeface="Times New Roman" pitchFamily="18" charset="0"/>
                <a:cs typeface="B Titr" pitchFamily="2" charset="-78"/>
              </a:rPr>
              <a:t> وجود دارند که از مهم ترین آن ها، که از </a:t>
            </a:r>
            <a:r>
              <a:rPr lang="en-US" dirty="0">
                <a:latin typeface="Times New Roman" pitchFamily="18" charset="0"/>
                <a:cs typeface="B Titr" pitchFamily="2" charset="-78"/>
              </a:rPr>
              <a:t>Filters toolbar</a:t>
            </a:r>
            <a:r>
              <a:rPr lang="fa-IR" dirty="0">
                <a:latin typeface="Times New Roman" pitchFamily="18" charset="0"/>
                <a:cs typeface="B Titr" pitchFamily="2" charset="-78"/>
              </a:rPr>
              <a:t> قابل دسترس اند می توان به موارد زیر اشاره کرد:</a:t>
            </a:r>
            <a:endParaRPr lang="en-US" dirty="0">
              <a:latin typeface="Times New Roman" pitchFamily="18" charset="0"/>
              <a:cs typeface="B Titr" pitchFamily="2" charset="-78"/>
            </a:endParaRPr>
          </a:p>
        </p:txBody>
      </p:sp>
      <p:sp>
        <p:nvSpPr>
          <p:cNvPr id="14" name="Rounded Rectangle 13"/>
          <p:cNvSpPr/>
          <p:nvPr/>
        </p:nvSpPr>
        <p:spPr>
          <a:xfrm>
            <a:off x="8397638" y="34290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ounded Rectangle 14"/>
          <p:cNvSpPr/>
          <p:nvPr/>
        </p:nvSpPr>
        <p:spPr>
          <a:xfrm>
            <a:off x="8386644" y="4343399"/>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Rounded Rectangle 16"/>
          <p:cNvSpPr/>
          <p:nvPr/>
        </p:nvSpPr>
        <p:spPr>
          <a:xfrm>
            <a:off x="8397638" y="51816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p:cNvSpPr txBox="1"/>
          <p:nvPr/>
        </p:nvSpPr>
        <p:spPr>
          <a:xfrm>
            <a:off x="666276" y="3299177"/>
            <a:ext cx="7620000" cy="646331"/>
          </a:xfrm>
          <a:prstGeom prst="rect">
            <a:avLst/>
          </a:prstGeom>
          <a:noFill/>
        </p:spPr>
        <p:txBody>
          <a:bodyPr wrap="square" rtlCol="0">
            <a:spAutoFit/>
          </a:bodyPr>
          <a:lstStyle/>
          <a:p>
            <a:pPr algn="r" rtl="1"/>
            <a:r>
              <a:rPr lang="en-US" b="1" dirty="0" smtClean="0">
                <a:solidFill>
                  <a:srgbClr val="C00000"/>
                </a:solidFill>
                <a:latin typeface="Times New Roman" pitchFamily="18" charset="0"/>
                <a:cs typeface="B Nazanin" pitchFamily="2" charset="-78"/>
              </a:rPr>
              <a:t>Calculator</a:t>
            </a:r>
            <a:r>
              <a:rPr lang="en-US" b="1" dirty="0" smtClean="0">
                <a:latin typeface="Times New Roman" pitchFamily="18" charset="0"/>
                <a:cs typeface="B Nazanin" pitchFamily="2" charset="-78"/>
              </a:rPr>
              <a:t>       </a:t>
            </a:r>
            <a:r>
              <a:rPr lang="en-US" dirty="0">
                <a:latin typeface="Times New Roman" pitchFamily="18" charset="0"/>
                <a:cs typeface="B Titr" pitchFamily="2" charset="-78"/>
              </a:rPr>
              <a:t>    </a:t>
            </a:r>
            <a:r>
              <a:rPr lang="fa-IR" dirty="0">
                <a:latin typeface="Times New Roman" pitchFamily="18" charset="0"/>
                <a:cs typeface="B Titr" pitchFamily="2" charset="-78"/>
              </a:rPr>
              <a:t> : محاسبات مربوط به توابع تعریف شده توسط کاربر را انجام می دهد.</a:t>
            </a:r>
            <a:endParaRPr lang="en-US" dirty="0">
              <a:latin typeface="Times New Roman" pitchFamily="18" charset="0"/>
              <a:cs typeface="B Titr" pitchFamily="2" charset="-78"/>
            </a:endParaRPr>
          </a:p>
          <a:p>
            <a:pPr algn="r" rtl="1"/>
            <a:endParaRPr lang="en-US" dirty="0"/>
          </a:p>
        </p:txBody>
      </p:sp>
      <p:sp>
        <p:nvSpPr>
          <p:cNvPr id="5" name="TextBox 4"/>
          <p:cNvSpPr txBox="1"/>
          <p:nvPr/>
        </p:nvSpPr>
        <p:spPr>
          <a:xfrm>
            <a:off x="1096844" y="4248834"/>
            <a:ext cx="7162800" cy="646331"/>
          </a:xfrm>
          <a:prstGeom prst="rect">
            <a:avLst/>
          </a:prstGeom>
          <a:noFill/>
        </p:spPr>
        <p:txBody>
          <a:bodyPr wrap="square" rtlCol="0">
            <a:spAutoFit/>
          </a:bodyPr>
          <a:lstStyle/>
          <a:p>
            <a:pPr algn="r" rtl="1"/>
            <a:r>
              <a:rPr lang="en-US" b="1" dirty="0" smtClean="0">
                <a:solidFill>
                  <a:srgbClr val="C00000"/>
                </a:solidFill>
                <a:latin typeface="Times New Roman" pitchFamily="18" charset="0"/>
                <a:cs typeface="B Nazanin" pitchFamily="2" charset="-78"/>
              </a:rPr>
              <a:t>Contu</a:t>
            </a:r>
            <a:r>
              <a:rPr lang="en-US" b="1" dirty="0">
                <a:solidFill>
                  <a:srgbClr val="C00000"/>
                </a:solidFill>
                <a:latin typeface="Times New Roman" pitchFamily="18" charset="0"/>
                <a:cs typeface="B Nazanin" pitchFamily="2" charset="-78"/>
              </a:rPr>
              <a:t>res</a:t>
            </a:r>
            <a:r>
              <a:rPr lang="en-US" dirty="0">
                <a:latin typeface="Times New Roman" pitchFamily="18" charset="0"/>
                <a:cs typeface="B Titr" pitchFamily="2" charset="-78"/>
              </a:rPr>
              <a:t>            </a:t>
            </a:r>
            <a:r>
              <a:rPr lang="fa-IR" dirty="0">
                <a:latin typeface="Times New Roman" pitchFamily="18" charset="0"/>
                <a:cs typeface="B Titr" pitchFamily="2" charset="-78"/>
              </a:rPr>
              <a:t>: برای ترسیم انواع کانتور ها بکار می رود.</a:t>
            </a:r>
            <a:endParaRPr lang="en-US" dirty="0">
              <a:latin typeface="Times New Roman" pitchFamily="18" charset="0"/>
              <a:cs typeface="B Titr" pitchFamily="2" charset="-78"/>
            </a:endParaRPr>
          </a:p>
          <a:p>
            <a:pPr algn="r" rtl="1"/>
            <a:endParaRPr lang="en-US" dirty="0"/>
          </a:p>
        </p:txBody>
      </p:sp>
      <p:sp>
        <p:nvSpPr>
          <p:cNvPr id="6" name="TextBox 5"/>
          <p:cNvSpPr txBox="1"/>
          <p:nvPr/>
        </p:nvSpPr>
        <p:spPr>
          <a:xfrm>
            <a:off x="757498" y="5095626"/>
            <a:ext cx="7437556" cy="677108"/>
          </a:xfrm>
          <a:prstGeom prst="rect">
            <a:avLst/>
          </a:prstGeom>
          <a:noFill/>
        </p:spPr>
        <p:txBody>
          <a:bodyPr wrap="square" rtlCol="0">
            <a:spAutoFit/>
          </a:bodyPr>
          <a:lstStyle/>
          <a:p>
            <a:pPr algn="r" rtl="1"/>
            <a:r>
              <a:rPr lang="en-US" b="1" dirty="0" smtClean="0">
                <a:solidFill>
                  <a:srgbClr val="C00000"/>
                </a:solidFill>
                <a:latin typeface="Times New Roman" pitchFamily="18" charset="0"/>
                <a:cs typeface="B Nazanin" pitchFamily="2" charset="-78"/>
              </a:rPr>
              <a:t>Clips</a:t>
            </a:r>
            <a:r>
              <a:rPr lang="en-US" b="1" dirty="0" smtClean="0">
                <a:latin typeface="Times New Roman" pitchFamily="18" charset="0"/>
                <a:cs typeface="B Nazanin" pitchFamily="2" charset="-78"/>
              </a:rPr>
              <a:t>           </a:t>
            </a:r>
            <a:r>
              <a:rPr lang="fa-IR" dirty="0" smtClean="0">
                <a:latin typeface="Times New Roman" pitchFamily="18" charset="0"/>
                <a:cs typeface="B Nazanin" pitchFamily="2" charset="-78"/>
              </a:rPr>
              <a:t> </a:t>
            </a:r>
            <a:r>
              <a:rPr lang="fa-IR" dirty="0">
                <a:latin typeface="Times New Roman" pitchFamily="18" charset="0"/>
                <a:cs typeface="B Nazanin" pitchFamily="2" charset="-78"/>
              </a:rPr>
              <a:t>:</a:t>
            </a:r>
            <a:r>
              <a:rPr lang="fa-IR" sz="2000" dirty="0">
                <a:latin typeface="Times New Roman" pitchFamily="18" charset="0"/>
                <a:cs typeface="B Nazanin" pitchFamily="2" charset="-78"/>
              </a:rPr>
              <a:t> </a:t>
            </a:r>
            <a:r>
              <a:rPr lang="fa-IR" dirty="0">
                <a:latin typeface="Times New Roman" pitchFamily="18" charset="0"/>
                <a:cs typeface="B Titr" pitchFamily="2" charset="-78"/>
              </a:rPr>
              <a:t>هندسه را به دو قسمت تقسیم میکند و یک طرف صفحه برش را محو میکند.</a:t>
            </a:r>
            <a:endParaRPr lang="en-US" dirty="0">
              <a:latin typeface="Times New Roman" pitchFamily="18" charset="0"/>
              <a:cs typeface="B Titr" pitchFamily="2" charset="-78"/>
            </a:endParaRPr>
          </a:p>
          <a:p>
            <a:pPr algn="r" rtl="1"/>
            <a:endParaRPr lang="en-US" dirty="0"/>
          </a:p>
        </p:txBody>
      </p:sp>
      <p:pic>
        <p:nvPicPr>
          <p:cNvPr id="21" name="Picture 20" descr="C:\Users\morsal\Desktop\24.png"/>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747000" y="3352800"/>
            <a:ext cx="381000" cy="457200"/>
          </a:xfrm>
          <a:prstGeom prst="rect">
            <a:avLst/>
          </a:prstGeom>
          <a:noFill/>
          <a:ln>
            <a:noFill/>
          </a:ln>
        </p:spPr>
      </p:pic>
      <p:pic>
        <p:nvPicPr>
          <p:cNvPr id="22" name="Picture 21" descr="C:\Users\morsal\Desktop\25.png"/>
          <p:cNvPicPr/>
          <p:nvPr/>
        </p:nvPicPr>
        <p:blipFill>
          <a:blip r:embed="rId9">
            <a:extLst>
              <a:ext uri="{28A0092B-C50C-407E-A947-70E740481C1C}">
                <a14:useLocalDpi xmlns:a14="http://schemas.microsoft.com/office/drawing/2010/main" val="0"/>
              </a:ext>
            </a:extLst>
          </a:blip>
          <a:srcRect/>
          <a:stretch>
            <a:fillRect/>
          </a:stretch>
        </p:blipFill>
        <p:spPr bwMode="auto">
          <a:xfrm>
            <a:off x="7721600" y="4248834"/>
            <a:ext cx="400050" cy="493931"/>
          </a:xfrm>
          <a:prstGeom prst="rect">
            <a:avLst/>
          </a:prstGeom>
          <a:noFill/>
          <a:ln>
            <a:noFill/>
          </a:ln>
        </p:spPr>
      </p:pic>
      <p:pic>
        <p:nvPicPr>
          <p:cNvPr id="23" name="Picture 22" descr="C:\Users\morsal\Desktop\26.png"/>
          <p:cNvPicPr/>
          <p:nvPr/>
        </p:nvPicPr>
        <p:blipFill>
          <a:blip r:embed="rId10">
            <a:extLst>
              <a:ext uri="{28A0092B-C50C-407E-A947-70E740481C1C}">
                <a14:useLocalDpi xmlns:a14="http://schemas.microsoft.com/office/drawing/2010/main" val="0"/>
              </a:ext>
            </a:extLst>
          </a:blip>
          <a:srcRect/>
          <a:stretch>
            <a:fillRect/>
          </a:stretch>
        </p:blipFill>
        <p:spPr bwMode="auto">
          <a:xfrm>
            <a:off x="7708900" y="5106768"/>
            <a:ext cx="400050" cy="533400"/>
          </a:xfrm>
          <a:prstGeom prst="rect">
            <a:avLst/>
          </a:prstGeom>
          <a:noFill/>
          <a:ln>
            <a:noFill/>
          </a:ln>
        </p:spPr>
      </p:pic>
      <p:sp>
        <p:nvSpPr>
          <p:cNvPr id="24" name="Rounded Rectangle 23"/>
          <p:cNvSpPr/>
          <p:nvPr/>
        </p:nvSpPr>
        <p:spPr>
          <a:xfrm>
            <a:off x="8386644" y="5891604"/>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228600" y="5663410"/>
            <a:ext cx="7480300" cy="934871"/>
          </a:xfrm>
          <a:prstGeom prst="rect">
            <a:avLst/>
          </a:prstGeom>
          <a:noFill/>
        </p:spPr>
        <p:txBody>
          <a:bodyPr wrap="square" rtlCol="0">
            <a:spAutoFit/>
          </a:bodyPr>
          <a:lstStyle/>
          <a:p>
            <a:pPr algn="r" rtl="1">
              <a:lnSpc>
                <a:spcPct val="150000"/>
              </a:lnSpc>
            </a:pPr>
            <a:r>
              <a:rPr lang="en-US" sz="2000" b="1" dirty="0" smtClean="0">
                <a:solidFill>
                  <a:srgbClr val="C00000"/>
                </a:solidFill>
                <a:latin typeface="Times New Roman" pitchFamily="18" charset="0"/>
                <a:cs typeface="B Nazanin" pitchFamily="2" charset="-78"/>
              </a:rPr>
              <a:t>Slice</a:t>
            </a:r>
            <a:r>
              <a:rPr lang="fa-IR" sz="2000" dirty="0" smtClean="0">
                <a:latin typeface="Times New Roman" pitchFamily="18" charset="0"/>
                <a:cs typeface="B Nazanin" pitchFamily="2" charset="-78"/>
              </a:rPr>
              <a:t>: </a:t>
            </a:r>
            <a:r>
              <a:rPr lang="fa-IR" dirty="0">
                <a:latin typeface="Times New Roman" pitchFamily="18" charset="0"/>
                <a:cs typeface="B Titr" pitchFamily="2" charset="-78"/>
              </a:rPr>
              <a:t>یک صفحه برشی از هندسه نمایش می دهد و تفاوت آن با حالت قبل آن است که تنها یک صفحه برش از هندسه در پنجره نمایش باقی مانده و باقی هندسه محو می شود.</a:t>
            </a:r>
            <a:endParaRPr lang="en-US" dirty="0">
              <a:latin typeface="Times New Roman" pitchFamily="18" charset="0"/>
              <a:cs typeface="B Titr" pitchFamily="2" charset="-78"/>
            </a:endParaRPr>
          </a:p>
        </p:txBody>
      </p:sp>
      <p:pic>
        <p:nvPicPr>
          <p:cNvPr id="25" name="Picture 24" descr="C:\Users\morsal\Desktop\27.png"/>
          <p:cNvPicPr/>
          <p:nvPr/>
        </p:nvPicPr>
        <p:blipFill>
          <a:blip r:embed="rId11">
            <a:extLst>
              <a:ext uri="{28A0092B-C50C-407E-A947-70E740481C1C}">
                <a14:useLocalDpi xmlns:a14="http://schemas.microsoft.com/office/drawing/2010/main" val="0"/>
              </a:ext>
            </a:extLst>
          </a:blip>
          <a:srcRect/>
          <a:stretch>
            <a:fillRect/>
          </a:stretch>
        </p:blipFill>
        <p:spPr bwMode="auto">
          <a:xfrm>
            <a:off x="7732712" y="5772734"/>
            <a:ext cx="377825" cy="478482"/>
          </a:xfrm>
          <a:prstGeom prst="rect">
            <a:avLst/>
          </a:prstGeom>
          <a:noFill/>
          <a:ln>
            <a:noFill/>
          </a:ln>
        </p:spPr>
      </p:pic>
    </p:spTree>
    <p:extLst>
      <p:ext uri="{BB962C8B-B14F-4D97-AF65-F5344CB8AC3E}">
        <p14:creationId xmlns:p14="http://schemas.microsoft.com/office/powerpoint/2010/main" val="112076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01490837"/>
              </p:ext>
            </p:extLst>
          </p:nvPr>
        </p:nvGraphicFramePr>
        <p:xfrm>
          <a:off x="6557844" y="609600"/>
          <a:ext cx="2133600"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ounded Rectangle 13"/>
          <p:cNvSpPr/>
          <p:nvPr/>
        </p:nvSpPr>
        <p:spPr>
          <a:xfrm>
            <a:off x="8397638" y="1401718"/>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ounded Rectangle 14"/>
          <p:cNvSpPr/>
          <p:nvPr/>
        </p:nvSpPr>
        <p:spPr>
          <a:xfrm>
            <a:off x="8397638" y="2524036"/>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Rounded Rectangle 16"/>
          <p:cNvSpPr/>
          <p:nvPr/>
        </p:nvSpPr>
        <p:spPr>
          <a:xfrm>
            <a:off x="8397638" y="3452762"/>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p:cNvSpPr txBox="1"/>
          <p:nvPr/>
        </p:nvSpPr>
        <p:spPr>
          <a:xfrm>
            <a:off x="76200" y="1290935"/>
            <a:ext cx="8210550" cy="1338828"/>
          </a:xfrm>
          <a:prstGeom prst="rect">
            <a:avLst/>
          </a:prstGeom>
          <a:noFill/>
        </p:spPr>
        <p:txBody>
          <a:bodyPr wrap="square" rtlCol="0">
            <a:spAutoFit/>
          </a:bodyPr>
          <a:lstStyle/>
          <a:p>
            <a:pPr algn="r" rtl="1">
              <a:lnSpc>
                <a:spcPct val="150000"/>
              </a:lnSpc>
            </a:pPr>
            <a:r>
              <a:rPr lang="en-US" b="1" dirty="0" smtClean="0">
                <a:solidFill>
                  <a:srgbClr val="C00000"/>
                </a:solidFill>
                <a:latin typeface="Times New Roman" pitchFamily="18" charset="0"/>
                <a:cs typeface="B Nazanin" pitchFamily="2" charset="-78"/>
              </a:rPr>
              <a:t>Threshold</a:t>
            </a:r>
            <a:r>
              <a:rPr lang="en-US" b="1" dirty="0" smtClean="0">
                <a:latin typeface="Times New Roman" pitchFamily="18" charset="0"/>
                <a:cs typeface="B Nazanin" pitchFamily="2" charset="-78"/>
              </a:rPr>
              <a:t>           </a:t>
            </a:r>
            <a:r>
              <a:rPr lang="en-US" dirty="0" smtClean="0">
                <a:latin typeface="Times New Roman" pitchFamily="18" charset="0"/>
                <a:cs typeface="B Nazanin" pitchFamily="2" charset="-78"/>
              </a:rPr>
              <a:t> </a:t>
            </a:r>
            <a:r>
              <a:rPr lang="fa-IR" dirty="0" smtClean="0">
                <a:latin typeface="Times New Roman" pitchFamily="18" charset="0"/>
                <a:cs typeface="B Nazanin" pitchFamily="2" charset="-78"/>
              </a:rPr>
              <a:t> </a:t>
            </a:r>
            <a:r>
              <a:rPr lang="fa-IR" dirty="0">
                <a:latin typeface="Times New Roman" pitchFamily="18" charset="0"/>
                <a:cs typeface="B Nazanin" pitchFamily="2" charset="-78"/>
              </a:rPr>
              <a:t>: </a:t>
            </a:r>
            <a:r>
              <a:rPr lang="fa-IR" dirty="0">
                <a:latin typeface="Times New Roman" pitchFamily="18" charset="0"/>
                <a:cs typeface="B Titr" pitchFamily="2" charset="-78"/>
              </a:rPr>
              <a:t>سلول هایی را که در یک محدوده خاص از اعداد هستند را از شکل مجزا می کندبه عنوان مثال می توانید برای همین مثال نواحی که بین محدوده فشار </a:t>
            </a:r>
            <a:r>
              <a:rPr lang="en-US" dirty="0">
                <a:latin typeface="Times New Roman" pitchFamily="18" charset="0"/>
                <a:cs typeface="B Titr" pitchFamily="2" charset="-78"/>
              </a:rPr>
              <a:t>0.0235306</a:t>
            </a:r>
            <a:r>
              <a:rPr lang="fa-IR" dirty="0">
                <a:latin typeface="Times New Roman" pitchFamily="18" charset="0"/>
                <a:cs typeface="B Titr" pitchFamily="2" charset="-78"/>
              </a:rPr>
              <a:t> تا 0.0288185 هستند را مشخص کنید.</a:t>
            </a:r>
            <a:endParaRPr lang="en-US" dirty="0">
              <a:latin typeface="Times New Roman" pitchFamily="18" charset="0"/>
              <a:cs typeface="B Titr" pitchFamily="2" charset="-78"/>
            </a:endParaRPr>
          </a:p>
        </p:txBody>
      </p:sp>
      <p:sp>
        <p:nvSpPr>
          <p:cNvPr id="5" name="TextBox 4"/>
          <p:cNvSpPr txBox="1"/>
          <p:nvPr/>
        </p:nvSpPr>
        <p:spPr>
          <a:xfrm>
            <a:off x="596312" y="2563252"/>
            <a:ext cx="7511903" cy="369332"/>
          </a:xfrm>
          <a:prstGeom prst="rect">
            <a:avLst/>
          </a:prstGeom>
          <a:noFill/>
        </p:spPr>
        <p:txBody>
          <a:bodyPr wrap="square" rtlCol="0">
            <a:spAutoFit/>
          </a:bodyPr>
          <a:lstStyle/>
          <a:p>
            <a:pPr algn="justLow" rtl="1"/>
            <a:r>
              <a:rPr lang="en-US" b="1" dirty="0" smtClean="0"/>
              <a:t>: </a:t>
            </a:r>
            <a:r>
              <a:rPr lang="en-US" b="1" dirty="0" smtClean="0">
                <a:solidFill>
                  <a:srgbClr val="C00000"/>
                </a:solidFill>
                <a:latin typeface="Times New Roman" pitchFamily="18" charset="0"/>
                <a:cs typeface="B Nazanin" pitchFamily="2" charset="-78"/>
              </a:rPr>
              <a:t>Glyph</a:t>
            </a:r>
            <a:r>
              <a:rPr lang="en-US" b="1" dirty="0" smtClean="0">
                <a:latin typeface="Times New Roman" pitchFamily="18" charset="0"/>
                <a:cs typeface="B Nazanin" pitchFamily="2" charset="-78"/>
              </a:rPr>
              <a:t>       </a:t>
            </a:r>
            <a:r>
              <a:rPr lang="en-US" dirty="0" smtClean="0">
                <a:latin typeface="Times New Roman" pitchFamily="18" charset="0"/>
                <a:cs typeface="B Nazanin" pitchFamily="2" charset="-78"/>
              </a:rPr>
              <a:t> </a:t>
            </a:r>
            <a:r>
              <a:rPr lang="fa-IR" dirty="0">
                <a:latin typeface="Times New Roman" pitchFamily="18" charset="0"/>
                <a:cs typeface="B Titr" pitchFamily="2" charset="-78"/>
              </a:rPr>
              <a:t>برای نمایش بردار های سرعت ویا مقادیر اسکالر مورد استفاده واقع می شود</a:t>
            </a:r>
            <a:endParaRPr lang="en-US" dirty="0">
              <a:latin typeface="Times New Roman" pitchFamily="18" charset="0"/>
              <a:cs typeface="B Titr" pitchFamily="2" charset="-78"/>
            </a:endParaRPr>
          </a:p>
        </p:txBody>
      </p:sp>
      <p:sp>
        <p:nvSpPr>
          <p:cNvPr id="6" name="TextBox 5"/>
          <p:cNvSpPr txBox="1"/>
          <p:nvPr/>
        </p:nvSpPr>
        <p:spPr>
          <a:xfrm>
            <a:off x="811212" y="3434397"/>
            <a:ext cx="7315200" cy="646331"/>
          </a:xfrm>
          <a:prstGeom prst="rect">
            <a:avLst/>
          </a:prstGeom>
          <a:noFill/>
        </p:spPr>
        <p:txBody>
          <a:bodyPr wrap="square" rtlCol="0">
            <a:spAutoFit/>
          </a:bodyPr>
          <a:lstStyle/>
          <a:p>
            <a:pPr algn="justLow" rtl="1"/>
            <a:r>
              <a:rPr lang="en-US" b="1" dirty="0" smtClean="0">
                <a:solidFill>
                  <a:srgbClr val="C00000"/>
                </a:solidFill>
                <a:latin typeface="Times New Roman" pitchFamily="18" charset="0"/>
                <a:cs typeface="Times New Roman" pitchFamily="18" charset="0"/>
              </a:rPr>
              <a:t>Stream Tracer </a:t>
            </a:r>
            <a:r>
              <a:rPr lang="en-US" dirty="0" smtClean="0">
                <a:solidFill>
                  <a:srgbClr val="C00000"/>
                </a:solidFill>
                <a:latin typeface="Times New Roman" pitchFamily="18" charset="0"/>
                <a:cs typeface="Times New Roman" pitchFamily="18" charset="0"/>
              </a:rPr>
              <a:t>         </a:t>
            </a:r>
            <a:r>
              <a:rPr lang="fa-IR" dirty="0" smtClean="0">
                <a:solidFill>
                  <a:srgbClr val="C00000"/>
                </a:solidFill>
                <a:latin typeface="Times New Roman" pitchFamily="18" charset="0"/>
                <a:cs typeface="B Nazanin" pitchFamily="2" charset="-78"/>
              </a:rPr>
              <a:t>:</a:t>
            </a:r>
            <a:r>
              <a:rPr lang="en-US" dirty="0" smtClean="0">
                <a:solidFill>
                  <a:srgbClr val="C00000"/>
                </a:solidFill>
                <a:latin typeface="Times New Roman" pitchFamily="18" charset="0"/>
                <a:cs typeface="B Nazanin" pitchFamily="2" charset="-78"/>
              </a:rPr>
              <a:t> </a:t>
            </a:r>
            <a:r>
              <a:rPr lang="fa-IR" dirty="0" smtClean="0">
                <a:solidFill>
                  <a:srgbClr val="C00000"/>
                </a:solidFill>
                <a:latin typeface="Times New Roman" pitchFamily="18" charset="0"/>
                <a:cs typeface="B Nazanin" pitchFamily="2" charset="-78"/>
              </a:rPr>
              <a:t> </a:t>
            </a:r>
            <a:r>
              <a:rPr lang="fa-IR" dirty="0">
                <a:latin typeface="Times New Roman" pitchFamily="18" charset="0"/>
                <a:cs typeface="B Titr" pitchFamily="2" charset="-78"/>
              </a:rPr>
              <a:t>برای ترسیم خطوط جریان بکار می رود.</a:t>
            </a:r>
            <a:endParaRPr lang="en-US" dirty="0">
              <a:latin typeface="Times New Roman" pitchFamily="18" charset="0"/>
              <a:cs typeface="B Titr" pitchFamily="2" charset="-78"/>
            </a:endParaRPr>
          </a:p>
          <a:p>
            <a:pPr algn="justLow" rtl="1"/>
            <a:endParaRPr lang="en-US" dirty="0">
              <a:latin typeface="Times New Roman" pitchFamily="18" charset="0"/>
              <a:cs typeface="B Titr" pitchFamily="2" charset="-78"/>
            </a:endParaRPr>
          </a:p>
        </p:txBody>
      </p:sp>
      <p:sp>
        <p:nvSpPr>
          <p:cNvPr id="24" name="Rounded Rectangle 23"/>
          <p:cNvSpPr/>
          <p:nvPr/>
        </p:nvSpPr>
        <p:spPr>
          <a:xfrm>
            <a:off x="8397638" y="43434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427036" y="4343400"/>
            <a:ext cx="7620000" cy="473206"/>
          </a:xfrm>
          <a:prstGeom prst="rect">
            <a:avLst/>
          </a:prstGeom>
          <a:noFill/>
        </p:spPr>
        <p:txBody>
          <a:bodyPr wrap="square" rtlCol="0">
            <a:spAutoFit/>
          </a:bodyPr>
          <a:lstStyle/>
          <a:p>
            <a:pPr algn="r" rtl="1">
              <a:lnSpc>
                <a:spcPct val="150000"/>
              </a:lnSpc>
            </a:pPr>
            <a:r>
              <a:rPr lang="en-US" b="1" dirty="0">
                <a:solidFill>
                  <a:srgbClr val="C00000"/>
                </a:solidFill>
                <a:latin typeface="Times New Roman" pitchFamily="18" charset="0"/>
                <a:cs typeface="B Nazanin" pitchFamily="2" charset="-78"/>
              </a:rPr>
              <a:t>Warp (vector</a:t>
            </a:r>
            <a:r>
              <a:rPr lang="en-US" b="1" dirty="0" smtClean="0">
                <a:solidFill>
                  <a:srgbClr val="C00000"/>
                </a:solidFill>
                <a:latin typeface="Times New Roman" pitchFamily="18" charset="0"/>
                <a:cs typeface="B Nazanin" pitchFamily="2" charset="-78"/>
              </a:rPr>
              <a:t>)        </a:t>
            </a:r>
            <a:r>
              <a:rPr lang="en-US" dirty="0" smtClean="0">
                <a:solidFill>
                  <a:srgbClr val="C00000"/>
                </a:solidFill>
                <a:latin typeface="Times New Roman" pitchFamily="18" charset="0"/>
                <a:cs typeface="B Nazanin" pitchFamily="2" charset="-78"/>
              </a:rPr>
              <a:t> </a:t>
            </a:r>
            <a:r>
              <a:rPr lang="fa-IR" dirty="0" smtClean="0">
                <a:solidFill>
                  <a:srgbClr val="C00000"/>
                </a:solidFill>
                <a:latin typeface="Times New Roman" pitchFamily="18" charset="0"/>
                <a:cs typeface="B Nazanin" pitchFamily="2" charset="-78"/>
              </a:rPr>
              <a:t> : </a:t>
            </a:r>
            <a:r>
              <a:rPr lang="fa-IR" dirty="0">
                <a:latin typeface="Times New Roman" pitchFamily="18" charset="0"/>
                <a:cs typeface="B Titr" pitchFamily="2" charset="-78"/>
              </a:rPr>
              <a:t>هر نقطه از مش را با یک میدان برداری جایگزین می کند . </a:t>
            </a:r>
            <a:endParaRPr lang="en-US" dirty="0">
              <a:latin typeface="Times New Roman" pitchFamily="18" charset="0"/>
              <a:cs typeface="B Titr" pitchFamily="2" charset="-78"/>
            </a:endParaRPr>
          </a:p>
        </p:txBody>
      </p:sp>
      <p:pic>
        <p:nvPicPr>
          <p:cNvPr id="16" name="Picture 15" descr="C:\Users\morsal\Desktop\28.png"/>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669212" y="1316335"/>
            <a:ext cx="457200" cy="475566"/>
          </a:xfrm>
          <a:prstGeom prst="rect">
            <a:avLst/>
          </a:prstGeom>
          <a:noFill/>
          <a:ln>
            <a:noFill/>
          </a:ln>
        </p:spPr>
      </p:pic>
      <p:pic>
        <p:nvPicPr>
          <p:cNvPr id="18" name="Picture 17" descr="C:\Users\morsal\Desktop\29.png"/>
          <p:cNvPicPr/>
          <p:nvPr/>
        </p:nvPicPr>
        <p:blipFill>
          <a:blip r:embed="rId9">
            <a:extLst>
              <a:ext uri="{BEBA8EAE-BF5A-486C-A8C5-ECC9F3942E4B}">
                <a14:imgProps xmlns:a14="http://schemas.microsoft.com/office/drawing/2010/main">
                  <a14:imgLayer r:embed="rId10">
                    <a14:imgEffect>
                      <a14:artisticMarker/>
                    </a14:imgEffect>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643811" y="2514600"/>
            <a:ext cx="403225" cy="466636"/>
          </a:xfrm>
          <a:prstGeom prst="rect">
            <a:avLst/>
          </a:prstGeom>
          <a:noFill/>
          <a:ln>
            <a:noFill/>
          </a:ln>
        </p:spPr>
      </p:pic>
      <p:pic>
        <p:nvPicPr>
          <p:cNvPr id="19" name="Picture 18" descr="C:\Users\morsal\Desktop\30.png"/>
          <p:cNvPicPr/>
          <p:nvPr/>
        </p:nvPicPr>
        <p:blipFill>
          <a:blip r:embed="rId11">
            <a:extLst>
              <a:ext uri="{BEBA8EAE-BF5A-486C-A8C5-ECC9F3942E4B}">
                <a14:imgProps xmlns:a14="http://schemas.microsoft.com/office/drawing/2010/main">
                  <a14:imgLayer r:embed="rId12">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643811" y="3432759"/>
            <a:ext cx="438467" cy="497206"/>
          </a:xfrm>
          <a:prstGeom prst="rect">
            <a:avLst/>
          </a:prstGeom>
          <a:noFill/>
          <a:ln>
            <a:noFill/>
          </a:ln>
        </p:spPr>
      </p:pic>
      <p:pic>
        <p:nvPicPr>
          <p:cNvPr id="20" name="Picture 19" descr="C:\Users\morsal\Desktop\31.png"/>
          <p:cNvPicPr/>
          <p:nvPr/>
        </p:nvPicPr>
        <p:blipFill>
          <a:blip r:embed="rId13">
            <a:extLst>
              <a:ext uri="{BEBA8EAE-BF5A-486C-A8C5-ECC9F3942E4B}">
                <a14:imgProps xmlns:a14="http://schemas.microsoft.com/office/drawing/2010/main">
                  <a14:imgLayer r:embed="rId14">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643811" y="4343400"/>
            <a:ext cx="438467" cy="480541"/>
          </a:xfrm>
          <a:prstGeom prst="rect">
            <a:avLst/>
          </a:prstGeom>
          <a:noFill/>
          <a:ln>
            <a:noFill/>
          </a:ln>
        </p:spPr>
      </p:pic>
      <p:sp>
        <p:nvSpPr>
          <p:cNvPr id="26" name="Rounded Rectangle 25"/>
          <p:cNvSpPr/>
          <p:nvPr/>
        </p:nvSpPr>
        <p:spPr>
          <a:xfrm>
            <a:off x="8397638" y="52578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7" name="Rounded Rectangle 26"/>
          <p:cNvSpPr/>
          <p:nvPr/>
        </p:nvSpPr>
        <p:spPr>
          <a:xfrm>
            <a:off x="8397638" y="6179066"/>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8" name="Picture 27" descr="C:\Users\morsal\Desktop\32.png"/>
          <p:cNvPicPr/>
          <p:nvPr/>
        </p:nvPicPr>
        <p:blipFill>
          <a:blip r:embed="rId15">
            <a:extLst>
              <a:ext uri="{BEBA8EAE-BF5A-486C-A8C5-ECC9F3942E4B}">
                <a14:imgProps xmlns:a14="http://schemas.microsoft.com/office/drawing/2010/main">
                  <a14:imgLayer r:embed="rId16">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714934" y="5225534"/>
            <a:ext cx="438466" cy="369332"/>
          </a:xfrm>
          <a:prstGeom prst="rect">
            <a:avLst/>
          </a:prstGeom>
          <a:noFill/>
          <a:ln>
            <a:noFill/>
          </a:ln>
        </p:spPr>
      </p:pic>
      <p:sp>
        <p:nvSpPr>
          <p:cNvPr id="8" name="Rectangle 7"/>
          <p:cNvSpPr/>
          <p:nvPr/>
        </p:nvSpPr>
        <p:spPr>
          <a:xfrm>
            <a:off x="647053" y="6127234"/>
            <a:ext cx="6925197" cy="369332"/>
          </a:xfrm>
          <a:prstGeom prst="rect">
            <a:avLst/>
          </a:prstGeom>
        </p:spPr>
        <p:txBody>
          <a:bodyPr wrap="square">
            <a:spAutoFit/>
          </a:bodyPr>
          <a:lstStyle/>
          <a:p>
            <a:pPr algn="r" rtl="1"/>
            <a:r>
              <a:rPr lang="en-US" b="1" dirty="0">
                <a:solidFill>
                  <a:srgbClr val="C00000"/>
                </a:solidFill>
                <a:latin typeface="Times New Roman" pitchFamily="18" charset="0"/>
                <a:cs typeface="Times New Roman" pitchFamily="18" charset="0"/>
              </a:rPr>
              <a:t>Extract </a:t>
            </a:r>
            <a:r>
              <a:rPr lang="en-US" b="1" dirty="0" smtClean="0">
                <a:solidFill>
                  <a:srgbClr val="C00000"/>
                </a:solidFill>
                <a:latin typeface="Times New Roman" pitchFamily="18" charset="0"/>
                <a:cs typeface="Times New Roman" pitchFamily="18" charset="0"/>
              </a:rPr>
              <a:t>Level  </a:t>
            </a:r>
            <a:r>
              <a:rPr lang="fa-IR" dirty="0" smtClean="0">
                <a:solidFill>
                  <a:srgbClr val="C00000"/>
                </a:solidFill>
                <a:latin typeface="Times New Roman" pitchFamily="18" charset="0"/>
                <a:cs typeface="Times New Roman" pitchFamily="18" charset="0"/>
              </a:rPr>
              <a:t> </a:t>
            </a:r>
            <a:r>
              <a:rPr lang="fa-IR" dirty="0" smtClean="0">
                <a:solidFill>
                  <a:srgbClr val="C00000"/>
                </a:solidFill>
                <a:latin typeface="Times New Roman" pitchFamily="18" charset="0"/>
                <a:cs typeface="B Nazanin" pitchFamily="2" charset="-78"/>
              </a:rPr>
              <a:t>:</a:t>
            </a:r>
            <a:r>
              <a:rPr lang="fa-IR" dirty="0">
                <a:latin typeface="Times New Roman" pitchFamily="18" charset="0"/>
                <a:cs typeface="B Titr" pitchFamily="2" charset="-78"/>
              </a:rPr>
              <a:t>یک یا چند داده را از یک </a:t>
            </a:r>
            <a:r>
              <a:rPr lang="en-US" dirty="0">
                <a:latin typeface="Times New Roman" pitchFamily="18" charset="0"/>
                <a:cs typeface="B Titr" pitchFamily="2" charset="-78"/>
              </a:rPr>
              <a:t>multi block data set </a:t>
            </a:r>
            <a:r>
              <a:rPr lang="fa-IR" dirty="0">
                <a:latin typeface="Times New Roman" pitchFamily="18" charset="0"/>
                <a:cs typeface="B Titr" pitchFamily="2" charset="-78"/>
              </a:rPr>
              <a:t> جدا می کند.</a:t>
            </a:r>
            <a:endParaRPr lang="en-US" dirty="0">
              <a:latin typeface="Times New Roman" pitchFamily="18" charset="0"/>
              <a:cs typeface="B Titr" pitchFamily="2" charset="-78"/>
            </a:endParaRPr>
          </a:p>
        </p:txBody>
      </p:sp>
      <p:pic>
        <p:nvPicPr>
          <p:cNvPr id="30" name="Picture 29" descr="C:\Users\morsal\Desktop\33.png"/>
          <p:cNvPicPr/>
          <p:nvPr/>
        </p:nvPicPr>
        <p:blipFill>
          <a:blip r:embed="rId17">
            <a:extLst>
              <a:ext uri="{BEBA8EAE-BF5A-486C-A8C5-ECC9F3942E4B}">
                <a14:imgProps xmlns:a14="http://schemas.microsoft.com/office/drawing/2010/main">
                  <a14:imgLayer r:embed="rId18">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636667" y="6064766"/>
            <a:ext cx="522289" cy="431800"/>
          </a:xfrm>
          <a:prstGeom prst="rect">
            <a:avLst/>
          </a:prstGeom>
          <a:noFill/>
          <a:ln>
            <a:noFill/>
          </a:ln>
        </p:spPr>
      </p:pic>
      <p:sp>
        <p:nvSpPr>
          <p:cNvPr id="21" name="Rectangle 20"/>
          <p:cNvSpPr/>
          <p:nvPr/>
        </p:nvSpPr>
        <p:spPr>
          <a:xfrm>
            <a:off x="304800" y="5239434"/>
            <a:ext cx="7280150" cy="646331"/>
          </a:xfrm>
          <a:prstGeom prst="rect">
            <a:avLst/>
          </a:prstGeom>
        </p:spPr>
        <p:txBody>
          <a:bodyPr wrap="square">
            <a:spAutoFit/>
          </a:bodyPr>
          <a:lstStyle/>
          <a:p>
            <a:pPr algn="r" rtl="1"/>
            <a:r>
              <a:rPr lang="en-US" b="1" dirty="0">
                <a:solidFill>
                  <a:srgbClr val="C00000"/>
                </a:solidFill>
                <a:latin typeface="Times New Roman" pitchFamily="18" charset="0"/>
                <a:cs typeface="B Nazanin" pitchFamily="2" charset="-78"/>
              </a:rPr>
              <a:t>:</a:t>
            </a:r>
            <a:r>
              <a:rPr lang="en-US" b="1" dirty="0" smtClean="0">
                <a:solidFill>
                  <a:srgbClr val="C00000"/>
                </a:solidFill>
                <a:latin typeface="Times New Roman" pitchFamily="18" charset="0"/>
                <a:cs typeface="B Nazanin" pitchFamily="2" charset="-78"/>
              </a:rPr>
              <a:t> </a:t>
            </a:r>
            <a:r>
              <a:rPr lang="en-US" b="1" dirty="0">
                <a:solidFill>
                  <a:srgbClr val="C00000"/>
                </a:solidFill>
                <a:latin typeface="Times New Roman" pitchFamily="18" charset="0"/>
                <a:cs typeface="B Nazanin" pitchFamily="2" charset="-78"/>
              </a:rPr>
              <a:t>Group </a:t>
            </a:r>
            <a:r>
              <a:rPr lang="en-US" b="1" dirty="0" smtClean="0">
                <a:solidFill>
                  <a:srgbClr val="C00000"/>
                </a:solidFill>
                <a:latin typeface="Times New Roman" pitchFamily="18" charset="0"/>
                <a:cs typeface="B Nazanin" pitchFamily="2" charset="-78"/>
              </a:rPr>
              <a:t>Dataset</a:t>
            </a:r>
            <a:r>
              <a:rPr lang="fa-IR" dirty="0">
                <a:latin typeface="Times New Roman" pitchFamily="18" charset="0"/>
                <a:cs typeface="B Titr" pitchFamily="2" charset="-78"/>
              </a:rPr>
              <a:t>خروجی های چند </a:t>
            </a:r>
            <a:r>
              <a:rPr lang="en-US" dirty="0">
                <a:latin typeface="Times New Roman" pitchFamily="18" charset="0"/>
                <a:cs typeface="B Titr" pitchFamily="2" charset="-78"/>
              </a:rPr>
              <a:t>pipeline inspector </a:t>
            </a:r>
            <a:r>
              <a:rPr lang="fa-IR" dirty="0">
                <a:latin typeface="Times New Roman" pitchFamily="18" charset="0"/>
                <a:cs typeface="B Titr" pitchFamily="2" charset="-78"/>
              </a:rPr>
              <a:t> را در یک جدول نمایش می دهد.</a:t>
            </a:r>
            <a:r>
              <a:rPr lang="en-US" dirty="0">
                <a:latin typeface="Times New Roman" pitchFamily="18" charset="0"/>
                <a:cs typeface="B Titr" pitchFamily="2" charset="-78"/>
              </a:rPr>
              <a:t> </a:t>
            </a:r>
            <a:r>
              <a:rPr lang="en-US" dirty="0" smtClean="0">
                <a:solidFill>
                  <a:srgbClr val="C00000"/>
                </a:solidFill>
              </a:rPr>
              <a:t>  </a:t>
            </a:r>
            <a:endParaRPr lang="fa-IR" dirty="0" smtClean="0">
              <a:solidFill>
                <a:srgbClr val="C00000"/>
              </a:solidFill>
            </a:endParaRPr>
          </a:p>
        </p:txBody>
      </p:sp>
    </p:spTree>
    <p:extLst>
      <p:ext uri="{BB962C8B-B14F-4D97-AF65-F5344CB8AC3E}">
        <p14:creationId xmlns:p14="http://schemas.microsoft.com/office/powerpoint/2010/main" val="129076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ppt_w</p:attrName>
                                        </p:attrNameLst>
                                      </p:cBhvr>
                                      <p:tavLst>
                                        <p:tav tm="0">
                                          <p:val>
                                            <p:fltVal val="0"/>
                                          </p:val>
                                        </p:tav>
                                        <p:tav tm="100000">
                                          <p:val>
                                            <p:strVal val="#ppt_w"/>
                                          </p:val>
                                        </p:tav>
                                      </p:tavLst>
                                    </p:anim>
                                    <p:anim calcmode="lin" valueType="num">
                                      <p:cBhvr>
                                        <p:cTn id="84" dur="500" fill="hold"/>
                                        <p:tgtEl>
                                          <p:spTgt spid="8"/>
                                        </p:tgtEl>
                                        <p:attrNameLst>
                                          <p:attrName>ppt_h</p:attrName>
                                        </p:attrNameLst>
                                      </p:cBhvr>
                                      <p:tavLst>
                                        <p:tav tm="0">
                                          <p:val>
                                            <p:fltVal val="0"/>
                                          </p:val>
                                        </p:tav>
                                        <p:tav tm="100000">
                                          <p:val>
                                            <p:strVal val="#ppt_h"/>
                                          </p:val>
                                        </p:tav>
                                      </p:tavLst>
                                    </p:anim>
                                    <p:animEffect transition="in" filter="fade">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5" grpId="0"/>
      <p:bldP spid="6" grpId="0"/>
      <p:bldP spid="13" grpId="0"/>
      <p:bldP spid="8"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49126340"/>
              </p:ext>
            </p:extLst>
          </p:nvPr>
        </p:nvGraphicFramePr>
        <p:xfrm>
          <a:off x="6557844" y="609600"/>
          <a:ext cx="2133600"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ounded Rectangle 13"/>
          <p:cNvSpPr/>
          <p:nvPr/>
        </p:nvSpPr>
        <p:spPr>
          <a:xfrm>
            <a:off x="8530988" y="12954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p:cNvSpPr txBox="1"/>
          <p:nvPr/>
        </p:nvSpPr>
        <p:spPr>
          <a:xfrm>
            <a:off x="531575" y="1290935"/>
            <a:ext cx="7859714" cy="1200329"/>
          </a:xfrm>
          <a:prstGeom prst="rect">
            <a:avLst/>
          </a:prstGeom>
          <a:noFill/>
        </p:spPr>
        <p:txBody>
          <a:bodyPr wrap="square" rtlCol="0">
            <a:spAutoFit/>
          </a:bodyPr>
          <a:lstStyle/>
          <a:p>
            <a:pPr algn="justLow" rtl="1"/>
            <a:r>
              <a:rPr lang="fa-IR" dirty="0">
                <a:latin typeface="Times New Roman" pitchFamily="18" charset="0"/>
                <a:cs typeface="B Titr" pitchFamily="2" charset="-78"/>
              </a:rPr>
              <a:t>این یازده نوع تنها نمونه هایی از فیلترهای موجود در  </a:t>
            </a:r>
            <a:r>
              <a:rPr lang="en-US" dirty="0">
                <a:latin typeface="Times New Roman" pitchFamily="18" charset="0"/>
                <a:cs typeface="B Titr" pitchFamily="2" charset="-78"/>
              </a:rPr>
              <a:t>Paraview </a:t>
            </a:r>
            <a:r>
              <a:rPr lang="fa-IR" dirty="0">
                <a:latin typeface="Times New Roman" pitchFamily="18" charset="0"/>
                <a:cs typeface="B Titr" pitchFamily="2" charset="-78"/>
              </a:rPr>
              <a:t> هستند</a:t>
            </a:r>
            <a:r>
              <a:rPr lang="en-US" dirty="0">
                <a:latin typeface="Times New Roman" pitchFamily="18" charset="0"/>
                <a:cs typeface="B Titr" pitchFamily="2" charset="-78"/>
              </a:rPr>
              <a:t>. </a:t>
            </a:r>
            <a:r>
              <a:rPr lang="fa-IR" dirty="0">
                <a:latin typeface="Times New Roman" pitchFamily="18" charset="0"/>
                <a:cs typeface="B Titr" pitchFamily="2" charset="-78"/>
              </a:rPr>
              <a:t> در منوی </a:t>
            </a:r>
            <a:r>
              <a:rPr lang="en-US" dirty="0">
                <a:latin typeface="Times New Roman" pitchFamily="18" charset="0"/>
                <a:cs typeface="B Titr" pitchFamily="2" charset="-78"/>
              </a:rPr>
              <a:t>Filters</a:t>
            </a:r>
            <a:r>
              <a:rPr lang="fa-IR" dirty="0">
                <a:latin typeface="Times New Roman" pitchFamily="18" charset="0"/>
                <a:cs typeface="B Titr" pitchFamily="2" charset="-78"/>
              </a:rPr>
              <a:t> گزینه های بسیار متعددی وجود دارند که شما می توانید از آن ها برای پردازش اطلاعات استفاده کنید. </a:t>
            </a:r>
            <a:r>
              <a:rPr lang="en-US" dirty="0">
                <a:latin typeface="Times New Roman" pitchFamily="18" charset="0"/>
                <a:cs typeface="B Titr" pitchFamily="2" charset="-78"/>
              </a:rPr>
              <a:t>Paraview</a:t>
            </a:r>
            <a:r>
              <a:rPr lang="fa-IR" dirty="0">
                <a:latin typeface="Times New Roman" pitchFamily="18" charset="0"/>
                <a:cs typeface="B Titr" pitchFamily="2" charset="-78"/>
              </a:rPr>
              <a:t> بیش از 100 منوی فیلتر دارد که برای راحتی دسترسی به آن ها ، آنها در بسته های مختلفی دسته بندی شده اند .</a:t>
            </a:r>
            <a:endParaRPr lang="en-US" dirty="0">
              <a:latin typeface="Times New Roman" pitchFamily="18" charset="0"/>
              <a:cs typeface="B Titr" pitchFamily="2" charset="-78"/>
            </a:endParaRPr>
          </a:p>
        </p:txBody>
      </p:sp>
      <p:pic>
        <p:nvPicPr>
          <p:cNvPr id="21" name="Picture 20" descr="C:\Users\morsal\Desktop\34.png"/>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086600" y="2844800"/>
            <a:ext cx="1571151" cy="1905000"/>
          </a:xfrm>
          <a:prstGeom prst="rect">
            <a:avLst/>
          </a:prstGeom>
          <a:noFill/>
          <a:ln>
            <a:noFill/>
          </a:ln>
        </p:spPr>
      </p:pic>
      <p:sp>
        <p:nvSpPr>
          <p:cNvPr id="3" name="TextBox 2"/>
          <p:cNvSpPr txBox="1"/>
          <p:nvPr/>
        </p:nvSpPr>
        <p:spPr>
          <a:xfrm>
            <a:off x="517667" y="2844800"/>
            <a:ext cx="6248400" cy="646331"/>
          </a:xfrm>
          <a:prstGeom prst="rect">
            <a:avLst/>
          </a:prstGeom>
          <a:noFill/>
        </p:spPr>
        <p:txBody>
          <a:bodyPr wrap="square" rtlCol="0">
            <a:spAutoFit/>
          </a:bodyPr>
          <a:lstStyle/>
          <a:p>
            <a:pPr algn="r" rtl="1"/>
            <a:r>
              <a:rPr lang="en-US" b="1" dirty="0">
                <a:solidFill>
                  <a:srgbClr val="FF0000"/>
                </a:solidFill>
                <a:latin typeface="Times New Roman" pitchFamily="18" charset="0"/>
                <a:cs typeface="B Nazanin" pitchFamily="2" charset="-78"/>
              </a:rPr>
              <a:t>Recent</a:t>
            </a:r>
            <a:r>
              <a:rPr lang="fa-IR" dirty="0">
                <a:solidFill>
                  <a:srgbClr val="FF0000"/>
                </a:solidFill>
                <a:latin typeface="Times New Roman" pitchFamily="18" charset="0"/>
                <a:cs typeface="B Nazanin" pitchFamily="2" charset="-78"/>
              </a:rPr>
              <a:t> </a:t>
            </a:r>
            <a:r>
              <a:rPr lang="fa-IR" dirty="0">
                <a:latin typeface="Times New Roman" pitchFamily="18" charset="0"/>
                <a:cs typeface="B Nazanin" pitchFamily="2" charset="-78"/>
              </a:rPr>
              <a:t>: </a:t>
            </a:r>
            <a:r>
              <a:rPr lang="fa-IR" dirty="0">
                <a:latin typeface="Times New Roman" pitchFamily="18" charset="0"/>
                <a:cs typeface="B Titr" pitchFamily="2" charset="-78"/>
              </a:rPr>
              <a:t>فیلترهایی که از آنها استفاده شده (اخیرا) در این منو ذخیره می شود</a:t>
            </a:r>
            <a:r>
              <a:rPr lang="fa-IR" dirty="0" smtClean="0">
                <a:latin typeface="Times New Roman" pitchFamily="18" charset="0"/>
                <a:cs typeface="B Nazanin" pitchFamily="2" charset="-78"/>
              </a:rPr>
              <a:t>.</a:t>
            </a:r>
            <a:endParaRPr lang="en-US" dirty="0">
              <a:latin typeface="Times New Roman" pitchFamily="18" charset="0"/>
              <a:cs typeface="B Nazanin" pitchFamily="2" charset="-78"/>
            </a:endParaRPr>
          </a:p>
        </p:txBody>
      </p:sp>
      <p:sp>
        <p:nvSpPr>
          <p:cNvPr id="9" name="TextBox 8"/>
          <p:cNvSpPr txBox="1"/>
          <p:nvPr/>
        </p:nvSpPr>
        <p:spPr>
          <a:xfrm>
            <a:off x="533400" y="3461434"/>
            <a:ext cx="6248400" cy="646331"/>
          </a:xfrm>
          <a:prstGeom prst="rect">
            <a:avLst/>
          </a:prstGeom>
          <a:noFill/>
        </p:spPr>
        <p:txBody>
          <a:bodyPr wrap="square" rtlCol="0">
            <a:spAutoFit/>
          </a:bodyPr>
          <a:lstStyle/>
          <a:p>
            <a:pPr algn="r" rtl="1"/>
            <a:r>
              <a:rPr lang="en-US" b="1" dirty="0">
                <a:solidFill>
                  <a:srgbClr val="FF0000"/>
                </a:solidFill>
                <a:latin typeface="Times New Roman" pitchFamily="18" charset="0"/>
                <a:cs typeface="B Nazanin" pitchFamily="2" charset="-78"/>
              </a:rPr>
              <a:t>Common</a:t>
            </a:r>
            <a:r>
              <a:rPr lang="fa-IR" dirty="0">
                <a:solidFill>
                  <a:srgbClr val="FF0000"/>
                </a:solidFill>
                <a:latin typeface="Times New Roman" pitchFamily="18" charset="0"/>
                <a:cs typeface="B Nazanin" pitchFamily="2" charset="-78"/>
              </a:rPr>
              <a:t> : </a:t>
            </a:r>
            <a:r>
              <a:rPr lang="fa-IR" dirty="0">
                <a:latin typeface="Times New Roman" pitchFamily="18" charset="0"/>
                <a:cs typeface="B Titr" pitchFamily="2" charset="-78"/>
              </a:rPr>
              <a:t>فیلترهایی که بیشترین کاربرد را دارند.کاملا مشابه لیستی که قبلا به آن اشاره شد و در </a:t>
            </a:r>
            <a:r>
              <a:rPr lang="en-US" dirty="0" err="1">
                <a:latin typeface="Times New Roman" pitchFamily="18" charset="0"/>
                <a:cs typeface="B Titr" pitchFamily="2" charset="-78"/>
              </a:rPr>
              <a:t>Filtertoolbar</a:t>
            </a:r>
            <a:r>
              <a:rPr lang="en-US" dirty="0">
                <a:latin typeface="Times New Roman" pitchFamily="18" charset="0"/>
                <a:cs typeface="B Titr" pitchFamily="2" charset="-78"/>
              </a:rPr>
              <a:t> </a:t>
            </a:r>
            <a:r>
              <a:rPr lang="fa-IR" dirty="0">
                <a:latin typeface="Times New Roman" pitchFamily="18" charset="0"/>
                <a:cs typeface="B Titr" pitchFamily="2" charset="-78"/>
              </a:rPr>
              <a:t>وجود دارند</a:t>
            </a:r>
            <a:endParaRPr lang="en-US" dirty="0">
              <a:latin typeface="Times New Roman" pitchFamily="18" charset="0"/>
              <a:cs typeface="B Titr" pitchFamily="2" charset="-78"/>
            </a:endParaRPr>
          </a:p>
        </p:txBody>
      </p:sp>
      <p:sp>
        <p:nvSpPr>
          <p:cNvPr id="10" name="Rectangle 9"/>
          <p:cNvSpPr/>
          <p:nvPr/>
        </p:nvSpPr>
        <p:spPr>
          <a:xfrm>
            <a:off x="685800" y="4201636"/>
            <a:ext cx="6121400" cy="646331"/>
          </a:xfrm>
          <a:prstGeom prst="rect">
            <a:avLst/>
          </a:prstGeom>
        </p:spPr>
        <p:txBody>
          <a:bodyPr wrap="square">
            <a:spAutoFit/>
          </a:bodyPr>
          <a:lstStyle/>
          <a:p>
            <a:pPr algn="r" rtl="1"/>
            <a:r>
              <a:rPr lang="en-US" b="1" dirty="0">
                <a:solidFill>
                  <a:srgbClr val="FF0000"/>
                </a:solidFill>
                <a:latin typeface="Times New Roman" pitchFamily="18" charset="0"/>
                <a:cs typeface="B Nazanin" pitchFamily="2" charset="-78"/>
              </a:rPr>
              <a:t>Cosmology</a:t>
            </a:r>
            <a:r>
              <a:rPr lang="fa-IR" dirty="0">
                <a:solidFill>
                  <a:srgbClr val="FF0000"/>
                </a:solidFill>
                <a:latin typeface="Times New Roman" pitchFamily="18" charset="0"/>
                <a:cs typeface="B Nazanin" pitchFamily="2" charset="-78"/>
              </a:rPr>
              <a:t> </a:t>
            </a:r>
            <a:r>
              <a:rPr lang="fa-IR" dirty="0" smtClean="0">
                <a:solidFill>
                  <a:srgbClr val="FF0000"/>
                </a:solidFill>
                <a:latin typeface="Times New Roman" pitchFamily="18" charset="0"/>
                <a:cs typeface="B Nazanin" pitchFamily="2" charset="-78"/>
              </a:rPr>
              <a:t>:</a:t>
            </a:r>
            <a:r>
              <a:rPr lang="fa-IR" dirty="0">
                <a:latin typeface="Times New Roman" pitchFamily="18" charset="0"/>
                <a:cs typeface="B Titr" pitchFamily="2" charset="-78"/>
              </a:rPr>
              <a:t>این فیلتر توسط شرکت </a:t>
            </a:r>
            <a:r>
              <a:rPr lang="en-US" dirty="0">
                <a:latin typeface="Times New Roman" pitchFamily="18" charset="0"/>
                <a:cs typeface="B Titr" pitchFamily="2" charset="-78"/>
              </a:rPr>
              <a:t>LANL</a:t>
            </a:r>
            <a:r>
              <a:rPr lang="fa-IR" dirty="0">
                <a:latin typeface="Times New Roman" pitchFamily="18" charset="0"/>
                <a:cs typeface="B Titr" pitchFamily="2" charset="-78"/>
              </a:rPr>
              <a:t> برای مطالعات کیهان شناسی طراحی شده است. </a:t>
            </a:r>
            <a:endParaRPr lang="en-US" dirty="0">
              <a:latin typeface="Times New Roman" pitchFamily="18" charset="0"/>
              <a:cs typeface="B Titr" pitchFamily="2" charset="-78"/>
            </a:endParaRPr>
          </a:p>
        </p:txBody>
      </p:sp>
      <p:sp>
        <p:nvSpPr>
          <p:cNvPr id="11" name="Rectangle 10"/>
          <p:cNvSpPr/>
          <p:nvPr/>
        </p:nvSpPr>
        <p:spPr>
          <a:xfrm>
            <a:off x="427036" y="4926230"/>
            <a:ext cx="8130938" cy="923330"/>
          </a:xfrm>
          <a:prstGeom prst="rect">
            <a:avLst/>
          </a:prstGeom>
        </p:spPr>
        <p:txBody>
          <a:bodyPr wrap="square">
            <a:spAutoFit/>
          </a:bodyPr>
          <a:lstStyle/>
          <a:p>
            <a:pPr algn="just" rtl="1"/>
            <a:r>
              <a:rPr lang="en-US" b="1" dirty="0">
                <a:solidFill>
                  <a:srgbClr val="FF0000"/>
                </a:solidFill>
                <a:latin typeface="Times New Roman" pitchFamily="18" charset="0"/>
                <a:cs typeface="B Nazanin" pitchFamily="2" charset="-78"/>
              </a:rPr>
              <a:t>Data </a:t>
            </a:r>
            <a:r>
              <a:rPr lang="en-US" b="1" dirty="0" smtClean="0">
                <a:solidFill>
                  <a:srgbClr val="FF0000"/>
                </a:solidFill>
                <a:latin typeface="Times New Roman" pitchFamily="18" charset="0"/>
                <a:cs typeface="B Nazanin" pitchFamily="2" charset="-78"/>
              </a:rPr>
              <a:t>analysis</a:t>
            </a:r>
            <a:r>
              <a:rPr lang="fa-IR" dirty="0" smtClean="0">
                <a:solidFill>
                  <a:srgbClr val="FF0000"/>
                </a:solidFill>
                <a:latin typeface="Times New Roman" pitchFamily="18" charset="0"/>
                <a:cs typeface="B Nazanin" pitchFamily="2" charset="-78"/>
              </a:rPr>
              <a:t> </a:t>
            </a:r>
            <a:r>
              <a:rPr lang="fa-IR" dirty="0">
                <a:solidFill>
                  <a:srgbClr val="FF0000"/>
                </a:solidFill>
                <a:latin typeface="Times New Roman" pitchFamily="18" charset="0"/>
                <a:cs typeface="B Nazanin" pitchFamily="2" charset="-78"/>
              </a:rPr>
              <a:t>:</a:t>
            </a:r>
            <a:r>
              <a:rPr lang="fa-IR" dirty="0">
                <a:latin typeface="Times New Roman" pitchFamily="18" charset="0"/>
                <a:cs typeface="B Nazanin" pitchFamily="2" charset="-78"/>
              </a:rPr>
              <a:t> </a:t>
            </a:r>
            <a:r>
              <a:rPr lang="fa-IR" dirty="0">
                <a:latin typeface="Times New Roman" pitchFamily="18" charset="0"/>
                <a:cs typeface="B Titr" pitchFamily="2" charset="-78"/>
              </a:rPr>
              <a:t>فیلتری برای ارزیابی مقادیر کمی. این فیلترها که معمولا فیلترمحاسباتی مثل </a:t>
            </a:r>
            <a:r>
              <a:rPr lang="en-US" dirty="0">
                <a:latin typeface="Times New Roman" pitchFamily="18" charset="0"/>
                <a:cs typeface="B Titr" pitchFamily="2" charset="-78"/>
              </a:rPr>
              <a:t>calculator, Extract selection ,Histogram ,…</a:t>
            </a:r>
            <a:r>
              <a:rPr lang="fa-IR" dirty="0">
                <a:latin typeface="Times New Roman" pitchFamily="18" charset="0"/>
                <a:cs typeface="B Titr" pitchFamily="2" charset="-78"/>
              </a:rPr>
              <a:t> اطلاعات موجود در مش رامحاسبه می کننند و یا برای رسم نمودار حاصل از اطلاعات بکار می روند.</a:t>
            </a:r>
            <a:endParaRPr lang="en-US" dirty="0">
              <a:latin typeface="Times New Roman" pitchFamily="18" charset="0"/>
              <a:cs typeface="B Titr" pitchFamily="2" charset="-78"/>
            </a:endParaRPr>
          </a:p>
        </p:txBody>
      </p:sp>
      <p:sp>
        <p:nvSpPr>
          <p:cNvPr id="12" name="Rectangle 11"/>
          <p:cNvSpPr/>
          <p:nvPr/>
        </p:nvSpPr>
        <p:spPr>
          <a:xfrm>
            <a:off x="156639" y="5844757"/>
            <a:ext cx="8378589" cy="923330"/>
          </a:xfrm>
          <a:prstGeom prst="rect">
            <a:avLst/>
          </a:prstGeom>
        </p:spPr>
        <p:txBody>
          <a:bodyPr wrap="square">
            <a:spAutoFit/>
          </a:bodyPr>
          <a:lstStyle/>
          <a:p>
            <a:pPr algn="r" rtl="1"/>
            <a:r>
              <a:rPr lang="en-US" b="1" dirty="0">
                <a:solidFill>
                  <a:srgbClr val="FF0000"/>
                </a:solidFill>
                <a:latin typeface="Times New Roman" pitchFamily="18" charset="0"/>
                <a:cs typeface="B Nazanin" pitchFamily="2" charset="-78"/>
              </a:rPr>
              <a:t>Statistics</a:t>
            </a:r>
            <a:r>
              <a:rPr lang="fa-IR" dirty="0">
                <a:solidFill>
                  <a:srgbClr val="FF0000"/>
                </a:solidFill>
                <a:latin typeface="Times New Roman" pitchFamily="18" charset="0"/>
                <a:cs typeface="B Nazanin" pitchFamily="2" charset="-78"/>
              </a:rPr>
              <a:t> :  </a:t>
            </a:r>
            <a:r>
              <a:rPr lang="fa-IR" dirty="0" smtClean="0">
                <a:solidFill>
                  <a:srgbClr val="FF0000"/>
                </a:solidFill>
                <a:latin typeface="Times New Roman" pitchFamily="18" charset="0"/>
                <a:cs typeface="B Nazanin" pitchFamily="2" charset="-78"/>
              </a:rPr>
              <a:t> </a:t>
            </a:r>
            <a:r>
              <a:rPr lang="fa-IR" dirty="0">
                <a:latin typeface="Times New Roman" pitchFamily="18" charset="0"/>
                <a:cs typeface="B Titr" pitchFamily="2" charset="-78"/>
              </a:rPr>
              <a:t>یک آمار توصیفی از اطلاعات فراهم می آورد. به عنوان مثال در این منو </a:t>
            </a:r>
            <a:r>
              <a:rPr lang="en-US" dirty="0">
                <a:latin typeface="Times New Roman" pitchFamily="18" charset="0"/>
                <a:cs typeface="B Titr" pitchFamily="2" charset="-78"/>
              </a:rPr>
              <a:t>Contingency statics</a:t>
            </a:r>
            <a:r>
              <a:rPr lang="fa-IR" dirty="0">
                <a:latin typeface="Times New Roman" pitchFamily="18" charset="0"/>
                <a:cs typeface="B Titr" pitchFamily="2" charset="-78"/>
              </a:rPr>
              <a:t> یک جدول که مقادیر کمی متغیر های تعریف شده را برای هر نقطه از شکل دارا می باشد، در کنار هندسه نمایش می دهد.</a:t>
            </a:r>
            <a:endParaRPr lang="en-US" dirty="0">
              <a:latin typeface="Times New Roman" pitchFamily="18" charset="0"/>
              <a:cs typeface="B Titr" pitchFamily="2" charset="-78"/>
            </a:endParaRPr>
          </a:p>
        </p:txBody>
      </p:sp>
      <p:sp>
        <p:nvSpPr>
          <p:cNvPr id="29" name="Rounded Rectangle 28"/>
          <p:cNvSpPr/>
          <p:nvPr/>
        </p:nvSpPr>
        <p:spPr>
          <a:xfrm>
            <a:off x="6791088" y="3492500"/>
            <a:ext cx="266700" cy="3048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778151" y="2895600"/>
            <a:ext cx="266700" cy="3048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8632351" y="492623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3" name="Rounded Rectangle 32"/>
          <p:cNvSpPr/>
          <p:nvPr/>
        </p:nvSpPr>
        <p:spPr>
          <a:xfrm>
            <a:off x="8632351" y="5896928"/>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4" name="Rounded Rectangle 33"/>
          <p:cNvSpPr/>
          <p:nvPr/>
        </p:nvSpPr>
        <p:spPr>
          <a:xfrm>
            <a:off x="6781800" y="4266168"/>
            <a:ext cx="266700" cy="3048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74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3"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03008307"/>
              </p:ext>
            </p:extLst>
          </p:nvPr>
        </p:nvGraphicFramePr>
        <p:xfrm>
          <a:off x="6557844" y="609600"/>
          <a:ext cx="2133600"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ounded Rectangle 13"/>
          <p:cNvSpPr/>
          <p:nvPr/>
        </p:nvSpPr>
        <p:spPr>
          <a:xfrm>
            <a:off x="8391051" y="1323201"/>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p:cNvSpPr txBox="1"/>
          <p:nvPr/>
        </p:nvSpPr>
        <p:spPr>
          <a:xfrm>
            <a:off x="427036" y="1290935"/>
            <a:ext cx="7859714" cy="646331"/>
          </a:xfrm>
          <a:prstGeom prst="rect">
            <a:avLst/>
          </a:prstGeom>
          <a:noFill/>
        </p:spPr>
        <p:txBody>
          <a:bodyPr wrap="square" rtlCol="0">
            <a:spAutoFit/>
          </a:bodyPr>
          <a:lstStyle/>
          <a:p>
            <a:pPr algn="justLow" rtl="1"/>
            <a:r>
              <a:rPr lang="fa-IR" dirty="0"/>
              <a:t> </a:t>
            </a:r>
            <a:r>
              <a:rPr lang="en-US" b="1" dirty="0" smtClean="0">
                <a:solidFill>
                  <a:srgbClr val="FF0000"/>
                </a:solidFill>
                <a:latin typeface="Times New Roman" pitchFamily="18" charset="0"/>
                <a:cs typeface="B Nazanin" pitchFamily="2" charset="-78"/>
              </a:rPr>
              <a:t>Temporal</a:t>
            </a:r>
            <a:r>
              <a:rPr lang="fa-IR" b="1" dirty="0" smtClean="0">
                <a:solidFill>
                  <a:srgbClr val="FF0000"/>
                </a:solidFill>
                <a:latin typeface="Times New Roman" pitchFamily="18" charset="0"/>
                <a:cs typeface="B Nazanin" pitchFamily="2" charset="-78"/>
              </a:rPr>
              <a:t> </a:t>
            </a:r>
            <a:r>
              <a:rPr lang="fa-IR" dirty="0" smtClean="0">
                <a:solidFill>
                  <a:srgbClr val="FF0000"/>
                </a:solidFill>
                <a:latin typeface="Times New Roman" pitchFamily="18" charset="0"/>
                <a:cs typeface="B Nazanin" pitchFamily="2" charset="-78"/>
              </a:rPr>
              <a:t>: </a:t>
            </a:r>
            <a:r>
              <a:rPr lang="fa-IR" dirty="0">
                <a:solidFill>
                  <a:srgbClr val="FF0000"/>
                </a:solidFill>
                <a:latin typeface="Times New Roman" pitchFamily="18" charset="0"/>
                <a:cs typeface="B Nazanin" pitchFamily="2" charset="-78"/>
              </a:rPr>
              <a:t> </a:t>
            </a:r>
            <a:r>
              <a:rPr lang="fa-IR" dirty="0">
                <a:latin typeface="Times New Roman" pitchFamily="18" charset="0"/>
                <a:cs typeface="B Titr" pitchFamily="2" charset="-78"/>
              </a:rPr>
              <a:t>شامل فیلترهایی برای کمک به آنالیز مسائلی است که اطلاعات آن ها نسبت به زمان تغییر می کند.(</a:t>
            </a:r>
            <a:r>
              <a:rPr lang="en-US" dirty="0">
                <a:latin typeface="Times New Roman" pitchFamily="18" charset="0"/>
                <a:cs typeface="B Titr" pitchFamily="2" charset="-78"/>
              </a:rPr>
              <a:t>Anotate Time Filter , Particle Path line,… </a:t>
            </a:r>
            <a:r>
              <a:rPr lang="fa-IR" dirty="0">
                <a:latin typeface="Times New Roman" pitchFamily="18" charset="0"/>
                <a:cs typeface="B Titr" pitchFamily="2" charset="-78"/>
              </a:rPr>
              <a:t>)</a:t>
            </a:r>
            <a:endParaRPr lang="en-US" dirty="0">
              <a:latin typeface="Times New Roman" pitchFamily="18" charset="0"/>
              <a:cs typeface="B Titr" pitchFamily="2" charset="-78"/>
            </a:endParaRPr>
          </a:p>
        </p:txBody>
      </p:sp>
      <p:sp>
        <p:nvSpPr>
          <p:cNvPr id="3" name="TextBox 2"/>
          <p:cNvSpPr txBox="1"/>
          <p:nvPr/>
        </p:nvSpPr>
        <p:spPr>
          <a:xfrm>
            <a:off x="914400" y="1962834"/>
            <a:ext cx="7346964" cy="646331"/>
          </a:xfrm>
          <a:prstGeom prst="rect">
            <a:avLst/>
          </a:prstGeom>
          <a:noFill/>
        </p:spPr>
        <p:txBody>
          <a:bodyPr wrap="square" rtlCol="0">
            <a:spAutoFit/>
          </a:bodyPr>
          <a:lstStyle/>
          <a:p>
            <a:pPr algn="r" rtl="1"/>
            <a:r>
              <a:rPr lang="en-US" b="1" dirty="0">
                <a:solidFill>
                  <a:srgbClr val="FF0000"/>
                </a:solidFill>
                <a:latin typeface="Times New Roman" pitchFamily="18" charset="0"/>
                <a:cs typeface="B Nazanin" pitchFamily="2" charset="-78"/>
              </a:rPr>
              <a:t>Alphabetical </a:t>
            </a:r>
            <a:r>
              <a:rPr lang="fa-IR" dirty="0" smtClean="0">
                <a:solidFill>
                  <a:srgbClr val="FF0000"/>
                </a:solidFill>
                <a:latin typeface="Times New Roman" pitchFamily="18" charset="0"/>
                <a:cs typeface="B Nazanin" pitchFamily="2" charset="-78"/>
              </a:rPr>
              <a:t>: </a:t>
            </a:r>
            <a:r>
              <a:rPr lang="fa-IR" dirty="0">
                <a:latin typeface="Times New Roman" pitchFamily="18" charset="0"/>
                <a:cs typeface="B Titr" pitchFamily="2" charset="-78"/>
              </a:rPr>
              <a:t>شامل همه فیلترهای قابل دسترس می باشد.همچنین فیلترهای زیادی وجود دارند که در بالا لیست نشده اند اما در این لیست وجود دارند.</a:t>
            </a:r>
            <a:endParaRPr lang="en-US" dirty="0">
              <a:latin typeface="Times New Roman" pitchFamily="18" charset="0"/>
              <a:cs typeface="B Titr" pitchFamily="2" charset="-78"/>
            </a:endParaRPr>
          </a:p>
        </p:txBody>
      </p:sp>
      <p:sp>
        <p:nvSpPr>
          <p:cNvPr id="11" name="Rectangle 10"/>
          <p:cNvSpPr/>
          <p:nvPr/>
        </p:nvSpPr>
        <p:spPr>
          <a:xfrm>
            <a:off x="304800" y="4401234"/>
            <a:ext cx="8215074" cy="923330"/>
          </a:xfrm>
          <a:prstGeom prst="rect">
            <a:avLst/>
          </a:prstGeom>
        </p:spPr>
        <p:txBody>
          <a:bodyPr wrap="square">
            <a:spAutoFit/>
          </a:bodyPr>
          <a:lstStyle/>
          <a:p>
            <a:pPr algn="r" rtl="1"/>
            <a:r>
              <a:rPr lang="fa-IR" dirty="0">
                <a:latin typeface="Times New Roman" pitchFamily="18" charset="0"/>
                <a:cs typeface="B Titr" pitchFamily="2" charset="-78"/>
              </a:rPr>
              <a:t>ابتدا همانند قبل از قسمت </a:t>
            </a:r>
            <a:r>
              <a:rPr lang="en-US" dirty="0">
                <a:latin typeface="Times New Roman" pitchFamily="18" charset="0"/>
                <a:cs typeface="B Titr" pitchFamily="2" charset="-78"/>
              </a:rPr>
              <a:t>Open</a:t>
            </a:r>
            <a:r>
              <a:rPr lang="fa-IR" dirty="0">
                <a:latin typeface="Times New Roman" pitchFamily="18" charset="0"/>
                <a:cs typeface="B Titr" pitchFamily="2" charset="-78"/>
              </a:rPr>
              <a:t>،</a:t>
            </a:r>
            <a:r>
              <a:rPr lang="en-US" dirty="0">
                <a:latin typeface="Times New Roman" pitchFamily="18" charset="0"/>
                <a:cs typeface="B Titr" pitchFamily="2" charset="-78"/>
              </a:rPr>
              <a:t>disk out ref.ex2 </a:t>
            </a:r>
            <a:r>
              <a:rPr lang="fa-IR" dirty="0">
                <a:latin typeface="Times New Roman" pitchFamily="18" charset="0"/>
                <a:cs typeface="B Titr" pitchFamily="2" charset="-78"/>
              </a:rPr>
              <a:t> را باز کرده و سپس فیلتر کانتور را از منوی </a:t>
            </a:r>
            <a:r>
              <a:rPr lang="en-US" dirty="0">
                <a:latin typeface="Times New Roman" pitchFamily="18" charset="0"/>
                <a:cs typeface="B Titr" pitchFamily="2" charset="-78"/>
              </a:rPr>
              <a:t>Filter Toolbar</a:t>
            </a:r>
            <a:r>
              <a:rPr lang="fa-IR" dirty="0">
                <a:latin typeface="Times New Roman" pitchFamily="18" charset="0"/>
                <a:cs typeface="B Titr" pitchFamily="2" charset="-78"/>
              </a:rPr>
              <a:t> انتخاب کنید. از منوی </a:t>
            </a:r>
            <a:r>
              <a:rPr lang="en-US" dirty="0">
                <a:latin typeface="Times New Roman" pitchFamily="18" charset="0"/>
                <a:cs typeface="B Titr" pitchFamily="2" charset="-78"/>
              </a:rPr>
              <a:t>Object inspector</a:t>
            </a:r>
            <a:r>
              <a:rPr lang="fa-IR" dirty="0">
                <a:latin typeface="Times New Roman" pitchFamily="18" charset="0"/>
                <a:cs typeface="B Titr" pitchFamily="2" charset="-78"/>
              </a:rPr>
              <a:t> کانتور را به </a:t>
            </a:r>
            <a:r>
              <a:rPr lang="en-US" dirty="0">
                <a:latin typeface="Times New Roman" pitchFamily="18" charset="0"/>
                <a:cs typeface="B Titr" pitchFamily="2" charset="-78"/>
              </a:rPr>
              <a:t>Temp</a:t>
            </a:r>
            <a:r>
              <a:rPr lang="fa-IR" dirty="0">
                <a:latin typeface="Times New Roman" pitchFamily="18" charset="0"/>
                <a:cs typeface="B Titr" pitchFamily="2" charset="-78"/>
              </a:rPr>
              <a:t> تغییر دهید و سپس دما رابرابر با </a:t>
            </a:r>
            <a:r>
              <a:rPr lang="en-US" dirty="0">
                <a:latin typeface="Times New Roman" pitchFamily="18" charset="0"/>
                <a:cs typeface="B Titr" pitchFamily="2" charset="-78"/>
              </a:rPr>
              <a:t>k</a:t>
            </a:r>
            <a:r>
              <a:rPr lang="fa-IR" dirty="0">
                <a:latin typeface="Times New Roman" pitchFamily="18" charset="0"/>
                <a:cs typeface="B Titr" pitchFamily="2" charset="-78"/>
              </a:rPr>
              <a:t>400 انتخاب کنید.</a:t>
            </a:r>
            <a:endParaRPr lang="en-US" dirty="0">
              <a:latin typeface="Times New Roman" pitchFamily="18" charset="0"/>
              <a:cs typeface="B Titr" pitchFamily="2" charset="-78"/>
            </a:endParaRPr>
          </a:p>
        </p:txBody>
      </p:sp>
      <p:sp>
        <p:nvSpPr>
          <p:cNvPr id="12" name="Rectangle 11"/>
          <p:cNvSpPr/>
          <p:nvPr/>
        </p:nvSpPr>
        <p:spPr>
          <a:xfrm>
            <a:off x="2910123" y="5454134"/>
            <a:ext cx="5609751" cy="369332"/>
          </a:xfrm>
          <a:prstGeom prst="rect">
            <a:avLst/>
          </a:prstGeom>
        </p:spPr>
        <p:txBody>
          <a:bodyPr wrap="square">
            <a:spAutoFit/>
          </a:bodyPr>
          <a:lstStyle/>
          <a:p>
            <a:pPr algn="r" rtl="1"/>
            <a:r>
              <a:rPr lang="fa-IR" dirty="0" smtClean="0"/>
              <a:t>.</a:t>
            </a:r>
            <a:endParaRPr lang="en-US" dirty="0"/>
          </a:p>
        </p:txBody>
      </p:sp>
      <p:sp>
        <p:nvSpPr>
          <p:cNvPr id="31" name="Rounded Rectangle 30"/>
          <p:cNvSpPr/>
          <p:nvPr/>
        </p:nvSpPr>
        <p:spPr>
          <a:xfrm>
            <a:off x="8365651" y="20701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Rounded Rectangle 31"/>
          <p:cNvSpPr/>
          <p:nvPr/>
        </p:nvSpPr>
        <p:spPr>
          <a:xfrm>
            <a:off x="8647752" y="44196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aphicFrame>
        <p:nvGraphicFramePr>
          <p:cNvPr id="17" name="Diagram 16"/>
          <p:cNvGraphicFramePr/>
          <p:nvPr>
            <p:extLst>
              <p:ext uri="{D42A27DB-BD31-4B8C-83A1-F6EECF244321}">
                <p14:modId xmlns:p14="http://schemas.microsoft.com/office/powerpoint/2010/main" val="3964493818"/>
              </p:ext>
            </p:extLst>
          </p:nvPr>
        </p:nvGraphicFramePr>
        <p:xfrm>
          <a:off x="6248400" y="3200400"/>
          <a:ext cx="2517301" cy="8573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424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3" grpId="0"/>
      <p:bldP spid="11" grpId="0"/>
      <p:bldGraphic spid="1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4114800"/>
            <a:ext cx="7848600" cy="646331"/>
          </a:xfrm>
          <a:prstGeom prst="rect">
            <a:avLst/>
          </a:prstGeom>
        </p:spPr>
        <p:txBody>
          <a:bodyPr wrap="square">
            <a:spAutoFit/>
          </a:bodyPr>
          <a:lstStyle/>
          <a:p>
            <a:pPr algn="r" rtl="1"/>
            <a:r>
              <a:rPr lang="fa-IR" dirty="0">
                <a:latin typeface="Times New Roman" pitchFamily="18" charset="0"/>
                <a:cs typeface="B Titr" pitchFamily="2" charset="-78"/>
              </a:rPr>
              <a:t>سپس گزینه </a:t>
            </a:r>
            <a:r>
              <a:rPr lang="en-US" dirty="0">
                <a:latin typeface="Times New Roman" pitchFamily="18" charset="0"/>
                <a:cs typeface="B Titr" pitchFamily="2" charset="-78"/>
              </a:rPr>
              <a:t>Apply</a:t>
            </a:r>
            <a:r>
              <a:rPr lang="fa-IR" dirty="0">
                <a:latin typeface="Times New Roman" pitchFamily="18" charset="0"/>
                <a:cs typeface="B Titr" pitchFamily="2" charset="-78"/>
              </a:rPr>
              <a:t> را انتخاب میکنیم. در این حالت یک سطح با دمای </a:t>
            </a:r>
            <a:r>
              <a:rPr lang="en-US" dirty="0">
                <a:latin typeface="Times New Roman" pitchFamily="18" charset="0"/>
                <a:cs typeface="B Titr" pitchFamily="2" charset="-78"/>
              </a:rPr>
              <a:t>k</a:t>
            </a:r>
            <a:r>
              <a:rPr lang="fa-IR" dirty="0">
                <a:latin typeface="Times New Roman" pitchFamily="18" charset="0"/>
                <a:cs typeface="B Titr" pitchFamily="2" charset="-78"/>
              </a:rPr>
              <a:t>400 در داخل حجم کنترل ظاهر می شود.</a:t>
            </a:r>
            <a:endParaRPr lang="en-US" dirty="0">
              <a:latin typeface="Times New Roman" pitchFamily="18" charset="0"/>
              <a:cs typeface="B Titr" pitchFamily="2" charset="-78"/>
            </a:endParaRPr>
          </a:p>
        </p:txBody>
      </p:sp>
      <p:pic>
        <p:nvPicPr>
          <p:cNvPr id="3074" name="Picture 2" descr="C:\Users\Mohammad\Desktop\ezaf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0999"/>
            <a:ext cx="4225749" cy="360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1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ohammad\Desktop\Picture\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679059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38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9150" y="1727213"/>
            <a:ext cx="3657600" cy="461665"/>
          </a:xfrm>
          <a:prstGeom prst="rect">
            <a:avLst/>
          </a:prstGeom>
          <a:noFill/>
        </p:spPr>
        <p:txBody>
          <a:bodyPr wrap="square" rtlCol="0">
            <a:spAutoFit/>
          </a:bodyPr>
          <a:lstStyle/>
          <a:p>
            <a:pPr algn="r" rtl="1"/>
            <a:r>
              <a:rPr lang="fa-IR" sz="2000" dirty="0" smtClean="0">
                <a:cs typeface="B Titr" pitchFamily="2" charset="-78"/>
              </a:rPr>
              <a:t>معرفی نرم افزار </a:t>
            </a:r>
            <a:r>
              <a:rPr lang="en-US" sz="2400" b="1" dirty="0" smtClean="0">
                <a:solidFill>
                  <a:srgbClr val="FF0000"/>
                </a:solidFill>
                <a:latin typeface="Times New Roman" pitchFamily="18" charset="0"/>
                <a:cs typeface="Times New Roman" pitchFamily="18" charset="0"/>
              </a:rPr>
              <a:t>paraview</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1447800" y="3040635"/>
            <a:ext cx="6896100" cy="400110"/>
          </a:xfrm>
          <a:prstGeom prst="rect">
            <a:avLst/>
          </a:prstGeom>
          <a:noFill/>
        </p:spPr>
        <p:txBody>
          <a:bodyPr wrap="square" rtlCol="0">
            <a:spAutoFit/>
          </a:bodyPr>
          <a:lstStyle/>
          <a:p>
            <a:pPr algn="r" rtl="1"/>
            <a:r>
              <a:rPr lang="fa-IR" sz="2000" dirty="0" smtClean="0">
                <a:cs typeface="B Titr" pitchFamily="2" charset="-78"/>
              </a:rPr>
              <a:t>معرفی آیکون ها و منوهای موجود در این نرم افزار و قابلیت های آن ها</a:t>
            </a:r>
            <a:endParaRPr lang="en-US" sz="2000" dirty="0">
              <a:cs typeface="B Titr" pitchFamily="2" charset="-78"/>
            </a:endParaRPr>
          </a:p>
        </p:txBody>
      </p:sp>
      <p:sp>
        <p:nvSpPr>
          <p:cNvPr id="6" name="TextBox 5"/>
          <p:cNvSpPr txBox="1"/>
          <p:nvPr/>
        </p:nvSpPr>
        <p:spPr>
          <a:xfrm>
            <a:off x="1524000" y="4163654"/>
            <a:ext cx="6762750" cy="400110"/>
          </a:xfrm>
          <a:prstGeom prst="rect">
            <a:avLst/>
          </a:prstGeom>
          <a:noFill/>
        </p:spPr>
        <p:txBody>
          <a:bodyPr wrap="square" rtlCol="0">
            <a:spAutoFit/>
          </a:bodyPr>
          <a:lstStyle/>
          <a:p>
            <a:pPr algn="r" rtl="1"/>
            <a:r>
              <a:rPr lang="fa-IR" sz="2000" dirty="0" smtClean="0">
                <a:cs typeface="B Titr" pitchFamily="2" charset="-78"/>
              </a:rPr>
              <a:t>چگونگی استفاده از قابلیت های این نرم افزار در چند مثال</a:t>
            </a:r>
            <a:endParaRPr lang="en-US" sz="2000" dirty="0">
              <a:cs typeface="B Titr" pitchFamily="2" charset="-78"/>
            </a:endParaRPr>
          </a:p>
        </p:txBody>
      </p:sp>
      <p:sp>
        <p:nvSpPr>
          <p:cNvPr id="8" name="Rounded Rectangle 7"/>
          <p:cNvSpPr/>
          <p:nvPr/>
        </p:nvSpPr>
        <p:spPr>
          <a:xfrm>
            <a:off x="8420100" y="1805646"/>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Rounded Rectangle 8"/>
          <p:cNvSpPr/>
          <p:nvPr/>
        </p:nvSpPr>
        <p:spPr>
          <a:xfrm>
            <a:off x="8420100" y="3119068"/>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C00000"/>
                </a:solidFill>
              </a:rPr>
              <a:t>                                                                                                                                                                                                                                                                                                                                                                                                                                                                                                                                                                                                                                                                                                                                                                                                                                                                                                                                                                                                                                                                                                                                                                                                                                                                                                                                                                                                                                                                                                                                                                                                                                                                                                                                                                                                                                                                                   </a:t>
            </a:r>
            <a:endParaRPr lang="en-US" dirty="0">
              <a:solidFill>
                <a:srgbClr val="C00000"/>
              </a:solidFill>
            </a:endParaRPr>
          </a:p>
        </p:txBody>
      </p:sp>
      <p:sp>
        <p:nvSpPr>
          <p:cNvPr id="10" name="Rounded Rectangle 9"/>
          <p:cNvSpPr/>
          <p:nvPr/>
        </p:nvSpPr>
        <p:spPr>
          <a:xfrm>
            <a:off x="8388350" y="4177048"/>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TextBox 6"/>
          <p:cNvSpPr txBox="1"/>
          <p:nvPr/>
        </p:nvSpPr>
        <p:spPr>
          <a:xfrm>
            <a:off x="2743200" y="609600"/>
            <a:ext cx="4038600" cy="523220"/>
          </a:xfrm>
          <a:prstGeom prst="rect">
            <a:avLst/>
          </a:prstGeom>
          <a:noFill/>
        </p:spPr>
        <p:txBody>
          <a:bodyPr wrap="square" rtlCol="1">
            <a:spAutoFit/>
          </a:bodyPr>
          <a:lstStyle/>
          <a:p>
            <a:pPr algn="ctr"/>
            <a:r>
              <a:rPr lang="fa-IR" sz="2800" dirty="0" smtClean="0">
                <a:solidFill>
                  <a:srgbClr val="FF0000"/>
                </a:solidFill>
                <a:cs typeface="B Titr" pitchFamily="2" charset="-78"/>
              </a:rPr>
              <a:t>ا</a:t>
            </a:r>
            <a:r>
              <a:rPr lang="fa-IR" sz="2800" dirty="0">
                <a:solidFill>
                  <a:srgbClr val="FF0000"/>
                </a:solidFill>
                <a:cs typeface="B Titr" pitchFamily="2" charset="-78"/>
              </a:rPr>
              <a:t>هداف کلی</a:t>
            </a:r>
          </a:p>
        </p:txBody>
      </p:sp>
    </p:spTree>
    <p:extLst>
      <p:ext uri="{BB962C8B-B14F-4D97-AF65-F5344CB8AC3E}">
        <p14:creationId xmlns:p14="http://schemas.microsoft.com/office/powerpoint/2010/main" val="53117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26275314"/>
              </p:ext>
            </p:extLst>
          </p:nvPr>
        </p:nvGraphicFramePr>
        <p:xfrm>
          <a:off x="2741257" y="381000"/>
          <a:ext cx="6024444"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ounded Rectangle 13"/>
          <p:cNvSpPr/>
          <p:nvPr/>
        </p:nvSpPr>
        <p:spPr>
          <a:xfrm>
            <a:off x="8495352" y="1281836"/>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1" name="Rounded Rectangle 30"/>
          <p:cNvSpPr/>
          <p:nvPr/>
        </p:nvSpPr>
        <p:spPr>
          <a:xfrm>
            <a:off x="8499001" y="1810433"/>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2" name="Rounded Rectangle 31"/>
          <p:cNvSpPr/>
          <p:nvPr/>
        </p:nvSpPr>
        <p:spPr>
          <a:xfrm>
            <a:off x="8495352" y="2383896"/>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5" name="Rectangle 4"/>
          <p:cNvSpPr/>
          <p:nvPr/>
        </p:nvSpPr>
        <p:spPr>
          <a:xfrm>
            <a:off x="2590800" y="1281836"/>
            <a:ext cx="5791200" cy="369332"/>
          </a:xfrm>
          <a:prstGeom prst="rect">
            <a:avLst/>
          </a:prstGeom>
        </p:spPr>
        <p:txBody>
          <a:bodyPr wrap="square">
            <a:spAutoFit/>
          </a:bodyPr>
          <a:lstStyle/>
          <a:p>
            <a:pPr lvl="0" algn="r" rtl="1"/>
            <a:r>
              <a:rPr lang="fa-IR" dirty="0">
                <a:latin typeface="Times New Roman" pitchFamily="18" charset="0"/>
                <a:cs typeface="B Titr" pitchFamily="2" charset="-78"/>
              </a:rPr>
              <a:t>ابتدا گزینه </a:t>
            </a:r>
            <a:r>
              <a:rPr lang="en-US" dirty="0">
                <a:latin typeface="Times New Roman" pitchFamily="18" charset="0"/>
                <a:cs typeface="B Titr" pitchFamily="2" charset="-78"/>
              </a:rPr>
              <a:t>disk out ref.ex2</a:t>
            </a:r>
            <a:r>
              <a:rPr lang="fa-IR" dirty="0">
                <a:latin typeface="Times New Roman" pitchFamily="18" charset="0"/>
                <a:cs typeface="B Titr" pitchFamily="2" charset="-78"/>
              </a:rPr>
              <a:t> در </a:t>
            </a:r>
            <a:r>
              <a:rPr lang="en-US" dirty="0">
                <a:latin typeface="Times New Roman" pitchFamily="18" charset="0"/>
                <a:cs typeface="B Titr" pitchFamily="2" charset="-78"/>
              </a:rPr>
              <a:t>pipeline browser </a:t>
            </a:r>
            <a:r>
              <a:rPr lang="fa-IR" dirty="0">
                <a:latin typeface="Times New Roman" pitchFamily="18" charset="0"/>
                <a:cs typeface="B Titr" pitchFamily="2" charset="-78"/>
              </a:rPr>
              <a:t> باز کنید</a:t>
            </a:r>
            <a:r>
              <a:rPr lang="fa-IR" dirty="0">
                <a:latin typeface="Times New Roman" pitchFamily="18" charset="0"/>
                <a:cs typeface="B Nazanin" pitchFamily="2" charset="-78"/>
              </a:rPr>
              <a:t>.</a:t>
            </a:r>
            <a:endParaRPr lang="en-US" dirty="0">
              <a:latin typeface="Times New Roman" pitchFamily="18" charset="0"/>
              <a:cs typeface="B Nazanin" pitchFamily="2" charset="-78"/>
            </a:endParaRPr>
          </a:p>
        </p:txBody>
      </p:sp>
      <p:sp>
        <p:nvSpPr>
          <p:cNvPr id="6" name="Rectangle 5"/>
          <p:cNvSpPr/>
          <p:nvPr/>
        </p:nvSpPr>
        <p:spPr>
          <a:xfrm>
            <a:off x="1803400" y="1696134"/>
            <a:ext cx="6553200" cy="646331"/>
          </a:xfrm>
          <a:prstGeom prst="rect">
            <a:avLst/>
          </a:prstGeom>
        </p:spPr>
        <p:txBody>
          <a:bodyPr wrap="square">
            <a:spAutoFit/>
          </a:bodyPr>
          <a:lstStyle/>
          <a:p>
            <a:pPr lvl="0" algn="r" rtl="1"/>
            <a:r>
              <a:rPr lang="fa-IR" dirty="0">
                <a:latin typeface="Times New Roman" pitchFamily="18" charset="0"/>
                <a:cs typeface="B Titr" pitchFamily="2" charset="-78"/>
              </a:rPr>
              <a:t>ازمسیررو به رو </a:t>
            </a:r>
            <a:r>
              <a:rPr lang="en-US" dirty="0">
                <a:latin typeface="Times New Roman" pitchFamily="18" charset="0"/>
                <a:cs typeface="B Titr" pitchFamily="2" charset="-78"/>
              </a:rPr>
              <a:t>Extract Surface </a:t>
            </a:r>
            <a:r>
              <a:rPr lang="fa-IR" dirty="0">
                <a:latin typeface="Times New Roman" pitchFamily="18" charset="0"/>
                <a:cs typeface="B Titr" pitchFamily="2" charset="-78"/>
              </a:rPr>
              <a:t>را انتخاب کنید.</a:t>
            </a:r>
            <a:endParaRPr lang="en-US" dirty="0">
              <a:latin typeface="Times New Roman" pitchFamily="18" charset="0"/>
              <a:cs typeface="B Titr" pitchFamily="2" charset="-78"/>
            </a:endParaRPr>
          </a:p>
          <a:p>
            <a:pPr lvl="0" algn="r" rtl="1"/>
            <a:r>
              <a:rPr lang="fa-IR" dirty="0">
                <a:latin typeface="Times New Roman" pitchFamily="18" charset="0"/>
                <a:cs typeface="B Titr" pitchFamily="2" charset="-78"/>
              </a:rPr>
              <a:t>  </a:t>
            </a:r>
            <a:r>
              <a:rPr lang="en-US" dirty="0">
                <a:latin typeface="Times New Roman" pitchFamily="18" charset="0"/>
                <a:cs typeface="B Titr" pitchFamily="2" charset="-78"/>
              </a:rPr>
              <a:t>Filters → Alphabetical → Extract Surface</a:t>
            </a:r>
            <a:r>
              <a:rPr lang="fa-IR" dirty="0">
                <a:latin typeface="Times New Roman" pitchFamily="18" charset="0"/>
                <a:cs typeface="B Nazanin" pitchFamily="2" charset="-78"/>
              </a:rPr>
              <a:t>.</a:t>
            </a:r>
            <a:endParaRPr lang="en-US" dirty="0">
              <a:latin typeface="Times New Roman" pitchFamily="18" charset="0"/>
              <a:cs typeface="B Nazanin" pitchFamily="2" charset="-78"/>
            </a:endParaRPr>
          </a:p>
        </p:txBody>
      </p:sp>
      <p:sp>
        <p:nvSpPr>
          <p:cNvPr id="7" name="Rectangle 6"/>
          <p:cNvSpPr/>
          <p:nvPr/>
        </p:nvSpPr>
        <p:spPr>
          <a:xfrm>
            <a:off x="5080000" y="2383896"/>
            <a:ext cx="3251200" cy="369332"/>
          </a:xfrm>
          <a:prstGeom prst="rect">
            <a:avLst/>
          </a:prstGeom>
        </p:spPr>
        <p:txBody>
          <a:bodyPr wrap="square">
            <a:spAutoFit/>
          </a:bodyPr>
          <a:lstStyle/>
          <a:p>
            <a:pPr lvl="0" algn="r" rtl="1"/>
            <a:r>
              <a:rPr lang="fa-IR" dirty="0">
                <a:latin typeface="Times New Roman" pitchFamily="18" charset="0"/>
                <a:cs typeface="B Titr" pitchFamily="2" charset="-78"/>
              </a:rPr>
              <a:t>گزینه </a:t>
            </a:r>
            <a:r>
              <a:rPr lang="en-US" dirty="0">
                <a:latin typeface="Times New Roman" pitchFamily="18" charset="0"/>
                <a:cs typeface="B Titr" pitchFamily="2" charset="-78"/>
              </a:rPr>
              <a:t>  Apply  </a:t>
            </a:r>
            <a:r>
              <a:rPr lang="fa-IR" dirty="0">
                <a:latin typeface="Times New Roman" pitchFamily="18" charset="0"/>
                <a:cs typeface="B Titr" pitchFamily="2" charset="-78"/>
              </a:rPr>
              <a:t>را کلیک کنید</a:t>
            </a:r>
            <a:r>
              <a:rPr lang="fa-IR" dirty="0">
                <a:latin typeface="Times New Roman" pitchFamily="18" charset="0"/>
                <a:cs typeface="B Nazanin" pitchFamily="2" charset="-78"/>
              </a:rPr>
              <a:t>.</a:t>
            </a:r>
            <a:endParaRPr lang="en-US" dirty="0">
              <a:latin typeface="Times New Roman" pitchFamily="18" charset="0"/>
              <a:cs typeface="B Nazanin" pitchFamily="2" charset="-78"/>
            </a:endParaRPr>
          </a:p>
        </p:txBody>
      </p:sp>
      <p:pic>
        <p:nvPicPr>
          <p:cNvPr id="4098" name="Picture 2" descr="C:\Users\Mohammad\Desktop\Picture\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1" y="2762753"/>
            <a:ext cx="6172200" cy="385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6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762000"/>
            <a:ext cx="8382000" cy="646331"/>
          </a:xfrm>
          <a:prstGeom prst="rect">
            <a:avLst/>
          </a:prstGeom>
        </p:spPr>
        <p:txBody>
          <a:bodyPr wrap="square">
            <a:spAutoFit/>
          </a:bodyPr>
          <a:lstStyle/>
          <a:p>
            <a:pPr algn="r" rtl="1"/>
            <a:r>
              <a:rPr lang="fa-IR" dirty="0">
                <a:latin typeface="Times New Roman" pitchFamily="18" charset="0"/>
                <a:cs typeface="B Titr" pitchFamily="2" charset="-78"/>
              </a:rPr>
              <a:t>با فشردن کلید </a:t>
            </a:r>
            <a:r>
              <a:rPr lang="en-US" dirty="0">
                <a:latin typeface="Times New Roman" pitchFamily="18" charset="0"/>
                <a:cs typeface="B Titr" pitchFamily="2" charset="-78"/>
              </a:rPr>
              <a:t>Apply </a:t>
            </a:r>
            <a:r>
              <a:rPr lang="fa-IR" dirty="0">
                <a:latin typeface="Times New Roman" pitchFamily="18" charset="0"/>
                <a:cs typeface="B Titr" pitchFamily="2" charset="-78"/>
              </a:rPr>
              <a:t> یک بار دیگر هندسه با شبکه بندی آن دیده میشود.</a:t>
            </a:r>
            <a:r>
              <a:rPr lang="en-US" dirty="0">
                <a:latin typeface="Times New Roman" pitchFamily="18" charset="0"/>
                <a:cs typeface="B Titr" pitchFamily="2" charset="-78"/>
              </a:rPr>
              <a:t> </a:t>
            </a:r>
            <a:r>
              <a:rPr lang="fa-IR" dirty="0">
                <a:latin typeface="Times New Roman" pitchFamily="18" charset="0"/>
                <a:cs typeface="B Titr" pitchFamily="2" charset="-78"/>
              </a:rPr>
              <a:t>حال ما قصد داریم با ایجاد یک برش سطح دما ثابت ایجاد شده را با فضای داخلی آن نمایش دهیم.</a:t>
            </a:r>
            <a:endParaRPr lang="en-US" dirty="0">
              <a:latin typeface="Times New Roman" pitchFamily="18" charset="0"/>
              <a:cs typeface="B Titr" pitchFamily="2" charset="-78"/>
            </a:endParaRPr>
          </a:p>
        </p:txBody>
      </p:sp>
      <p:sp>
        <p:nvSpPr>
          <p:cNvPr id="2" name="Rectangle 1"/>
          <p:cNvSpPr/>
          <p:nvPr/>
        </p:nvSpPr>
        <p:spPr>
          <a:xfrm>
            <a:off x="1371600" y="1504602"/>
            <a:ext cx="7010400" cy="646331"/>
          </a:xfrm>
          <a:prstGeom prst="rect">
            <a:avLst/>
          </a:prstGeom>
        </p:spPr>
        <p:txBody>
          <a:bodyPr wrap="square">
            <a:spAutoFit/>
          </a:bodyPr>
          <a:lstStyle/>
          <a:p>
            <a:pPr lvl="0" algn="r" rtl="1"/>
            <a:r>
              <a:rPr lang="fa-IR" dirty="0">
                <a:latin typeface="Times New Roman" pitchFamily="18" charset="0"/>
                <a:cs typeface="B Titr" pitchFamily="2" charset="-78"/>
              </a:rPr>
              <a:t>یک برش</a:t>
            </a:r>
            <a:r>
              <a:rPr lang="en-US" dirty="0">
                <a:latin typeface="Times New Roman" pitchFamily="18" charset="0"/>
                <a:cs typeface="B Titr" pitchFamily="2" charset="-78"/>
              </a:rPr>
              <a:t>          </a:t>
            </a:r>
            <a:r>
              <a:rPr lang="fa-IR" dirty="0">
                <a:latin typeface="Times New Roman" pitchFamily="18" charset="0"/>
                <a:cs typeface="B Titr" pitchFamily="2" charset="-78"/>
              </a:rPr>
              <a:t> </a:t>
            </a:r>
            <a:r>
              <a:rPr lang="en-US" dirty="0">
                <a:latin typeface="Times New Roman" pitchFamily="18" charset="0"/>
                <a:cs typeface="B Titr" pitchFamily="2" charset="-78"/>
              </a:rPr>
              <a:t>(Clip)</a:t>
            </a:r>
            <a:r>
              <a:rPr lang="fa-IR" dirty="0">
                <a:latin typeface="Times New Roman" pitchFamily="18" charset="0"/>
                <a:cs typeface="B Titr" pitchFamily="2" charset="-78"/>
              </a:rPr>
              <a:t> ازطریق منوی موجود در </a:t>
            </a:r>
            <a:r>
              <a:rPr lang="en-US" dirty="0">
                <a:latin typeface="Times New Roman" pitchFamily="18" charset="0"/>
                <a:cs typeface="B Titr" pitchFamily="2" charset="-78"/>
              </a:rPr>
              <a:t>Toolbar</a:t>
            </a:r>
            <a:r>
              <a:rPr lang="fa-IR" dirty="0">
                <a:latin typeface="Times New Roman" pitchFamily="18" charset="0"/>
                <a:cs typeface="B Titr" pitchFamily="2" charset="-78"/>
              </a:rPr>
              <a:t> ایجاد کنید.</a:t>
            </a:r>
          </a:p>
          <a:p>
            <a:pPr lvl="0" algn="r" rtl="1"/>
            <a:endParaRPr lang="en-US" dirty="0"/>
          </a:p>
        </p:txBody>
      </p:sp>
      <p:pic>
        <p:nvPicPr>
          <p:cNvPr id="8" name="Picture 7" descr="C:\Users\morsal\Desktop\39.png"/>
          <p:cNvPicPr/>
          <p:nvPr/>
        </p:nvPicPr>
        <p:blipFill>
          <a:blip r:embed="rId2">
            <a:extLst>
              <a:ext uri="{28A0092B-C50C-407E-A947-70E740481C1C}">
                <a14:useLocalDpi xmlns:a14="http://schemas.microsoft.com/office/drawing/2010/main" val="0"/>
              </a:ext>
            </a:extLst>
          </a:blip>
          <a:srcRect/>
          <a:stretch>
            <a:fillRect/>
          </a:stretch>
        </p:blipFill>
        <p:spPr bwMode="auto">
          <a:xfrm>
            <a:off x="7099300" y="1490869"/>
            <a:ext cx="457200" cy="533400"/>
          </a:xfrm>
          <a:prstGeom prst="rect">
            <a:avLst/>
          </a:prstGeom>
          <a:noFill/>
          <a:ln>
            <a:noFill/>
          </a:ln>
        </p:spPr>
      </p:pic>
      <p:sp>
        <p:nvSpPr>
          <p:cNvPr id="10" name="Rectangle 9"/>
          <p:cNvSpPr/>
          <p:nvPr/>
        </p:nvSpPr>
        <p:spPr>
          <a:xfrm>
            <a:off x="381000" y="2150933"/>
            <a:ext cx="8001000" cy="369332"/>
          </a:xfrm>
          <a:prstGeom prst="rect">
            <a:avLst/>
          </a:prstGeom>
        </p:spPr>
        <p:txBody>
          <a:bodyPr wrap="square">
            <a:spAutoFit/>
          </a:bodyPr>
          <a:lstStyle/>
          <a:p>
            <a:pPr algn="r" rtl="1"/>
            <a:r>
              <a:rPr lang="fa-IR" dirty="0">
                <a:latin typeface="Times New Roman" pitchFamily="18" charset="0"/>
                <a:cs typeface="B Titr" pitchFamily="2" charset="-78"/>
              </a:rPr>
              <a:t>گزینه </a:t>
            </a:r>
            <a:r>
              <a:rPr lang="en-US" dirty="0">
                <a:latin typeface="Times New Roman" pitchFamily="18" charset="0"/>
                <a:cs typeface="B Titr" pitchFamily="2" charset="-78"/>
              </a:rPr>
              <a:t>,                       Show Plane </a:t>
            </a:r>
            <a:r>
              <a:rPr lang="fa-IR" dirty="0">
                <a:latin typeface="Times New Roman" pitchFamily="18" charset="0"/>
                <a:cs typeface="B Titr" pitchFamily="2" charset="-78"/>
              </a:rPr>
              <a:t> را در </a:t>
            </a:r>
            <a:r>
              <a:rPr lang="en-US" dirty="0">
                <a:latin typeface="Times New Roman" pitchFamily="18" charset="0"/>
                <a:cs typeface="B Titr" pitchFamily="2" charset="-78"/>
              </a:rPr>
              <a:t>Object inspector</a:t>
            </a:r>
            <a:r>
              <a:rPr lang="fa-IR" dirty="0">
                <a:latin typeface="Times New Roman" pitchFamily="18" charset="0"/>
                <a:cs typeface="B Titr" pitchFamily="2" charset="-78"/>
              </a:rPr>
              <a:t> غیر فعال کنید</a:t>
            </a:r>
            <a:r>
              <a:rPr lang="en-US" dirty="0">
                <a:latin typeface="Times New Roman" pitchFamily="18" charset="0"/>
                <a:cs typeface="B Titr" pitchFamily="2" charset="-78"/>
              </a:rPr>
              <a:t> .</a:t>
            </a:r>
          </a:p>
        </p:txBody>
      </p:sp>
      <p:pic>
        <p:nvPicPr>
          <p:cNvPr id="11" name="Picture 10" descr="C:\Users\morsal\Desktop\40.png"/>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20665" y="2150933"/>
            <a:ext cx="1144270" cy="369332"/>
          </a:xfrm>
          <a:prstGeom prst="rect">
            <a:avLst/>
          </a:prstGeom>
          <a:noFill/>
          <a:ln>
            <a:noFill/>
          </a:ln>
        </p:spPr>
      </p:pic>
      <p:sp>
        <p:nvSpPr>
          <p:cNvPr id="12" name="TextBox 11"/>
          <p:cNvSpPr txBox="1"/>
          <p:nvPr/>
        </p:nvSpPr>
        <p:spPr>
          <a:xfrm>
            <a:off x="6654800" y="2868662"/>
            <a:ext cx="1752600" cy="646331"/>
          </a:xfrm>
          <a:prstGeom prst="rect">
            <a:avLst/>
          </a:prstGeom>
          <a:noFill/>
        </p:spPr>
        <p:txBody>
          <a:bodyPr wrap="square" rtlCol="0">
            <a:spAutoFit/>
          </a:bodyPr>
          <a:lstStyle/>
          <a:p>
            <a:pPr lvl="0" algn="r" rtl="1"/>
            <a:r>
              <a:rPr lang="fa-IR" dirty="0">
                <a:latin typeface="Times New Roman" pitchFamily="18" charset="0"/>
                <a:cs typeface="B Titr" pitchFamily="2" charset="-78"/>
              </a:rPr>
              <a:t>حال گزینه </a:t>
            </a:r>
            <a:r>
              <a:rPr lang="en-US" dirty="0">
                <a:latin typeface="Times New Roman" pitchFamily="18" charset="0"/>
                <a:cs typeface="B Titr" pitchFamily="2" charset="-78"/>
              </a:rPr>
              <a:t>Apply </a:t>
            </a:r>
            <a:r>
              <a:rPr lang="fa-IR" dirty="0">
                <a:latin typeface="Times New Roman" pitchFamily="18" charset="0"/>
                <a:cs typeface="B Titr" pitchFamily="2" charset="-78"/>
              </a:rPr>
              <a:t> </a:t>
            </a:r>
            <a:endParaRPr lang="en-US" dirty="0">
              <a:latin typeface="Times New Roman" pitchFamily="18" charset="0"/>
              <a:cs typeface="B Titr" pitchFamily="2" charset="-78"/>
            </a:endParaRPr>
          </a:p>
          <a:p>
            <a:pPr lvl="0" algn="r" rtl="1"/>
            <a:r>
              <a:rPr lang="fa-IR" dirty="0">
                <a:latin typeface="Times New Roman" pitchFamily="18" charset="0"/>
                <a:cs typeface="B Titr" pitchFamily="2" charset="-78"/>
              </a:rPr>
              <a:t>را کلیک کنید.</a:t>
            </a:r>
            <a:endParaRPr lang="en-US" dirty="0">
              <a:latin typeface="Times New Roman" pitchFamily="18" charset="0"/>
              <a:cs typeface="B Titr" pitchFamily="2" charset="-78"/>
            </a:endParaRPr>
          </a:p>
        </p:txBody>
      </p:sp>
      <p:sp>
        <p:nvSpPr>
          <p:cNvPr id="14" name="Rounded Rectangle 13"/>
          <p:cNvSpPr/>
          <p:nvPr/>
        </p:nvSpPr>
        <p:spPr>
          <a:xfrm>
            <a:off x="8554112" y="1504602"/>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Rounded Rectangle 14"/>
          <p:cNvSpPr/>
          <p:nvPr/>
        </p:nvSpPr>
        <p:spPr>
          <a:xfrm>
            <a:off x="8569656" y="2184568"/>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Rounded Rectangle 15"/>
          <p:cNvSpPr/>
          <p:nvPr/>
        </p:nvSpPr>
        <p:spPr>
          <a:xfrm>
            <a:off x="8554112" y="2887028"/>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122" name="Picture 2" descr="C:\Users\Mohammad\Desktop\Picture\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718532"/>
            <a:ext cx="6273800" cy="394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532022" y="3577272"/>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17" name="Picture 16" descr="C:\Users\morsal\Desktop\para amo\42.png"/>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4400" y="685800"/>
            <a:ext cx="7315200" cy="1747551"/>
          </a:xfrm>
          <a:prstGeom prst="rect">
            <a:avLst/>
          </a:prstGeom>
          <a:noFill/>
          <a:ln>
            <a:noFill/>
          </a:ln>
        </p:spPr>
      </p:pic>
      <p:sp>
        <p:nvSpPr>
          <p:cNvPr id="26" name="TextBox 25"/>
          <p:cNvSpPr txBox="1"/>
          <p:nvPr/>
        </p:nvSpPr>
        <p:spPr>
          <a:xfrm>
            <a:off x="990600" y="3456780"/>
            <a:ext cx="7391400" cy="2135200"/>
          </a:xfrm>
          <a:prstGeom prst="rect">
            <a:avLst/>
          </a:prstGeom>
          <a:noFill/>
        </p:spPr>
        <p:txBody>
          <a:bodyPr wrap="square" rtlCol="0">
            <a:spAutoFit/>
          </a:bodyPr>
          <a:lstStyle/>
          <a:p>
            <a:pPr algn="just" rtl="1">
              <a:lnSpc>
                <a:spcPct val="150000"/>
              </a:lnSpc>
            </a:pPr>
            <a:r>
              <a:rPr lang="fa-IR" dirty="0">
                <a:latin typeface="Times New Roman" pitchFamily="18" charset="0"/>
                <a:cs typeface="B Titr" pitchFamily="2" charset="-78"/>
              </a:rPr>
              <a:t>برای نشان دادن دو یا چند کانتور به صورت همزمان در یک پنجره و مقایسه تغییرات آن ها می توان از </a:t>
            </a:r>
            <a:r>
              <a:rPr lang="en-US" dirty="0">
                <a:latin typeface="Times New Roman" pitchFamily="18" charset="0"/>
                <a:cs typeface="B Titr" pitchFamily="2" charset="-78"/>
              </a:rPr>
              <a:t>Multiview</a:t>
            </a:r>
            <a:r>
              <a:rPr lang="fa-IR" dirty="0">
                <a:latin typeface="Times New Roman" pitchFamily="18" charset="0"/>
                <a:cs typeface="B Titr" pitchFamily="2" charset="-78"/>
              </a:rPr>
              <a:t> استفاده کرد. چهار آیکون در این پنجره وجود دارد که به ترتیب  </a:t>
            </a:r>
            <a:endParaRPr lang="en-US" dirty="0">
              <a:latin typeface="Times New Roman" pitchFamily="18" charset="0"/>
              <a:cs typeface="B Titr" pitchFamily="2" charset="-78"/>
            </a:endParaRPr>
          </a:p>
          <a:p>
            <a:pPr algn="just" rtl="1">
              <a:lnSpc>
                <a:spcPct val="150000"/>
              </a:lnSpc>
            </a:pPr>
            <a:r>
              <a:rPr lang="fa-IR" dirty="0">
                <a:latin typeface="Times New Roman" pitchFamily="18" charset="0"/>
                <a:cs typeface="B Titr" pitchFamily="2" charset="-78"/>
              </a:rPr>
              <a:t>دو تصویر را به صورت افقی،</a:t>
            </a:r>
            <a:r>
              <a:rPr lang="en-US" dirty="0">
                <a:latin typeface="Times New Roman" pitchFamily="18" charset="0"/>
                <a:cs typeface="B Titr" pitchFamily="2" charset="-78"/>
              </a:rPr>
              <a:t>      </a:t>
            </a:r>
            <a:r>
              <a:rPr lang="fa-IR" dirty="0">
                <a:latin typeface="Times New Roman" pitchFamily="18" charset="0"/>
                <a:cs typeface="B Titr" pitchFamily="2" charset="-78"/>
              </a:rPr>
              <a:t>دو تصویر را به صورت عمودی نشان می دهد. </a:t>
            </a:r>
            <a:r>
              <a:rPr lang="en-US" dirty="0">
                <a:latin typeface="Times New Roman" pitchFamily="18" charset="0"/>
                <a:cs typeface="B Titr" pitchFamily="2" charset="-78"/>
              </a:rPr>
              <a:t>      </a:t>
            </a:r>
            <a:r>
              <a:rPr lang="fa-IR" dirty="0">
                <a:latin typeface="Times New Roman" pitchFamily="18" charset="0"/>
                <a:cs typeface="B Titr" pitchFamily="2" charset="-78"/>
              </a:rPr>
              <a:t>یکی از تصاویر را پاک می کند و</a:t>
            </a:r>
            <a:r>
              <a:rPr lang="en-US" dirty="0">
                <a:latin typeface="Times New Roman" pitchFamily="18" charset="0"/>
                <a:cs typeface="B Titr" pitchFamily="2" charset="-78"/>
              </a:rPr>
              <a:t> </a:t>
            </a:r>
            <a:r>
              <a:rPr lang="fa-IR" dirty="0">
                <a:latin typeface="Times New Roman" pitchFamily="18" charset="0"/>
                <a:cs typeface="B Titr" pitchFamily="2" charset="-78"/>
              </a:rPr>
              <a:t>     به صورت موقت یکی از تصاویر انتخاب شده را در پنجره نمایش نشان می دهد و با انتخاب آیکون</a:t>
            </a:r>
            <a:r>
              <a:rPr lang="en-US" dirty="0">
                <a:latin typeface="Times New Roman" pitchFamily="18" charset="0"/>
                <a:cs typeface="B Titr" pitchFamily="2" charset="-78"/>
              </a:rPr>
              <a:t>        </a:t>
            </a:r>
            <a:r>
              <a:rPr lang="fa-IR" dirty="0">
                <a:latin typeface="Times New Roman" pitchFamily="18" charset="0"/>
                <a:cs typeface="B Titr" pitchFamily="2" charset="-78"/>
              </a:rPr>
              <a:t>به حالت اولیه بر می گردد.</a:t>
            </a:r>
            <a:endParaRPr lang="en-US" dirty="0">
              <a:latin typeface="Times New Roman" pitchFamily="18" charset="0"/>
              <a:cs typeface="B Titr" pitchFamily="2" charset="-78"/>
            </a:endParaRPr>
          </a:p>
        </p:txBody>
      </p:sp>
      <p:graphicFrame>
        <p:nvGraphicFramePr>
          <p:cNvPr id="37" name="Diagram 36"/>
          <p:cNvGraphicFramePr/>
          <p:nvPr>
            <p:extLst>
              <p:ext uri="{D42A27DB-BD31-4B8C-83A1-F6EECF244321}">
                <p14:modId xmlns:p14="http://schemas.microsoft.com/office/powerpoint/2010/main" val="323928380"/>
              </p:ext>
            </p:extLst>
          </p:nvPr>
        </p:nvGraphicFramePr>
        <p:xfrm>
          <a:off x="5967410" y="2667000"/>
          <a:ext cx="2819400" cy="584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8" name="Picture 37" descr="C:\Users\morsal\Desktop\Untitled.png"/>
          <p:cNvPicPr/>
          <p:nvPr/>
        </p:nvPicPr>
        <p:blipFill>
          <a:blip r:embed="rId9">
            <a:extLst>
              <a:ext uri="{28A0092B-C50C-407E-A947-70E740481C1C}">
                <a14:useLocalDpi xmlns:a14="http://schemas.microsoft.com/office/drawing/2010/main" val="0"/>
              </a:ext>
            </a:extLst>
          </a:blip>
          <a:srcRect/>
          <a:stretch>
            <a:fillRect/>
          </a:stretch>
        </p:blipFill>
        <p:spPr bwMode="auto">
          <a:xfrm>
            <a:off x="965294" y="4104480"/>
            <a:ext cx="342899" cy="228600"/>
          </a:xfrm>
          <a:prstGeom prst="rect">
            <a:avLst/>
          </a:prstGeom>
          <a:noFill/>
          <a:ln>
            <a:noFill/>
          </a:ln>
        </p:spPr>
      </p:pic>
      <p:pic>
        <p:nvPicPr>
          <p:cNvPr id="39" name="Picture 38" descr="C:\Users\morsal\Desktop\31.png"/>
          <p:cNvPicPr/>
          <p:nvPr/>
        </p:nvPicPr>
        <p:blipFill>
          <a:blip r:embed="rId10">
            <a:extLst>
              <a:ext uri="{28A0092B-C50C-407E-A947-70E740481C1C}">
                <a14:useLocalDpi xmlns:a14="http://schemas.microsoft.com/office/drawing/2010/main" val="0"/>
              </a:ext>
            </a:extLst>
          </a:blip>
          <a:srcRect/>
          <a:stretch>
            <a:fillRect/>
          </a:stretch>
        </p:blipFill>
        <p:spPr bwMode="auto">
          <a:xfrm>
            <a:off x="5715785" y="4503914"/>
            <a:ext cx="301942" cy="306387"/>
          </a:xfrm>
          <a:prstGeom prst="rect">
            <a:avLst/>
          </a:prstGeom>
          <a:noFill/>
          <a:ln>
            <a:noFill/>
          </a:ln>
        </p:spPr>
      </p:pic>
      <p:pic>
        <p:nvPicPr>
          <p:cNvPr id="40" name="Picture 39" descr="C:\Users\morsal\Desktop\32.png"/>
          <p:cNvPicPr/>
          <p:nvPr/>
        </p:nvPicPr>
        <p:blipFill>
          <a:blip r:embed="rId11">
            <a:extLst>
              <a:ext uri="{28A0092B-C50C-407E-A947-70E740481C1C}">
                <a14:useLocalDpi xmlns:a14="http://schemas.microsoft.com/office/drawing/2010/main" val="0"/>
              </a:ext>
            </a:extLst>
          </a:blip>
          <a:srcRect/>
          <a:stretch>
            <a:fillRect/>
          </a:stretch>
        </p:blipFill>
        <p:spPr bwMode="auto">
          <a:xfrm>
            <a:off x="1767531" y="4460117"/>
            <a:ext cx="266699" cy="216853"/>
          </a:xfrm>
          <a:prstGeom prst="rect">
            <a:avLst/>
          </a:prstGeom>
          <a:noFill/>
          <a:ln>
            <a:noFill/>
          </a:ln>
        </p:spPr>
      </p:pic>
      <p:pic>
        <p:nvPicPr>
          <p:cNvPr id="41" name="Picture 40" descr="C:\Users\morsal\Desktop\34.png"/>
          <p:cNvPicPr/>
          <p:nvPr/>
        </p:nvPicPr>
        <p:blipFill>
          <a:blip r:embed="rId12">
            <a:extLst>
              <a:ext uri="{28A0092B-C50C-407E-A947-70E740481C1C}">
                <a14:useLocalDpi xmlns:a14="http://schemas.microsoft.com/office/drawing/2010/main" val="0"/>
              </a:ext>
            </a:extLst>
          </a:blip>
          <a:srcRect/>
          <a:stretch>
            <a:fillRect/>
          </a:stretch>
        </p:blipFill>
        <p:spPr bwMode="auto">
          <a:xfrm>
            <a:off x="5280016" y="5277020"/>
            <a:ext cx="306387" cy="314960"/>
          </a:xfrm>
          <a:prstGeom prst="rect">
            <a:avLst/>
          </a:prstGeom>
          <a:noFill/>
          <a:ln>
            <a:noFill/>
          </a:ln>
        </p:spPr>
      </p:pic>
      <p:pic>
        <p:nvPicPr>
          <p:cNvPr id="1026" name="Picture 2" descr="C:\Users\morsal\Desktop\my paya\para amo\vdfefer\33.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3599" y="5021921"/>
            <a:ext cx="214313" cy="23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3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wipe(down)">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p:bldGraphic spid="3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977943"/>
            <a:ext cx="3479174" cy="36471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r" rtl="1"/>
            <a:r>
              <a:rPr lang="fa-IR" dirty="0">
                <a:latin typeface="Times New Roman" pitchFamily="18" charset="0"/>
                <a:cs typeface="B Titr" pitchFamily="2" charset="-78"/>
              </a:rPr>
              <a:t>برای استفاده از </a:t>
            </a:r>
            <a:r>
              <a:rPr lang="en-US" dirty="0">
                <a:latin typeface="Times New Roman" pitchFamily="18" charset="0"/>
                <a:cs typeface="B Titr" pitchFamily="2" charset="-78"/>
              </a:rPr>
              <a:t>Multiview</a:t>
            </a:r>
            <a:r>
              <a:rPr lang="fa-IR" dirty="0">
                <a:latin typeface="Times New Roman" pitchFamily="18" charset="0"/>
                <a:cs typeface="B Titr" pitchFamily="2" charset="-78"/>
              </a:rPr>
              <a:t> از مراحل زیر استفاده کنید.</a:t>
            </a:r>
            <a:endParaRPr lang="en-US" dirty="0">
              <a:latin typeface="Times New Roman" pitchFamily="18" charset="0"/>
              <a:cs typeface="B Titr" pitchFamily="2" charset="-78"/>
            </a:endParaRPr>
          </a:p>
          <a:p>
            <a:pPr algn="r" rtl="1">
              <a:lnSpc>
                <a:spcPct val="150000"/>
              </a:lnSpc>
            </a:pPr>
            <a:r>
              <a:rPr lang="fa-IR" dirty="0">
                <a:latin typeface="Times New Roman" pitchFamily="18" charset="0"/>
                <a:cs typeface="B Titr" pitchFamily="2" charset="-78"/>
              </a:rPr>
              <a:t>1-ابتدا فایل  </a:t>
            </a:r>
            <a:r>
              <a:rPr lang="en-US" dirty="0">
                <a:latin typeface="Times New Roman" pitchFamily="18" charset="0"/>
                <a:cs typeface="B Titr" pitchFamily="2" charset="-78"/>
              </a:rPr>
              <a:t>disk out ref.ex2</a:t>
            </a:r>
            <a:r>
              <a:rPr lang="fa-IR" dirty="0">
                <a:latin typeface="Times New Roman" pitchFamily="18" charset="0"/>
                <a:cs typeface="B Titr" pitchFamily="2" charset="-78"/>
              </a:rPr>
              <a:t>راهمانند قبل باز کنید.</a:t>
            </a:r>
            <a:endParaRPr lang="en-US" dirty="0">
              <a:latin typeface="Times New Roman" pitchFamily="18" charset="0"/>
              <a:cs typeface="B Titr" pitchFamily="2" charset="-78"/>
            </a:endParaRPr>
          </a:p>
          <a:p>
            <a:pPr algn="r" rtl="1">
              <a:lnSpc>
                <a:spcPct val="150000"/>
              </a:lnSpc>
            </a:pPr>
            <a:r>
              <a:rPr lang="fa-IR" dirty="0">
                <a:latin typeface="Times New Roman" pitchFamily="18" charset="0"/>
                <a:cs typeface="B Titr" pitchFamily="2" charset="-78"/>
              </a:rPr>
              <a:t>2-با استفاده از فیلتر </a:t>
            </a:r>
            <a:r>
              <a:rPr lang="en-US" dirty="0">
                <a:latin typeface="Times New Roman" pitchFamily="18" charset="0"/>
                <a:cs typeface="B Titr" pitchFamily="2" charset="-78"/>
              </a:rPr>
              <a:t>Clip </a:t>
            </a:r>
            <a:r>
              <a:rPr lang="fa-IR" dirty="0">
                <a:latin typeface="Times New Roman" pitchFamily="18" charset="0"/>
                <a:cs typeface="B Titr" pitchFamily="2" charset="-78"/>
              </a:rPr>
              <a:t>، برش شکل را به </a:t>
            </a:r>
            <a:r>
              <a:rPr lang="en-US" dirty="0">
                <a:latin typeface="Times New Roman" pitchFamily="18" charset="0"/>
                <a:cs typeface="B Titr" pitchFamily="2" charset="-78"/>
              </a:rPr>
              <a:t>Object inspector</a:t>
            </a:r>
            <a:r>
              <a:rPr lang="fa-IR" dirty="0">
                <a:latin typeface="Times New Roman" pitchFamily="18" charset="0"/>
                <a:cs typeface="B Titr" pitchFamily="2" charset="-78"/>
              </a:rPr>
              <a:t> اضافه کنید .</a:t>
            </a:r>
            <a:endParaRPr lang="en-US" dirty="0">
              <a:latin typeface="Times New Roman" pitchFamily="18" charset="0"/>
              <a:cs typeface="B Titr" pitchFamily="2" charset="-78"/>
            </a:endParaRPr>
          </a:p>
          <a:p>
            <a:pPr algn="r" rtl="1">
              <a:lnSpc>
                <a:spcPct val="150000"/>
              </a:lnSpc>
            </a:pPr>
            <a:endParaRPr lang="en-US" dirty="0"/>
          </a:p>
          <a:p>
            <a:pPr algn="r" rtl="1">
              <a:lnSpc>
                <a:spcPct val="150000"/>
              </a:lnSpc>
            </a:pPr>
            <a:endParaRPr lang="en-US" dirty="0" smtClean="0"/>
          </a:p>
          <a:p>
            <a:pPr algn="r" rtl="1">
              <a:lnSpc>
                <a:spcPct val="150000"/>
              </a:lnSpc>
            </a:pPr>
            <a:endParaRPr lang="en-US" dirty="0"/>
          </a:p>
        </p:txBody>
      </p:sp>
      <p:sp>
        <p:nvSpPr>
          <p:cNvPr id="4" name="Rectangle 3"/>
          <p:cNvSpPr/>
          <p:nvPr/>
        </p:nvSpPr>
        <p:spPr>
          <a:xfrm>
            <a:off x="25400" y="4533900"/>
            <a:ext cx="8991600" cy="2062103"/>
          </a:xfrm>
          <a:prstGeom prst="rect">
            <a:avLst/>
          </a:prstGeom>
        </p:spPr>
        <p:txBody>
          <a:bodyPr wrap="square">
            <a:spAutoFit/>
          </a:bodyPr>
          <a:lstStyle/>
          <a:p>
            <a:pPr algn="r" rtl="1"/>
            <a:r>
              <a:rPr lang="fa-IR" dirty="0">
                <a:latin typeface="Times New Roman" pitchFamily="18" charset="0"/>
                <a:cs typeface="B Titr" pitchFamily="2" charset="-78"/>
              </a:rPr>
              <a:t>3- تیک مربوط به </a:t>
            </a:r>
            <a:r>
              <a:rPr lang="en-US" dirty="0">
                <a:latin typeface="Times New Roman" pitchFamily="18" charset="0"/>
                <a:cs typeface="B Titr" pitchFamily="2" charset="-78"/>
              </a:rPr>
              <a:t> Show plane</a:t>
            </a:r>
            <a:r>
              <a:rPr lang="fa-IR" dirty="0">
                <a:latin typeface="Times New Roman" pitchFamily="18" charset="0"/>
                <a:cs typeface="B Titr" pitchFamily="2" charset="-78"/>
              </a:rPr>
              <a:t> را بردارید. سپس کانتور فشار را از قسمت </a:t>
            </a:r>
            <a:r>
              <a:rPr lang="en-US" dirty="0">
                <a:latin typeface="Times New Roman" pitchFamily="18" charset="0"/>
                <a:cs typeface="B Titr" pitchFamily="2" charset="-78"/>
              </a:rPr>
              <a:t>Variable</a:t>
            </a:r>
            <a:r>
              <a:rPr lang="fa-IR" dirty="0">
                <a:latin typeface="Times New Roman" pitchFamily="18" charset="0"/>
                <a:cs typeface="B Titr" pitchFamily="2" charset="-78"/>
              </a:rPr>
              <a:t> انتخاب کرده و </a:t>
            </a:r>
            <a:r>
              <a:rPr lang="en-US" dirty="0">
                <a:latin typeface="Times New Roman" pitchFamily="18" charset="0"/>
                <a:cs typeface="B Titr" pitchFamily="2" charset="-78"/>
              </a:rPr>
              <a:t>Apply </a:t>
            </a:r>
            <a:r>
              <a:rPr lang="fa-IR" dirty="0">
                <a:latin typeface="Times New Roman" pitchFamily="18" charset="0"/>
                <a:cs typeface="B Titr" pitchFamily="2" charset="-78"/>
              </a:rPr>
              <a:t>کنید.</a:t>
            </a:r>
            <a:r>
              <a:rPr lang="en-US" dirty="0">
                <a:latin typeface="Times New Roman" pitchFamily="18" charset="0"/>
                <a:cs typeface="B Titr" pitchFamily="2" charset="-78"/>
              </a:rPr>
              <a:t> </a:t>
            </a:r>
            <a:r>
              <a:rPr lang="fa-IR" dirty="0">
                <a:latin typeface="Times New Roman" pitchFamily="18" charset="0"/>
                <a:cs typeface="B Titr" pitchFamily="2" charset="-78"/>
              </a:rPr>
              <a:t>در پنجره نمایش کانتور فشار را در وسط صفحه مشاهده می کنید. حال می خواهیم کانتور دما را با فشار در همان صفحه مقایسه کنیم.</a:t>
            </a:r>
          </a:p>
          <a:p>
            <a:pPr algn="r" rtl="1"/>
            <a:endParaRPr lang="en-US" sz="2000" dirty="0">
              <a:latin typeface="Times New Roman" pitchFamily="18" charset="0"/>
              <a:cs typeface="B Nazanin" pitchFamily="2" charset="-78"/>
            </a:endParaRPr>
          </a:p>
          <a:p>
            <a:pPr algn="r" rtl="1"/>
            <a:r>
              <a:rPr lang="fa-IR" dirty="0">
                <a:latin typeface="Times New Roman" pitchFamily="18" charset="0"/>
                <a:cs typeface="B Titr" pitchFamily="2" charset="-78"/>
              </a:rPr>
              <a:t>4-آیکون    </a:t>
            </a:r>
            <a:r>
              <a:rPr lang="en-US" dirty="0">
                <a:latin typeface="Times New Roman" pitchFamily="18" charset="0"/>
                <a:cs typeface="B Titr" pitchFamily="2" charset="-78"/>
              </a:rPr>
              <a:t> </a:t>
            </a:r>
            <a:r>
              <a:rPr lang="fa-IR" dirty="0">
                <a:latin typeface="Times New Roman" pitchFamily="18" charset="0"/>
                <a:cs typeface="B Titr" pitchFamily="2" charset="-78"/>
              </a:rPr>
              <a:t>  را انتخاب می کنید.با انتخاب این آیکون صفحه از وسط به دو قسمت تقسیم می شود که یک طرف آن خالی و سمت دیگر آن کانتور فشار قرار دارد.دقت کنید که پنجره سمت راست دارای حاشیه  آبی است ، این به این معناست که این صفحه </a:t>
            </a:r>
            <a:r>
              <a:rPr lang="en-US" dirty="0">
                <a:latin typeface="Times New Roman" pitchFamily="18" charset="0"/>
                <a:cs typeface="B Titr" pitchFamily="2" charset="-78"/>
              </a:rPr>
              <a:t>Active view </a:t>
            </a:r>
            <a:r>
              <a:rPr lang="fa-IR" dirty="0">
                <a:latin typeface="Times New Roman" pitchFamily="18" charset="0"/>
                <a:cs typeface="B Titr" pitchFamily="2" charset="-78"/>
              </a:rPr>
              <a:t> است.</a:t>
            </a:r>
            <a:endParaRPr lang="en-US" dirty="0">
              <a:latin typeface="Times New Roman" pitchFamily="18" charset="0"/>
              <a:cs typeface="B Titr" pitchFamily="2" charset="-78"/>
            </a:endParaRPr>
          </a:p>
        </p:txBody>
      </p:sp>
      <p:pic>
        <p:nvPicPr>
          <p:cNvPr id="6" name="Picture 5" descr="C:\Users\morsal\Desktop\Untitled.png"/>
          <p:cNvPicPr/>
          <p:nvPr/>
        </p:nvPicPr>
        <p:blipFill>
          <a:blip r:embed="rId2">
            <a:extLst>
              <a:ext uri="{28A0092B-C50C-407E-A947-70E740481C1C}">
                <a14:useLocalDpi xmlns:a14="http://schemas.microsoft.com/office/drawing/2010/main" val="0"/>
              </a:ext>
            </a:extLst>
          </a:blip>
          <a:srcRect/>
          <a:stretch>
            <a:fillRect/>
          </a:stretch>
        </p:blipFill>
        <p:spPr bwMode="auto">
          <a:xfrm>
            <a:off x="7880198" y="5686940"/>
            <a:ext cx="356869" cy="449768"/>
          </a:xfrm>
          <a:prstGeom prst="rect">
            <a:avLst/>
          </a:prstGeom>
          <a:noFill/>
          <a:ln>
            <a:noFill/>
          </a:ln>
        </p:spPr>
      </p:pic>
      <p:sp>
        <p:nvSpPr>
          <p:cNvPr id="7" name="Rectangle 6"/>
          <p:cNvSpPr/>
          <p:nvPr/>
        </p:nvSpPr>
        <p:spPr>
          <a:xfrm>
            <a:off x="4445000" y="411864"/>
            <a:ext cx="45720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en-US" sz="2000" b="1" dirty="0">
                <a:solidFill>
                  <a:schemeClr val="accent4">
                    <a:lumMod val="75000"/>
                  </a:schemeClr>
                </a:solidFill>
                <a:latin typeface="Times New Roman" pitchFamily="18" charset="0"/>
                <a:cs typeface="Times New Roman" pitchFamily="18" charset="0"/>
              </a:rPr>
              <a:t>Exercise </a:t>
            </a:r>
            <a:r>
              <a:rPr lang="en-US" sz="2000" b="1" dirty="0" smtClean="0">
                <a:solidFill>
                  <a:schemeClr val="accent4">
                    <a:lumMod val="75000"/>
                  </a:schemeClr>
                </a:solidFill>
                <a:latin typeface="Times New Roman" pitchFamily="18" charset="0"/>
                <a:cs typeface="Times New Roman" pitchFamily="18" charset="0"/>
              </a:rPr>
              <a:t>6: </a:t>
            </a:r>
            <a:r>
              <a:rPr lang="en-US" sz="2000" b="1" dirty="0">
                <a:solidFill>
                  <a:srgbClr val="C00000"/>
                </a:solidFill>
                <a:latin typeface="Times New Roman" pitchFamily="18" charset="0"/>
                <a:cs typeface="Times New Roman" pitchFamily="18" charset="0"/>
              </a:rPr>
              <a:t>Using Multiple Views</a:t>
            </a:r>
          </a:p>
        </p:txBody>
      </p:sp>
      <p:pic>
        <p:nvPicPr>
          <p:cNvPr id="6146" name="Picture 2" descr="C:\Users\Mohammad\Desktop\Pic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74114"/>
            <a:ext cx="5334000" cy="332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3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609600"/>
            <a:ext cx="7696200" cy="1015663"/>
          </a:xfrm>
          <a:prstGeom prst="rect">
            <a:avLst/>
          </a:prstGeom>
          <a:noFill/>
        </p:spPr>
        <p:txBody>
          <a:bodyPr wrap="square" rtlCol="0">
            <a:spAutoFit/>
          </a:bodyPr>
          <a:lstStyle/>
          <a:p>
            <a:pPr algn="r" rtl="1"/>
            <a:r>
              <a:rPr lang="fa-IR" dirty="0">
                <a:latin typeface="Times New Roman" pitchFamily="18" charset="0"/>
                <a:cs typeface="B Titr" pitchFamily="2" charset="-78"/>
              </a:rPr>
              <a:t>6-آیکون      </a:t>
            </a:r>
            <a:r>
              <a:rPr lang="en-US" dirty="0">
                <a:latin typeface="Times New Roman" pitchFamily="18" charset="0"/>
                <a:cs typeface="B Titr" pitchFamily="2" charset="-78"/>
              </a:rPr>
              <a:t> </a:t>
            </a:r>
            <a:r>
              <a:rPr lang="fa-IR" dirty="0">
                <a:latin typeface="Times New Roman" pitchFamily="18" charset="0"/>
                <a:cs typeface="B Titr" pitchFamily="2" charset="-78"/>
              </a:rPr>
              <a:t>   را از کنار منوی </a:t>
            </a:r>
            <a:r>
              <a:rPr lang="en-US" dirty="0">
                <a:latin typeface="Times New Roman" pitchFamily="18" charset="0"/>
                <a:cs typeface="B Titr" pitchFamily="2" charset="-78"/>
              </a:rPr>
              <a:t> Clip1 </a:t>
            </a:r>
            <a:r>
              <a:rPr lang="fa-IR" dirty="0">
                <a:latin typeface="Times New Roman" pitchFamily="18" charset="0"/>
                <a:cs typeface="B Titr" pitchFamily="2" charset="-78"/>
              </a:rPr>
              <a:t>فعال کنید تا قابلیت نمایش آن فراهم شود</a:t>
            </a:r>
            <a:r>
              <a:rPr lang="fa-IR" sz="2000" dirty="0" smtClean="0">
                <a:latin typeface="Times New Roman" pitchFamily="18" charset="0"/>
                <a:cs typeface="B Nazanin" pitchFamily="2" charset="-78"/>
              </a:rPr>
              <a:t>.</a:t>
            </a:r>
          </a:p>
          <a:p>
            <a:pPr algn="r" rtl="1"/>
            <a:endParaRPr lang="en-US" sz="2000" dirty="0">
              <a:latin typeface="Times New Roman" pitchFamily="18" charset="0"/>
              <a:cs typeface="B Nazanin" pitchFamily="2" charset="-78"/>
            </a:endParaRPr>
          </a:p>
          <a:p>
            <a:pPr algn="r" rtl="1"/>
            <a:r>
              <a:rPr lang="fa-IR" dirty="0">
                <a:latin typeface="Times New Roman" pitchFamily="18" charset="0"/>
                <a:cs typeface="B Titr" pitchFamily="2" charset="-78"/>
              </a:rPr>
              <a:t>7-از قسمت </a:t>
            </a:r>
            <a:r>
              <a:rPr lang="en-US" dirty="0">
                <a:latin typeface="Times New Roman" pitchFamily="18" charset="0"/>
                <a:cs typeface="B Titr" pitchFamily="2" charset="-78"/>
              </a:rPr>
              <a:t> variable </a:t>
            </a:r>
            <a:r>
              <a:rPr lang="fa-IR" dirty="0">
                <a:latin typeface="Times New Roman" pitchFamily="18" charset="0"/>
                <a:cs typeface="B Titr" pitchFamily="2" charset="-78"/>
              </a:rPr>
              <a:t>متغیر </a:t>
            </a:r>
            <a:r>
              <a:rPr lang="en-US" dirty="0">
                <a:latin typeface="Times New Roman" pitchFamily="18" charset="0"/>
                <a:cs typeface="B Titr" pitchFamily="2" charset="-78"/>
              </a:rPr>
              <a:t>Temp</a:t>
            </a:r>
            <a:r>
              <a:rPr lang="fa-IR" dirty="0">
                <a:latin typeface="Times New Roman" pitchFamily="18" charset="0"/>
                <a:cs typeface="B Titr" pitchFamily="2" charset="-78"/>
              </a:rPr>
              <a:t> </a:t>
            </a:r>
            <a:r>
              <a:rPr lang="fa-IR" dirty="0" smtClean="0">
                <a:latin typeface="Times New Roman" pitchFamily="18" charset="0"/>
                <a:cs typeface="B Titr" pitchFamily="2" charset="-78"/>
              </a:rPr>
              <a:t>را انتخاب </a:t>
            </a:r>
            <a:r>
              <a:rPr lang="fa-IR" dirty="0">
                <a:latin typeface="Times New Roman" pitchFamily="18" charset="0"/>
                <a:cs typeface="B Titr" pitchFamily="2" charset="-78"/>
              </a:rPr>
              <a:t>کنید</a:t>
            </a:r>
            <a:endParaRPr lang="en-US" dirty="0">
              <a:latin typeface="Times New Roman" pitchFamily="18" charset="0"/>
              <a:cs typeface="B Titr" pitchFamily="2" charset="-78"/>
            </a:endParaRPr>
          </a:p>
        </p:txBody>
      </p:sp>
      <p:pic>
        <p:nvPicPr>
          <p:cNvPr id="7" name="Picture 6" descr="C:\Users\morsal\Desktop\vyfygg.png"/>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391400" y="760730"/>
            <a:ext cx="491490" cy="281940"/>
          </a:xfrm>
          <a:prstGeom prst="rect">
            <a:avLst/>
          </a:prstGeom>
          <a:noFill/>
          <a:ln>
            <a:noFill/>
          </a:ln>
        </p:spPr>
      </p:pic>
      <p:pic>
        <p:nvPicPr>
          <p:cNvPr id="7170" name="Picture 2" descr="C:\Users\Mohammad\Desktop\Picture\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367" y="1981200"/>
            <a:ext cx="7168833" cy="446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0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458200" cy="171970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rtl="1">
              <a:lnSpc>
                <a:spcPct val="150000"/>
              </a:lnSpc>
            </a:pPr>
            <a:r>
              <a:rPr lang="fa-IR" dirty="0">
                <a:latin typeface="Times New Roman" pitchFamily="18" charset="0"/>
                <a:cs typeface="B Titr" pitchFamily="2" charset="-78"/>
              </a:rPr>
              <a:t>حال دو شکل در صفحه دارید ، یکی متغیر دما و دیگری متغیر فشار. برای آنکه مقایسه تغییرات در دو کانتور رسم شده آسانتر باشد باید دارای جهت و راستای یکسانی باشند. برای همین از </a:t>
            </a:r>
            <a:r>
              <a:rPr lang="en-US" dirty="0">
                <a:latin typeface="Times New Roman" pitchFamily="18" charset="0"/>
                <a:cs typeface="B Titr" pitchFamily="2" charset="-78"/>
              </a:rPr>
              <a:t>Camera Link</a:t>
            </a:r>
            <a:r>
              <a:rPr lang="fa-IR" dirty="0">
                <a:latin typeface="Times New Roman" pitchFamily="18" charset="0"/>
                <a:cs typeface="B Titr" pitchFamily="2" charset="-78"/>
              </a:rPr>
              <a:t> استفاده می کنیم.</a:t>
            </a:r>
            <a:r>
              <a:rPr lang="en-US" dirty="0">
                <a:latin typeface="Times New Roman" pitchFamily="18" charset="0"/>
                <a:cs typeface="B Titr" pitchFamily="2" charset="-78"/>
              </a:rPr>
              <a:t> </a:t>
            </a:r>
            <a:r>
              <a:rPr lang="fa-IR" dirty="0">
                <a:latin typeface="Times New Roman" pitchFamily="18" charset="0"/>
                <a:cs typeface="B Titr" pitchFamily="2" charset="-78"/>
              </a:rPr>
              <a:t>روی یکی از صفحه ها راست کلیک کرده و گزینه </a:t>
            </a:r>
            <a:r>
              <a:rPr lang="en-US" dirty="0">
                <a:latin typeface="Times New Roman" pitchFamily="18" charset="0"/>
                <a:cs typeface="B Titr" pitchFamily="2" charset="-78"/>
              </a:rPr>
              <a:t>Camera Link </a:t>
            </a:r>
            <a:r>
              <a:rPr lang="fa-IR" dirty="0">
                <a:latin typeface="Times New Roman" pitchFamily="18" charset="0"/>
                <a:cs typeface="B Titr" pitchFamily="2" charset="-78"/>
              </a:rPr>
              <a:t> را انتخاب کنید. این کار را میتوانید با استفاده از منوی </a:t>
            </a:r>
            <a:r>
              <a:rPr lang="en-US" dirty="0">
                <a:latin typeface="Times New Roman" pitchFamily="18" charset="0"/>
                <a:cs typeface="B Titr" pitchFamily="2" charset="-78"/>
              </a:rPr>
              <a:t>Tools</a:t>
            </a:r>
            <a:r>
              <a:rPr lang="fa-IR" dirty="0">
                <a:latin typeface="Times New Roman" pitchFamily="18" charset="0"/>
                <a:cs typeface="B Titr" pitchFamily="2" charset="-78"/>
              </a:rPr>
              <a:t> و گزینه  </a:t>
            </a:r>
            <a:r>
              <a:rPr lang="en-US" dirty="0">
                <a:latin typeface="Times New Roman" pitchFamily="18" charset="0"/>
                <a:cs typeface="B Titr" pitchFamily="2" charset="-78"/>
              </a:rPr>
              <a:t>Add Camera Link</a:t>
            </a:r>
            <a:r>
              <a:rPr lang="fa-IR" dirty="0">
                <a:latin typeface="Times New Roman" pitchFamily="18" charset="0"/>
                <a:cs typeface="B Titr" pitchFamily="2" charset="-78"/>
              </a:rPr>
              <a:t> نیز انجام دهید</a:t>
            </a:r>
            <a:r>
              <a:rPr lang="fa-IR" dirty="0"/>
              <a:t>.</a:t>
            </a:r>
            <a:endParaRPr lang="en-US" dirty="0"/>
          </a:p>
        </p:txBody>
      </p:sp>
      <p:sp>
        <p:nvSpPr>
          <p:cNvPr id="3" name="Rectangle 2"/>
          <p:cNvSpPr/>
          <p:nvPr/>
        </p:nvSpPr>
        <p:spPr>
          <a:xfrm>
            <a:off x="920750" y="2743200"/>
            <a:ext cx="7848600" cy="400110"/>
          </a:xfrm>
          <a:prstGeom prst="rect">
            <a:avLst/>
          </a:prstGeom>
        </p:spPr>
        <p:txBody>
          <a:bodyPr wrap="square">
            <a:spAutoFit/>
          </a:bodyPr>
          <a:lstStyle/>
          <a:p>
            <a:pPr algn="r" rtl="1"/>
            <a:r>
              <a:rPr lang="fa-IR" dirty="0">
                <a:latin typeface="Times New Roman" pitchFamily="18" charset="0"/>
                <a:cs typeface="B Titr" pitchFamily="2" charset="-78"/>
              </a:rPr>
              <a:t>8-</a:t>
            </a:r>
            <a:r>
              <a:rPr lang="en-US" dirty="0">
                <a:latin typeface="Times New Roman" pitchFamily="18" charset="0"/>
                <a:cs typeface="B Titr" pitchFamily="2" charset="-78"/>
              </a:rPr>
              <a:t> </a:t>
            </a:r>
            <a:r>
              <a:rPr lang="fa-IR" dirty="0">
                <a:latin typeface="Times New Roman" pitchFamily="18" charset="0"/>
                <a:cs typeface="B Titr" pitchFamily="2" charset="-78"/>
              </a:rPr>
              <a:t>روی شکل دوم کلیک کنید. حال میبینید که راستا و جهت هر دو شکل یکسان شده است</a:t>
            </a:r>
            <a:r>
              <a:rPr lang="fa-IR" sz="2000" dirty="0">
                <a:latin typeface="Times New Roman" pitchFamily="18" charset="0"/>
                <a:cs typeface="B Nazanin" pitchFamily="2" charset="-78"/>
              </a:rPr>
              <a:t>.</a:t>
            </a:r>
            <a:endParaRPr lang="en-US" sz="2000" dirty="0">
              <a:latin typeface="Times New Roman" pitchFamily="18" charset="0"/>
              <a:cs typeface="B Nazanin" pitchFamily="2" charset="-78"/>
            </a:endParaRPr>
          </a:p>
        </p:txBody>
      </p:sp>
      <p:sp>
        <p:nvSpPr>
          <p:cNvPr id="6" name="Rounded Rectangle 5"/>
          <p:cNvSpPr/>
          <p:nvPr/>
        </p:nvSpPr>
        <p:spPr>
          <a:xfrm>
            <a:off x="8735614" y="838200"/>
            <a:ext cx="307178"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8194" name="Picture 2" descr="C:\Users\Mohammad\Desktop\Pictur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143310"/>
            <a:ext cx="5791201" cy="364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06132"/>
            <a:ext cx="7696200" cy="1632498"/>
          </a:xfrm>
          <a:prstGeom prst="rect">
            <a:avLst/>
          </a:prstGeom>
          <a:noFill/>
        </p:spPr>
        <p:txBody>
          <a:bodyPr wrap="square" rtlCol="0">
            <a:spAutoFit/>
          </a:bodyPr>
          <a:lstStyle/>
          <a:p>
            <a:pPr algn="just" rtl="1">
              <a:lnSpc>
                <a:spcPct val="114000"/>
              </a:lnSpc>
            </a:pPr>
            <a:r>
              <a:rPr lang="fa-IR" dirty="0">
                <a:latin typeface="Times New Roman" pitchFamily="18" charset="0"/>
                <a:cs typeface="B Titr" pitchFamily="2" charset="-78"/>
              </a:rPr>
              <a:t>مشاهده می شود که دما در سطح دیسک نسبت به فشار بیشتر است و با افزایش فاصله از سطح دیسک دما نیز کمتر می شود.در بالای دیسک نیز فشار ماکزیمم مقدار خود را داراست.</a:t>
            </a:r>
            <a:endParaRPr lang="en-US" dirty="0">
              <a:latin typeface="Times New Roman" pitchFamily="18" charset="0"/>
              <a:cs typeface="B Titr" pitchFamily="2" charset="-78"/>
            </a:endParaRPr>
          </a:p>
          <a:p>
            <a:pPr algn="just" rtl="1">
              <a:lnSpc>
                <a:spcPct val="114000"/>
              </a:lnSpc>
            </a:pPr>
            <a:r>
              <a:rPr lang="fa-IR" dirty="0">
                <a:latin typeface="Times New Roman" pitchFamily="18" charset="0"/>
                <a:cs typeface="B Titr" pitchFamily="2" charset="-78"/>
              </a:rPr>
              <a:t>دقت داشته باشید که نمایش چندگانه محدود به دو تصویر نمی باشد و با هر بار کلیک روی آیکون های گفته شده      </a:t>
            </a:r>
            <a:r>
              <a:rPr lang="en-US" dirty="0">
                <a:latin typeface="Times New Roman" pitchFamily="18" charset="0"/>
                <a:cs typeface="B Titr" pitchFamily="2" charset="-78"/>
              </a:rPr>
              <a:t> </a:t>
            </a:r>
            <a:r>
              <a:rPr lang="fa-IR" dirty="0">
                <a:latin typeface="Times New Roman" pitchFamily="18" charset="0"/>
                <a:cs typeface="B Titr" pitchFamily="2" charset="-78"/>
              </a:rPr>
              <a:t>و      </a:t>
            </a:r>
            <a:r>
              <a:rPr lang="en-US" dirty="0">
                <a:latin typeface="Times New Roman" pitchFamily="18" charset="0"/>
                <a:cs typeface="B Titr" pitchFamily="2" charset="-78"/>
              </a:rPr>
              <a:t> </a:t>
            </a:r>
            <a:r>
              <a:rPr lang="fa-IR" dirty="0">
                <a:latin typeface="Times New Roman" pitchFamily="18" charset="0"/>
                <a:cs typeface="B Titr" pitchFamily="2" charset="-78"/>
              </a:rPr>
              <a:t>بر تعداد تصاویر افزوده خواهد شد.</a:t>
            </a:r>
            <a:endParaRPr lang="en-US" dirty="0">
              <a:latin typeface="Times New Roman" pitchFamily="18" charset="0"/>
              <a:cs typeface="B Titr" pitchFamily="2" charset="-78"/>
            </a:endParaRPr>
          </a:p>
          <a:p>
            <a:pPr algn="r" rtl="1"/>
            <a:endParaRPr lang="en-US" dirty="0"/>
          </a:p>
        </p:txBody>
      </p:sp>
      <p:pic>
        <p:nvPicPr>
          <p:cNvPr id="9" name="Picture 8" descr="C:\Users\morsal\Desktop\Untitled.png"/>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00541"/>
            <a:ext cx="301942" cy="301943"/>
          </a:xfrm>
          <a:prstGeom prst="rect">
            <a:avLst/>
          </a:prstGeom>
          <a:noFill/>
          <a:ln>
            <a:noFill/>
          </a:ln>
        </p:spPr>
      </p:pic>
      <p:pic>
        <p:nvPicPr>
          <p:cNvPr id="10" name="Picture 9" descr="C:\Users\morsal\Desktop\31.png"/>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96096"/>
            <a:ext cx="301942" cy="306388"/>
          </a:xfrm>
          <a:prstGeom prst="rect">
            <a:avLst/>
          </a:prstGeom>
          <a:noFill/>
          <a:ln>
            <a:noFill/>
          </a:ln>
        </p:spPr>
      </p:pic>
      <p:sp>
        <p:nvSpPr>
          <p:cNvPr id="7" name="Rectangle 6"/>
          <p:cNvSpPr/>
          <p:nvPr/>
        </p:nvSpPr>
        <p:spPr>
          <a:xfrm>
            <a:off x="685800" y="2296160"/>
            <a:ext cx="7696200" cy="784830"/>
          </a:xfrm>
          <a:prstGeom prst="rect">
            <a:avLst/>
          </a:prstGeom>
        </p:spPr>
        <p:txBody>
          <a:bodyPr wrap="square">
            <a:spAutoFit/>
          </a:bodyPr>
          <a:lstStyle/>
          <a:p>
            <a:pPr algn="r" rtl="1">
              <a:lnSpc>
                <a:spcPct val="125000"/>
              </a:lnSpc>
            </a:pPr>
            <a:r>
              <a:rPr lang="fa-IR" dirty="0">
                <a:latin typeface="Times New Roman" pitchFamily="18" charset="0"/>
                <a:cs typeface="B Titr" pitchFamily="2" charset="-78"/>
              </a:rPr>
              <a:t>با کلیک کردن روی نوار دور یک تصویر و کشیدن آن روی تصویر کناری می توان به راحتی جای دو تصویر را با هم عوض کرد .</a:t>
            </a:r>
            <a:endParaRPr lang="en-US" dirty="0">
              <a:latin typeface="Times New Roman" pitchFamily="18" charset="0"/>
              <a:cs typeface="B Titr" pitchFamily="2" charset="-78"/>
            </a:endParaRPr>
          </a:p>
        </p:txBody>
      </p:sp>
      <p:sp>
        <p:nvSpPr>
          <p:cNvPr id="8" name="Rounded Rectangle 7"/>
          <p:cNvSpPr/>
          <p:nvPr/>
        </p:nvSpPr>
        <p:spPr>
          <a:xfrm>
            <a:off x="8532022" y="872172"/>
            <a:ext cx="266700" cy="3048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523294" y="2314525"/>
            <a:ext cx="266700" cy="3048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Users\Mohammad\Desktop\Picture\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2556"/>
            <a:ext cx="4847908" cy="25761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ohammad\Desktop\Picture\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280" y="3498446"/>
            <a:ext cx="4050265" cy="258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22" y="691464"/>
            <a:ext cx="8077200" cy="646331"/>
          </a:xfrm>
          <a:prstGeom prst="rect">
            <a:avLst/>
          </a:prstGeom>
        </p:spPr>
        <p:txBody>
          <a:bodyPr wrap="square">
            <a:spAutoFit/>
          </a:bodyPr>
          <a:lstStyle/>
          <a:p>
            <a:pPr algn="r" rtl="1"/>
            <a:r>
              <a:rPr lang="fa-IR" dirty="0">
                <a:cs typeface="B Titr" pitchFamily="2" charset="-78"/>
              </a:rPr>
              <a:t>با کلیک روی فضای بین دو نمایش و کشیدن آن به بالا و پایین، چپ یا راست، اندازه تصاویر را می توان به دلخواه تغییر داد.</a:t>
            </a:r>
            <a:endParaRPr lang="en-US" dirty="0">
              <a:cs typeface="B Titr" pitchFamily="2" charset="-78"/>
            </a:endParaRPr>
          </a:p>
        </p:txBody>
      </p:sp>
      <p:sp>
        <p:nvSpPr>
          <p:cNvPr id="9" name="Rectangle 8"/>
          <p:cNvSpPr/>
          <p:nvPr/>
        </p:nvSpPr>
        <p:spPr>
          <a:xfrm>
            <a:off x="5732285" y="4483548"/>
            <a:ext cx="2812437"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en-US" sz="2400" b="1" dirty="0" smtClean="0">
                <a:solidFill>
                  <a:srgbClr val="C00000"/>
                </a:solidFill>
                <a:latin typeface="Times New Roman" pitchFamily="18" charset="0"/>
                <a:cs typeface="Times New Roman" pitchFamily="18" charset="0"/>
              </a:rPr>
              <a:t>Vector </a:t>
            </a:r>
            <a:r>
              <a:rPr lang="en-US" sz="2400" b="1" dirty="0">
                <a:solidFill>
                  <a:srgbClr val="C00000"/>
                </a:solidFill>
                <a:latin typeface="Times New Roman" pitchFamily="18" charset="0"/>
                <a:cs typeface="Times New Roman" pitchFamily="18" charset="0"/>
              </a:rPr>
              <a:t>Visualization</a:t>
            </a:r>
            <a:endParaRPr lang="en-US" sz="2400" dirty="0">
              <a:solidFill>
                <a:srgbClr val="C00000"/>
              </a:solidFill>
              <a:latin typeface="Times New Roman" pitchFamily="18" charset="0"/>
              <a:cs typeface="Times New Roman" pitchFamily="18" charset="0"/>
            </a:endParaRPr>
          </a:p>
        </p:txBody>
      </p:sp>
      <p:sp>
        <p:nvSpPr>
          <p:cNvPr id="10" name="Rectangle 9"/>
          <p:cNvSpPr/>
          <p:nvPr/>
        </p:nvSpPr>
        <p:spPr>
          <a:xfrm>
            <a:off x="467522" y="5083742"/>
            <a:ext cx="8219278" cy="923330"/>
          </a:xfrm>
          <a:prstGeom prst="rect">
            <a:avLst/>
          </a:prstGeom>
        </p:spPr>
        <p:txBody>
          <a:bodyPr wrap="square">
            <a:spAutoFit/>
          </a:bodyPr>
          <a:lstStyle/>
          <a:p>
            <a:pPr algn="just" rtl="1"/>
            <a:r>
              <a:rPr lang="fa-IR" dirty="0">
                <a:latin typeface="Times New Roman" pitchFamily="18" charset="0"/>
                <a:cs typeface="B Titr" pitchFamily="2" charset="-78"/>
              </a:rPr>
              <a:t>شبیه سازی معمولا خروجی دیگری دارد که از جمله آن توزیع سرعت می باشد که چگونگی حرکت هوا را روی دیسک دوار نشان میدهد. یک روش متداول برای نمایش بردارهای سرعت استفاده از </a:t>
            </a:r>
            <a:r>
              <a:rPr lang="en-US" dirty="0">
                <a:latin typeface="Times New Roman" pitchFamily="18" charset="0"/>
                <a:cs typeface="B Titr" pitchFamily="2" charset="-78"/>
              </a:rPr>
              <a:t>stream Lines</a:t>
            </a:r>
            <a:r>
              <a:rPr lang="fa-IR" dirty="0">
                <a:latin typeface="Times New Roman" pitchFamily="18" charset="0"/>
                <a:cs typeface="B Titr" pitchFamily="2" charset="-78"/>
              </a:rPr>
              <a:t> است.</a:t>
            </a:r>
            <a:endParaRPr lang="en-US" dirty="0">
              <a:latin typeface="Times New Roman" pitchFamily="18" charset="0"/>
              <a:cs typeface="B Titr" pitchFamily="2" charset="-78"/>
            </a:endParaRPr>
          </a:p>
        </p:txBody>
      </p:sp>
      <p:sp>
        <p:nvSpPr>
          <p:cNvPr id="11" name="Rectangle 10"/>
          <p:cNvSpPr/>
          <p:nvPr/>
        </p:nvSpPr>
        <p:spPr>
          <a:xfrm>
            <a:off x="677300" y="6106412"/>
            <a:ext cx="7954400" cy="400110"/>
          </a:xfrm>
          <a:prstGeom prst="rect">
            <a:avLst/>
          </a:prstGeom>
        </p:spPr>
        <p:txBody>
          <a:bodyPr wrap="square">
            <a:spAutoFit/>
          </a:bodyPr>
          <a:lstStyle/>
          <a:p>
            <a:pPr algn="r" rtl="1"/>
            <a:r>
              <a:rPr lang="fa-IR" dirty="0">
                <a:latin typeface="Times New Roman" pitchFamily="18" charset="0"/>
                <a:cs typeface="B Titr" pitchFamily="2" charset="-78"/>
              </a:rPr>
              <a:t>1- فایل </a:t>
            </a:r>
            <a:r>
              <a:rPr lang="en-US" dirty="0">
                <a:latin typeface="Times New Roman" pitchFamily="18" charset="0"/>
                <a:cs typeface="B Titr" pitchFamily="2" charset="-78"/>
              </a:rPr>
              <a:t>disk out ref.ex2</a:t>
            </a:r>
            <a:r>
              <a:rPr lang="fa-IR" dirty="0">
                <a:latin typeface="Times New Roman" pitchFamily="18" charset="0"/>
                <a:cs typeface="B Titr" pitchFamily="2" charset="-78"/>
              </a:rPr>
              <a:t> را دوباره باز کرده ، متغیر مورد نظر را انتخاب وسپس </a:t>
            </a:r>
            <a:r>
              <a:rPr lang="en-US" dirty="0">
                <a:latin typeface="Times New Roman" pitchFamily="18" charset="0"/>
                <a:cs typeface="B Titr" pitchFamily="2" charset="-78"/>
              </a:rPr>
              <a:t>Apply</a:t>
            </a:r>
            <a:r>
              <a:rPr lang="fa-IR" dirty="0">
                <a:latin typeface="Times New Roman" pitchFamily="18" charset="0"/>
                <a:cs typeface="B Titr" pitchFamily="2" charset="-78"/>
              </a:rPr>
              <a:t> کنید</a:t>
            </a:r>
            <a:r>
              <a:rPr lang="fa-IR" sz="2000" dirty="0" smtClean="0">
                <a:latin typeface="Times New Roman" pitchFamily="18" charset="0"/>
                <a:cs typeface="B Nazanin" pitchFamily="2" charset="-78"/>
              </a:rPr>
              <a:t>.</a:t>
            </a:r>
            <a:endParaRPr lang="en-US" sz="2000" dirty="0">
              <a:latin typeface="Times New Roman" pitchFamily="18" charset="0"/>
              <a:cs typeface="B Nazanin" pitchFamily="2" charset="-78"/>
            </a:endParaRPr>
          </a:p>
        </p:txBody>
      </p:sp>
      <p:sp>
        <p:nvSpPr>
          <p:cNvPr id="12" name="Rounded Rectangle 11"/>
          <p:cNvSpPr/>
          <p:nvPr/>
        </p:nvSpPr>
        <p:spPr>
          <a:xfrm>
            <a:off x="8674100" y="70983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Rounded Rectangle 12"/>
          <p:cNvSpPr/>
          <p:nvPr/>
        </p:nvSpPr>
        <p:spPr>
          <a:xfrm>
            <a:off x="8760622" y="5240607"/>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10242" name="Picture 2" descr="C:\Users\Mohammad\Desktop\Picture\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1496"/>
            <a:ext cx="4876800" cy="257523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Mohammad\Desktop\Picture\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434" y="1771496"/>
            <a:ext cx="4058570" cy="257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914400"/>
            <a:ext cx="6629400" cy="677108"/>
          </a:xfrm>
          <a:prstGeom prst="rect">
            <a:avLst/>
          </a:prstGeom>
          <a:noFill/>
        </p:spPr>
        <p:txBody>
          <a:bodyPr wrap="square" rtlCol="0">
            <a:spAutoFit/>
          </a:bodyPr>
          <a:lstStyle/>
          <a:p>
            <a:pPr algn="r" rtl="1"/>
            <a:r>
              <a:rPr lang="fa-IR" dirty="0">
                <a:latin typeface="Times New Roman" pitchFamily="18" charset="0"/>
                <a:cs typeface="B Titr" pitchFamily="2" charset="-78"/>
              </a:rPr>
              <a:t>2-فیلتر </a:t>
            </a:r>
            <a:r>
              <a:rPr lang="en-US" dirty="0">
                <a:latin typeface="Times New Roman" pitchFamily="18" charset="0"/>
                <a:cs typeface="B Titr" pitchFamily="2" charset="-78"/>
              </a:rPr>
              <a:t>stream tracer</a:t>
            </a:r>
            <a:r>
              <a:rPr lang="fa-IR" dirty="0">
                <a:latin typeface="Times New Roman" pitchFamily="18" charset="0"/>
                <a:cs typeface="B Titr" pitchFamily="2" charset="-78"/>
              </a:rPr>
              <a:t> را به </a:t>
            </a:r>
            <a:r>
              <a:rPr lang="en-US" dirty="0">
                <a:latin typeface="Times New Roman" pitchFamily="18" charset="0"/>
                <a:cs typeface="B Titr" pitchFamily="2" charset="-78"/>
              </a:rPr>
              <a:t>Object inspector </a:t>
            </a:r>
            <a:r>
              <a:rPr lang="fa-IR" dirty="0">
                <a:latin typeface="Times New Roman" pitchFamily="18" charset="0"/>
                <a:cs typeface="B Titr" pitchFamily="2" charset="-78"/>
              </a:rPr>
              <a:t> اضافه کنید</a:t>
            </a:r>
            <a:r>
              <a:rPr lang="fa-IR" sz="2000" dirty="0">
                <a:latin typeface="Times New Roman" pitchFamily="18" charset="0"/>
                <a:cs typeface="B Nazanin" pitchFamily="2" charset="-78"/>
              </a:rPr>
              <a:t>.</a:t>
            </a:r>
            <a:endParaRPr lang="en-US" sz="2000" dirty="0">
              <a:latin typeface="Times New Roman" pitchFamily="18" charset="0"/>
              <a:cs typeface="B Nazanin" pitchFamily="2" charset="-78"/>
            </a:endParaRPr>
          </a:p>
          <a:p>
            <a:pPr algn="r" rtl="1"/>
            <a:endParaRPr lang="en-US" dirty="0"/>
          </a:p>
        </p:txBody>
      </p:sp>
      <p:sp>
        <p:nvSpPr>
          <p:cNvPr id="4" name="Rectangle 3"/>
          <p:cNvSpPr/>
          <p:nvPr/>
        </p:nvSpPr>
        <p:spPr>
          <a:xfrm>
            <a:off x="1701800" y="1560731"/>
            <a:ext cx="6604000" cy="400110"/>
          </a:xfrm>
          <a:prstGeom prst="rect">
            <a:avLst/>
          </a:prstGeom>
        </p:spPr>
        <p:txBody>
          <a:bodyPr wrap="square">
            <a:spAutoFit/>
          </a:bodyPr>
          <a:lstStyle/>
          <a:p>
            <a:pPr algn="r" rtl="1"/>
            <a:r>
              <a:rPr lang="fa-IR" dirty="0">
                <a:latin typeface="Times New Roman" pitchFamily="18" charset="0"/>
                <a:cs typeface="B Titr" pitchFamily="2" charset="-78"/>
              </a:rPr>
              <a:t>3-آیکون </a:t>
            </a:r>
            <a:r>
              <a:rPr lang="en-US" dirty="0">
                <a:latin typeface="Times New Roman" pitchFamily="18" charset="0"/>
                <a:cs typeface="B Titr" pitchFamily="2" charset="-78"/>
              </a:rPr>
              <a:t>Apply </a:t>
            </a:r>
            <a:r>
              <a:rPr lang="fa-IR" dirty="0">
                <a:latin typeface="Times New Roman" pitchFamily="18" charset="0"/>
                <a:cs typeface="B Titr" pitchFamily="2" charset="-78"/>
              </a:rPr>
              <a:t> را برای تایید همه پیش فرضیات کلیک کنید</a:t>
            </a:r>
            <a:r>
              <a:rPr lang="fa-IR" sz="2000" dirty="0">
                <a:latin typeface="Times New Roman" pitchFamily="18" charset="0"/>
                <a:cs typeface="B Nazanin" pitchFamily="2" charset="-78"/>
              </a:rPr>
              <a:t>.</a:t>
            </a:r>
            <a:endParaRPr lang="en-US" sz="2000" dirty="0">
              <a:latin typeface="Times New Roman" pitchFamily="18" charset="0"/>
              <a:cs typeface="B Nazanin" pitchFamily="2" charset="-78"/>
            </a:endParaRPr>
          </a:p>
        </p:txBody>
      </p:sp>
      <p:pic>
        <p:nvPicPr>
          <p:cNvPr id="11266" name="Picture 2" descr="C:\Users\Mohammad\Desktop\Picture\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7102475" cy="442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849530"/>
            <a:ext cx="8128000" cy="1987082"/>
          </a:xfrm>
          <a:prstGeom prst="rect">
            <a:avLst/>
          </a:prstGeom>
        </p:spPr>
        <p:txBody>
          <a:bodyPr wrap="square">
            <a:spAutoFit/>
          </a:bodyPr>
          <a:lstStyle/>
          <a:p>
            <a:pPr algn="justLow" rtl="1">
              <a:lnSpc>
                <a:spcPct val="114000"/>
              </a:lnSpc>
            </a:pPr>
            <a:r>
              <a:rPr lang="fa-IR" dirty="0">
                <a:latin typeface="Times New Roman" pitchFamily="18" charset="0"/>
                <a:cs typeface="B Titr" pitchFamily="2" charset="-78"/>
              </a:rPr>
              <a:t>مشاهده می شود که سطح مش با مقداری از خطوط منحنی شکل جایگزین شده است.این خطوط چگونگی حرکت هوا را در سطح دیسک نمایش می دهند. دقت داشته باشید که حرکت خطوط در خط مرکزی سیلندر شبیه حرکت دستگاه نخ ریسی است.همچنین یک حرکت عمودی در مرکز و نزدیک سطوح وجود دارد. یکی از مهم ترین مشکلات در این بخش این است که خطوط </a:t>
            </a:r>
            <a:r>
              <a:rPr lang="en-US" dirty="0">
                <a:latin typeface="Times New Roman" pitchFamily="18" charset="0"/>
                <a:cs typeface="B Titr" pitchFamily="2" charset="-78"/>
              </a:rPr>
              <a:t>StreamLine</a:t>
            </a:r>
            <a:r>
              <a:rPr lang="fa-IR" dirty="0">
                <a:latin typeface="Times New Roman" pitchFamily="18" charset="0"/>
                <a:cs typeface="B Titr" pitchFamily="2" charset="-78"/>
              </a:rPr>
              <a:t> از هم قابل تشخیص نیستند، چون بسیار به هم نزدیک هستند. مشکل بعدی این است که جهت خطوط </a:t>
            </a:r>
            <a:r>
              <a:rPr lang="en-US" dirty="0">
                <a:latin typeface="Times New Roman" pitchFamily="18" charset="0"/>
                <a:cs typeface="B Titr" pitchFamily="2" charset="-78"/>
              </a:rPr>
              <a:t>Streamline</a:t>
            </a:r>
            <a:r>
              <a:rPr lang="fa-IR" dirty="0">
                <a:latin typeface="Times New Roman" pitchFamily="18" charset="0"/>
                <a:cs typeface="B Titr" pitchFamily="2" charset="-78"/>
              </a:rPr>
              <a:t> قابل تشخیص نیست.</a:t>
            </a:r>
            <a:endParaRPr lang="en-US" dirty="0">
              <a:latin typeface="Times New Roman" pitchFamily="18" charset="0"/>
              <a:cs typeface="B Titr" pitchFamily="2" charset="-78"/>
            </a:endParaRPr>
          </a:p>
        </p:txBody>
      </p:sp>
      <p:sp>
        <p:nvSpPr>
          <p:cNvPr id="4" name="Rectangle 3"/>
          <p:cNvSpPr/>
          <p:nvPr/>
        </p:nvSpPr>
        <p:spPr>
          <a:xfrm>
            <a:off x="1402582" y="2943899"/>
            <a:ext cx="6985000" cy="369332"/>
          </a:xfrm>
          <a:prstGeom prst="rect">
            <a:avLst/>
          </a:prstGeom>
        </p:spPr>
        <p:txBody>
          <a:bodyPr wrap="square">
            <a:spAutoFit/>
          </a:bodyPr>
          <a:lstStyle/>
          <a:p>
            <a:pPr algn="r" rtl="1"/>
            <a:r>
              <a:rPr lang="fa-IR" dirty="0">
                <a:latin typeface="Times New Roman" pitchFamily="18" charset="0"/>
                <a:cs typeface="B Titr" pitchFamily="2" charset="-78"/>
              </a:rPr>
              <a:t>در قسمت بعدی ما با استفاده از </a:t>
            </a:r>
            <a:r>
              <a:rPr lang="en-US" dirty="0">
                <a:latin typeface="Times New Roman" pitchFamily="18" charset="0"/>
                <a:cs typeface="B Titr" pitchFamily="2" charset="-78"/>
              </a:rPr>
              <a:t> TubeFilter </a:t>
            </a:r>
            <a:r>
              <a:rPr lang="fa-IR" dirty="0">
                <a:latin typeface="Times New Roman" pitchFamily="18" charset="0"/>
                <a:cs typeface="B Titr" pitchFamily="2" charset="-78"/>
              </a:rPr>
              <a:t> به حل این مشکل می پردازیم</a:t>
            </a:r>
            <a:endParaRPr lang="en-US" dirty="0">
              <a:latin typeface="Times New Roman" pitchFamily="18" charset="0"/>
              <a:cs typeface="B Titr" pitchFamily="2" charset="-78"/>
            </a:endParaRPr>
          </a:p>
        </p:txBody>
      </p:sp>
      <p:sp>
        <p:nvSpPr>
          <p:cNvPr id="8" name="Rectangle 7"/>
          <p:cNvSpPr/>
          <p:nvPr/>
        </p:nvSpPr>
        <p:spPr>
          <a:xfrm>
            <a:off x="3213772" y="3830126"/>
            <a:ext cx="5307928"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en-US" sz="2400" b="1" dirty="0">
                <a:solidFill>
                  <a:schemeClr val="accent4">
                    <a:lumMod val="75000"/>
                  </a:schemeClr>
                </a:solidFill>
                <a:latin typeface="Times New Roman" pitchFamily="18" charset="0"/>
                <a:cs typeface="Times New Roman" pitchFamily="18" charset="0"/>
              </a:rPr>
              <a:t>Exercise </a:t>
            </a:r>
            <a:r>
              <a:rPr lang="en-US" sz="2400" b="1" dirty="0" smtClean="0">
                <a:solidFill>
                  <a:schemeClr val="accent4">
                    <a:lumMod val="75000"/>
                  </a:schemeClr>
                </a:solidFill>
                <a:latin typeface="Times New Roman" pitchFamily="18" charset="0"/>
                <a:cs typeface="Times New Roman" pitchFamily="18" charset="0"/>
              </a:rPr>
              <a:t>7 : </a:t>
            </a:r>
            <a:r>
              <a:rPr lang="en-US" sz="2400" b="1" dirty="0">
                <a:solidFill>
                  <a:srgbClr val="C00000"/>
                </a:solidFill>
                <a:latin typeface="Times New Roman" pitchFamily="18" charset="0"/>
                <a:cs typeface="Times New Roman" pitchFamily="18" charset="0"/>
              </a:rPr>
              <a:t>Making Streamlines Fancy</a:t>
            </a:r>
            <a:endParaRPr lang="en-US" sz="2400" dirty="0">
              <a:solidFill>
                <a:srgbClr val="C00000"/>
              </a:solidFill>
              <a:latin typeface="Times New Roman" pitchFamily="18" charset="0"/>
              <a:cs typeface="Times New Roman" pitchFamily="18" charset="0"/>
            </a:endParaRPr>
          </a:p>
        </p:txBody>
      </p:sp>
      <p:sp>
        <p:nvSpPr>
          <p:cNvPr id="9" name="Rectangle 8"/>
          <p:cNvSpPr/>
          <p:nvPr/>
        </p:nvSpPr>
        <p:spPr>
          <a:xfrm>
            <a:off x="609600" y="5029199"/>
            <a:ext cx="7912100" cy="677108"/>
          </a:xfrm>
          <a:prstGeom prst="rect">
            <a:avLst/>
          </a:prstGeom>
        </p:spPr>
        <p:txBody>
          <a:bodyPr wrap="square">
            <a:spAutoFit/>
          </a:bodyPr>
          <a:lstStyle/>
          <a:p>
            <a:pPr lvl="0" algn="just" rtl="1"/>
            <a:r>
              <a:rPr lang="fa-IR" dirty="0">
                <a:latin typeface="Times New Roman" pitchFamily="18" charset="0"/>
                <a:cs typeface="B Titr" pitchFamily="2" charset="-78"/>
              </a:rPr>
              <a:t>1- با استفاده از</a:t>
            </a:r>
            <a:r>
              <a:rPr lang="en-US" dirty="0" err="1">
                <a:latin typeface="Times New Roman" pitchFamily="18" charset="0"/>
                <a:cs typeface="B Titr" pitchFamily="2" charset="-78"/>
              </a:rPr>
              <a:t>Ctrl+Alt</a:t>
            </a:r>
            <a:r>
              <a:rPr lang="en-US" dirty="0">
                <a:latin typeface="Times New Roman" pitchFamily="18" charset="0"/>
                <a:cs typeface="B Titr" pitchFamily="2" charset="-78"/>
              </a:rPr>
              <a:t>  </a:t>
            </a:r>
            <a:r>
              <a:rPr lang="fa-IR" dirty="0">
                <a:latin typeface="Times New Roman" pitchFamily="18" charset="0"/>
                <a:cs typeface="B Titr" pitchFamily="2" charset="-78"/>
              </a:rPr>
              <a:t> و تایپ</a:t>
            </a:r>
            <a:r>
              <a:rPr lang="en-US" dirty="0">
                <a:latin typeface="Times New Roman" pitchFamily="18" charset="0"/>
                <a:cs typeface="B Titr" pitchFamily="2" charset="-78"/>
              </a:rPr>
              <a:t>Tube </a:t>
            </a:r>
            <a:r>
              <a:rPr lang="fa-IR" dirty="0">
                <a:latin typeface="Times New Roman" pitchFamily="18" charset="0"/>
                <a:cs typeface="B Titr" pitchFamily="2" charset="-78"/>
              </a:rPr>
              <a:t> وسپس </a:t>
            </a:r>
            <a:r>
              <a:rPr lang="en-US" dirty="0">
                <a:latin typeface="Times New Roman" pitchFamily="18" charset="0"/>
                <a:cs typeface="B Titr" pitchFamily="2" charset="-78"/>
              </a:rPr>
              <a:t>Enter</a:t>
            </a:r>
            <a:r>
              <a:rPr lang="fa-IR" dirty="0">
                <a:latin typeface="Times New Roman" pitchFamily="18" charset="0"/>
                <a:cs typeface="B Titr" pitchFamily="2" charset="-78"/>
              </a:rPr>
              <a:t> ، </a:t>
            </a:r>
            <a:r>
              <a:rPr lang="en-US" dirty="0">
                <a:latin typeface="Times New Roman" pitchFamily="18" charset="0"/>
                <a:cs typeface="B Titr" pitchFamily="2" charset="-78"/>
              </a:rPr>
              <a:t>TubeFilter</a:t>
            </a:r>
            <a:r>
              <a:rPr lang="fa-IR" dirty="0">
                <a:latin typeface="Times New Roman" pitchFamily="18" charset="0"/>
                <a:cs typeface="B Titr" pitchFamily="2" charset="-78"/>
              </a:rPr>
              <a:t> را فعال کنید.</a:t>
            </a:r>
            <a:r>
              <a:rPr lang="en-US" dirty="0">
                <a:latin typeface="Times New Roman" pitchFamily="18" charset="0"/>
                <a:cs typeface="B Titr" pitchFamily="2" charset="-78"/>
              </a:rPr>
              <a:t> </a:t>
            </a:r>
            <a:r>
              <a:rPr lang="fa-IR" dirty="0">
                <a:latin typeface="Times New Roman" pitchFamily="18" charset="0"/>
                <a:cs typeface="B Titr" pitchFamily="2" charset="-78"/>
              </a:rPr>
              <a:t>با </a:t>
            </a:r>
            <a:r>
              <a:rPr lang="en-US" dirty="0">
                <a:latin typeface="Times New Roman" pitchFamily="18" charset="0"/>
                <a:cs typeface="B Titr" pitchFamily="2" charset="-78"/>
              </a:rPr>
              <a:t>Apply</a:t>
            </a:r>
            <a:r>
              <a:rPr lang="fa-IR" dirty="0">
                <a:latin typeface="Times New Roman" pitchFamily="18" charset="0"/>
                <a:cs typeface="B Titr" pitchFamily="2" charset="-78"/>
              </a:rPr>
              <a:t> کردن  خطوط جریان را واضح تر و قابل تشخیص تر ازهم می بینید</a:t>
            </a:r>
            <a:r>
              <a:rPr lang="fa-IR" sz="2000" dirty="0">
                <a:latin typeface="Times New Roman" pitchFamily="18" charset="0"/>
                <a:cs typeface="B Nazanin" pitchFamily="2" charset="-78"/>
              </a:rPr>
              <a:t>.</a:t>
            </a:r>
            <a:endParaRPr lang="en-US" sz="2000" dirty="0">
              <a:latin typeface="Times New Roman" pitchFamily="18" charset="0"/>
              <a:cs typeface="B Nazanin" pitchFamily="2" charset="-78"/>
            </a:endParaRPr>
          </a:p>
        </p:txBody>
      </p:sp>
      <p:sp>
        <p:nvSpPr>
          <p:cNvPr id="16" name="Rounded Rectangle 15"/>
          <p:cNvSpPr/>
          <p:nvPr/>
        </p:nvSpPr>
        <p:spPr>
          <a:xfrm>
            <a:off x="8632078" y="93432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Rounded Rectangle 16"/>
          <p:cNvSpPr/>
          <p:nvPr/>
        </p:nvSpPr>
        <p:spPr>
          <a:xfrm>
            <a:off x="8630864" y="2943899"/>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Rounded Rectangle 10"/>
          <p:cNvSpPr/>
          <p:nvPr/>
        </p:nvSpPr>
        <p:spPr>
          <a:xfrm>
            <a:off x="8630864" y="5029199"/>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5948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9" grpId="0"/>
      <p:bldP spid="16" grpId="0" animBg="1"/>
      <p:bldP spid="17"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337550" y="31242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 name="TextBox 13"/>
          <p:cNvSpPr txBox="1"/>
          <p:nvPr/>
        </p:nvSpPr>
        <p:spPr>
          <a:xfrm>
            <a:off x="533400" y="2791767"/>
            <a:ext cx="7620000" cy="2169825"/>
          </a:xfrm>
          <a:prstGeom prst="rect">
            <a:avLst/>
          </a:prstGeom>
          <a:noFill/>
        </p:spPr>
        <p:txBody>
          <a:bodyPr wrap="square" rtlCol="0">
            <a:spAutoFit/>
          </a:bodyPr>
          <a:lstStyle/>
          <a:p>
            <a:pPr algn="just" rtl="1">
              <a:lnSpc>
                <a:spcPct val="125000"/>
              </a:lnSpc>
            </a:pPr>
            <a:r>
              <a:rPr lang="fa-IR" dirty="0">
                <a:cs typeface="B Titr" pitchFamily="2" charset="-78"/>
              </a:rPr>
              <a:t>پروژه این نرم افزار اولین بار در سال 2000 به صورت یک پروژه مشترک بین دو شر کت </a:t>
            </a:r>
            <a:r>
              <a:rPr lang="en-US" dirty="0">
                <a:cs typeface="B Titr" pitchFamily="2" charset="-78"/>
              </a:rPr>
              <a:t>kitware,LANA(Los Alamos National Labs)</a:t>
            </a:r>
            <a:r>
              <a:rPr lang="fa-IR" dirty="0">
                <a:cs typeface="B Titr" pitchFamily="2" charset="-78"/>
              </a:rPr>
              <a:t> تحت جمایت و نظارت سازمان انرژی آمریکا(</a:t>
            </a:r>
            <a:r>
              <a:rPr lang="en-US" dirty="0">
                <a:cs typeface="B Titr" pitchFamily="2" charset="-78"/>
              </a:rPr>
              <a:t>ASCI</a:t>
            </a:r>
            <a:r>
              <a:rPr lang="fa-IR" dirty="0">
                <a:cs typeface="B Titr" pitchFamily="2" charset="-78"/>
              </a:rPr>
              <a:t>)</a:t>
            </a:r>
            <a:r>
              <a:rPr lang="en-US" dirty="0">
                <a:cs typeface="B Titr" pitchFamily="2" charset="-78"/>
              </a:rPr>
              <a:t> </a:t>
            </a:r>
            <a:r>
              <a:rPr lang="fa-IR" dirty="0">
                <a:cs typeface="B Titr" pitchFamily="2" charset="-78"/>
              </a:rPr>
              <a:t> انجام شد و اولین نسخه ویرایش شده این نرم افزار در اکتبر 2002 در اختیار کاربران قرار گرفت.مستقل از این پروژه </a:t>
            </a:r>
            <a:r>
              <a:rPr lang="en-US" dirty="0">
                <a:cs typeface="B Titr" pitchFamily="2" charset="-78"/>
              </a:rPr>
              <a:t>kitware</a:t>
            </a:r>
            <a:r>
              <a:rPr lang="fa-IR" dirty="0">
                <a:cs typeface="B Titr" pitchFamily="2" charset="-78"/>
              </a:rPr>
              <a:t> یک سیستم شبیه سازی تحت وب نیز در دسامبر 2001 طراحی کرد که در دو فاز و تحت نظارت آزمایشگاه تحقیقاتی ارتش آمریکا انجام شد.</a:t>
            </a:r>
            <a:endParaRPr lang="en-US" dirty="0">
              <a:cs typeface="B Titr" pitchFamily="2" charset="-78"/>
            </a:endParaRPr>
          </a:p>
        </p:txBody>
      </p:sp>
      <p:sp>
        <p:nvSpPr>
          <p:cNvPr id="15" name="Rounded Rectangle 14"/>
          <p:cNvSpPr/>
          <p:nvPr/>
        </p:nvSpPr>
        <p:spPr>
          <a:xfrm>
            <a:off x="8337550" y="491075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83358" y="4910750"/>
            <a:ext cx="7620000" cy="1823576"/>
          </a:xfrm>
          <a:prstGeom prst="rect">
            <a:avLst/>
          </a:prstGeom>
          <a:noFill/>
        </p:spPr>
        <p:txBody>
          <a:bodyPr wrap="square" rtlCol="0">
            <a:spAutoFit/>
          </a:bodyPr>
          <a:lstStyle/>
          <a:p>
            <a:pPr algn="just" rtl="1">
              <a:lnSpc>
                <a:spcPct val="125000"/>
              </a:lnSpc>
            </a:pPr>
            <a:r>
              <a:rPr lang="fa-IR" dirty="0">
                <a:cs typeface="B Titr" pitchFamily="2" charset="-78"/>
              </a:rPr>
              <a:t>در سپتامبر 2005 شرکت </a:t>
            </a:r>
            <a:r>
              <a:rPr lang="en-US" dirty="0">
                <a:cs typeface="B Titr" pitchFamily="2" charset="-78"/>
              </a:rPr>
              <a:t>kitware </a:t>
            </a:r>
            <a:r>
              <a:rPr lang="fa-IR" dirty="0">
                <a:cs typeface="B Titr" pitchFamily="2" charset="-78"/>
              </a:rPr>
              <a:t> و</a:t>
            </a:r>
            <a:r>
              <a:rPr lang="en-US" dirty="0">
                <a:cs typeface="B Titr" pitchFamily="2" charset="-78"/>
              </a:rPr>
              <a:t>SNL(</a:t>
            </a:r>
            <a:r>
              <a:rPr lang="en-US" dirty="0" err="1">
                <a:cs typeface="B Titr" pitchFamily="2" charset="-78"/>
              </a:rPr>
              <a:t>sandia</a:t>
            </a:r>
            <a:r>
              <a:rPr lang="en-US" dirty="0">
                <a:cs typeface="B Titr" pitchFamily="2" charset="-78"/>
              </a:rPr>
              <a:t> National Labs)</a:t>
            </a:r>
            <a:r>
              <a:rPr lang="fa-IR" dirty="0">
                <a:cs typeface="B Titr" pitchFamily="2" charset="-78"/>
              </a:rPr>
              <a:t> و </a:t>
            </a:r>
            <a:r>
              <a:rPr lang="en-US" dirty="0">
                <a:cs typeface="B Titr" pitchFamily="2" charset="-78"/>
              </a:rPr>
              <a:t>Csimsoft</a:t>
            </a:r>
            <a:r>
              <a:rPr lang="fa-IR" dirty="0">
                <a:cs typeface="B Titr" pitchFamily="2" charset="-78"/>
              </a:rPr>
              <a:t> طراحی </a:t>
            </a:r>
            <a:r>
              <a:rPr lang="en-US" dirty="0">
                <a:cs typeface="B Titr" pitchFamily="2" charset="-78"/>
              </a:rPr>
              <a:t>paraview3.0</a:t>
            </a:r>
            <a:r>
              <a:rPr lang="fa-IR" dirty="0">
                <a:cs typeface="B Titr" pitchFamily="2" charset="-78"/>
              </a:rPr>
              <a:t> را آغاز کردند و </a:t>
            </a:r>
            <a:r>
              <a:rPr lang="en-US" dirty="0">
                <a:cs typeface="B Titr" pitchFamily="2" charset="-78"/>
              </a:rPr>
              <a:t>paraview3.0</a:t>
            </a:r>
            <a:r>
              <a:rPr lang="fa-IR" dirty="0">
                <a:cs typeface="B Titr" pitchFamily="2" charset="-78"/>
              </a:rPr>
              <a:t> در </a:t>
            </a:r>
            <a:r>
              <a:rPr lang="en-US" dirty="0">
                <a:cs typeface="B Titr" pitchFamily="2" charset="-78"/>
              </a:rPr>
              <a:t>may 2007</a:t>
            </a:r>
            <a:r>
              <a:rPr lang="fa-IR" dirty="0">
                <a:cs typeface="B Titr" pitchFamily="2" charset="-78"/>
              </a:rPr>
              <a:t> وارد بازار شد.</a:t>
            </a:r>
            <a:r>
              <a:rPr lang="en-US" dirty="0">
                <a:cs typeface="B Titr" pitchFamily="2" charset="-78"/>
              </a:rPr>
              <a:t>paraview </a:t>
            </a:r>
            <a:r>
              <a:rPr lang="fa-IR" dirty="0">
                <a:cs typeface="B Titr" pitchFamily="2" charset="-78"/>
              </a:rPr>
              <a:t> برای پردازش اطلاعات حاصل از بسیاری از هندسه های پیچیده مناسب است،بطوریکه </a:t>
            </a:r>
            <a:r>
              <a:rPr lang="en-US" dirty="0">
                <a:cs typeface="B Titr" pitchFamily="2" charset="-78"/>
              </a:rPr>
              <a:t>SNL</a:t>
            </a:r>
            <a:r>
              <a:rPr lang="fa-IR" dirty="0">
                <a:cs typeface="B Titr" pitchFamily="2" charset="-78"/>
              </a:rPr>
              <a:t> از این نرم افزار برای شبیه سازی یک شبکه با بیش از یک میلیارد و دویست و پنجاه میلیون سلول بی سازمان استفاده کرده است. </a:t>
            </a:r>
            <a:endParaRPr lang="en-US" dirty="0">
              <a:cs typeface="B Titr" pitchFamily="2" charset="-78"/>
            </a:endParaRPr>
          </a:p>
        </p:txBody>
      </p:sp>
      <p:sp>
        <p:nvSpPr>
          <p:cNvPr id="18" name="Rounded Rectangle 17"/>
          <p:cNvSpPr/>
          <p:nvPr/>
        </p:nvSpPr>
        <p:spPr>
          <a:xfrm>
            <a:off x="8337550" y="15240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9" name="TextBox 18"/>
          <p:cNvSpPr txBox="1"/>
          <p:nvPr/>
        </p:nvSpPr>
        <p:spPr>
          <a:xfrm>
            <a:off x="609600" y="1304203"/>
            <a:ext cx="7467600" cy="1477328"/>
          </a:xfrm>
          <a:prstGeom prst="rect">
            <a:avLst/>
          </a:prstGeom>
          <a:noFill/>
        </p:spPr>
        <p:txBody>
          <a:bodyPr wrap="square" rtlCol="0">
            <a:spAutoFit/>
          </a:bodyPr>
          <a:lstStyle/>
          <a:p>
            <a:pPr algn="just" rtl="1">
              <a:lnSpc>
                <a:spcPct val="125000"/>
              </a:lnSpc>
            </a:pPr>
            <a:r>
              <a:rPr lang="en-US" dirty="0" smtClean="0">
                <a:solidFill>
                  <a:srgbClr val="FF0000"/>
                </a:solidFill>
                <a:latin typeface="Times New Roman" pitchFamily="18" charset="0"/>
                <a:cs typeface="B Titr" pitchFamily="2" charset="-78"/>
              </a:rPr>
              <a:t>Paraview</a:t>
            </a:r>
            <a:r>
              <a:rPr lang="fa-IR" dirty="0" smtClean="0">
                <a:cs typeface="B Titr" pitchFamily="2" charset="-78"/>
              </a:rPr>
              <a:t>  یک نرم افزار </a:t>
            </a:r>
            <a:r>
              <a:rPr lang="en-US" dirty="0" smtClean="0">
                <a:solidFill>
                  <a:srgbClr val="FF0000"/>
                </a:solidFill>
                <a:latin typeface="Times New Roman" pitchFamily="18" charset="0"/>
                <a:cs typeface="B Titr" pitchFamily="2" charset="-78"/>
              </a:rPr>
              <a:t>open source</a:t>
            </a:r>
            <a:r>
              <a:rPr lang="fa-IR" dirty="0" smtClean="0">
                <a:solidFill>
                  <a:schemeClr val="accent1">
                    <a:lumMod val="50000"/>
                  </a:schemeClr>
                </a:solidFill>
                <a:latin typeface="Times New Roman" pitchFamily="18" charset="0"/>
                <a:cs typeface="B Titr" pitchFamily="2" charset="-78"/>
              </a:rPr>
              <a:t> </a:t>
            </a:r>
            <a:r>
              <a:rPr lang="fa-IR" dirty="0" smtClean="0">
                <a:cs typeface="B Titr" pitchFamily="2" charset="-78"/>
              </a:rPr>
              <a:t>قدرتمند برای نمایش هندسه ها و آنالیز اطلاعات برای شبیه سازی های مختلف می باشد.این نرم افزار با تقسیم حافظه محاسباتی سیستم می تواند با سرعت بیشتری به تحلیل و نمایش هندسه های پیچیده و باکس های اطلاعاتی گسترده بپردا</a:t>
            </a:r>
            <a:r>
              <a:rPr lang="fa-IR" dirty="0">
                <a:cs typeface="B Titr" pitchFamily="2" charset="-78"/>
              </a:rPr>
              <a:t>ز</a:t>
            </a:r>
            <a:r>
              <a:rPr lang="fa-IR" dirty="0" smtClean="0">
                <a:cs typeface="B Titr" pitchFamily="2" charset="-78"/>
              </a:rPr>
              <a:t>د.</a:t>
            </a:r>
            <a:endParaRPr lang="en-US" dirty="0">
              <a:cs typeface="B Titr" pitchFamily="2" charset="-78"/>
            </a:endParaRPr>
          </a:p>
        </p:txBody>
      </p:sp>
      <p:sp>
        <p:nvSpPr>
          <p:cNvPr id="4" name="TextBox 3"/>
          <p:cNvSpPr txBox="1"/>
          <p:nvPr/>
        </p:nvSpPr>
        <p:spPr>
          <a:xfrm>
            <a:off x="2590800" y="533400"/>
            <a:ext cx="3886200" cy="584775"/>
          </a:xfrm>
          <a:prstGeom prst="rect">
            <a:avLst/>
          </a:prstGeom>
          <a:noFill/>
        </p:spPr>
        <p:txBody>
          <a:bodyPr wrap="square" rtlCol="1">
            <a:spAutoFit/>
          </a:bodyPr>
          <a:lstStyle/>
          <a:p>
            <a:pPr algn="ctr"/>
            <a:r>
              <a:rPr lang="fa-IR" sz="3200" dirty="0" smtClean="0">
                <a:solidFill>
                  <a:srgbClr val="FF0000"/>
                </a:solidFill>
                <a:cs typeface="B Titr" pitchFamily="2" charset="-78"/>
              </a:rPr>
              <a:t>معرفی و تاریخچه</a:t>
            </a:r>
            <a:endParaRPr lang="fa-IR" sz="3200" dirty="0">
              <a:solidFill>
                <a:srgbClr val="FF0000"/>
              </a:solidFill>
              <a:cs typeface="B Titr" pitchFamily="2" charset="-78"/>
            </a:endParaRPr>
          </a:p>
        </p:txBody>
      </p:sp>
    </p:spTree>
    <p:extLst>
      <p:ext uri="{BB962C8B-B14F-4D97-AF65-F5344CB8AC3E}">
        <p14:creationId xmlns:p14="http://schemas.microsoft.com/office/powerpoint/2010/main" val="115731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7" grpId="0"/>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4969302"/>
            <a:ext cx="5715000" cy="369332"/>
          </a:xfrm>
          <a:prstGeom prst="rect">
            <a:avLst/>
          </a:prstGeom>
        </p:spPr>
        <p:txBody>
          <a:bodyPr wrap="square">
            <a:spAutoFit/>
          </a:bodyPr>
          <a:lstStyle/>
          <a:p>
            <a:pPr lvl="0" algn="r" rtl="1"/>
            <a:r>
              <a:rPr lang="fa-IR" dirty="0">
                <a:latin typeface="Times New Roman" pitchFamily="18" charset="0"/>
                <a:cs typeface="B Titr" pitchFamily="2" charset="-78"/>
              </a:rPr>
              <a:t>1-</a:t>
            </a:r>
            <a:r>
              <a:rPr lang="en-US" dirty="0">
                <a:latin typeface="Times New Roman" pitchFamily="18" charset="0"/>
                <a:cs typeface="B Titr" pitchFamily="2" charset="-78"/>
              </a:rPr>
              <a:t> StreamTracer </a:t>
            </a:r>
            <a:r>
              <a:rPr lang="fa-IR" dirty="0">
                <a:latin typeface="Times New Roman" pitchFamily="18" charset="0"/>
                <a:cs typeface="B Titr" pitchFamily="2" charset="-78"/>
              </a:rPr>
              <a:t>را از  </a:t>
            </a:r>
            <a:r>
              <a:rPr lang="en-US" dirty="0">
                <a:latin typeface="Times New Roman" pitchFamily="18" charset="0"/>
                <a:cs typeface="B Titr" pitchFamily="2" charset="-78"/>
              </a:rPr>
              <a:t>pipeLinebrowser</a:t>
            </a:r>
            <a:r>
              <a:rPr lang="fa-IR" dirty="0">
                <a:latin typeface="Times New Roman" pitchFamily="18" charset="0"/>
                <a:cs typeface="B Titr" pitchFamily="2" charset="-78"/>
              </a:rPr>
              <a:t> انتخاب کنید</a:t>
            </a:r>
            <a:r>
              <a:rPr lang="fa-IR" dirty="0" smtClean="0"/>
              <a:t>.</a:t>
            </a:r>
            <a:endParaRPr lang="en-US" dirty="0"/>
          </a:p>
        </p:txBody>
      </p:sp>
      <p:sp>
        <p:nvSpPr>
          <p:cNvPr id="2" name="Rectangle 1"/>
          <p:cNvSpPr/>
          <p:nvPr/>
        </p:nvSpPr>
        <p:spPr>
          <a:xfrm>
            <a:off x="3765074" y="5338634"/>
            <a:ext cx="4134323" cy="369332"/>
          </a:xfrm>
          <a:prstGeom prst="rect">
            <a:avLst/>
          </a:prstGeom>
        </p:spPr>
        <p:txBody>
          <a:bodyPr wrap="square">
            <a:spAutoFit/>
          </a:bodyPr>
          <a:lstStyle/>
          <a:p>
            <a:pPr lvl="0" algn="r" rtl="1"/>
            <a:r>
              <a:rPr lang="fa-IR" dirty="0">
                <a:latin typeface="Times New Roman" pitchFamily="18" charset="0"/>
                <a:cs typeface="B Titr" pitchFamily="2" charset="-78"/>
              </a:rPr>
              <a:t>2- فیلتر </a:t>
            </a:r>
            <a:r>
              <a:rPr lang="en-US" dirty="0">
                <a:latin typeface="Times New Roman" pitchFamily="18" charset="0"/>
                <a:cs typeface="B Titr" pitchFamily="2" charset="-78"/>
              </a:rPr>
              <a:t>Glyph</a:t>
            </a:r>
            <a:r>
              <a:rPr lang="fa-IR" dirty="0">
                <a:latin typeface="Times New Roman" pitchFamily="18" charset="0"/>
                <a:cs typeface="B Titr" pitchFamily="2" charset="-78"/>
              </a:rPr>
              <a:t> رابه آن اضافه کنید</a:t>
            </a:r>
            <a:r>
              <a:rPr lang="fa-IR" dirty="0">
                <a:latin typeface="Times New Roman" pitchFamily="18" charset="0"/>
                <a:cs typeface="B Nazanin" pitchFamily="2" charset="-78"/>
              </a:rPr>
              <a:t>.</a:t>
            </a:r>
            <a:endParaRPr lang="en-US" dirty="0">
              <a:latin typeface="Times New Roman" pitchFamily="18" charset="0"/>
              <a:cs typeface="B Nazanin" pitchFamily="2" charset="-78"/>
            </a:endParaRPr>
          </a:p>
        </p:txBody>
      </p:sp>
      <p:sp>
        <p:nvSpPr>
          <p:cNvPr id="5" name="Rectangle 4"/>
          <p:cNvSpPr/>
          <p:nvPr/>
        </p:nvSpPr>
        <p:spPr>
          <a:xfrm>
            <a:off x="2146297" y="5721698"/>
            <a:ext cx="5753100" cy="369332"/>
          </a:xfrm>
          <a:prstGeom prst="rect">
            <a:avLst/>
          </a:prstGeom>
        </p:spPr>
        <p:txBody>
          <a:bodyPr wrap="square">
            <a:spAutoFit/>
          </a:bodyPr>
          <a:lstStyle/>
          <a:p>
            <a:pPr lvl="0" algn="r" rtl="1"/>
            <a:r>
              <a:rPr lang="fa-IR" dirty="0">
                <a:latin typeface="Times New Roman" pitchFamily="18" charset="0"/>
                <a:cs typeface="B Titr" pitchFamily="2" charset="-78"/>
              </a:rPr>
              <a:t>3- در </a:t>
            </a:r>
            <a:r>
              <a:rPr lang="en-US" dirty="0">
                <a:latin typeface="Times New Roman" pitchFamily="18" charset="0"/>
                <a:cs typeface="B Titr" pitchFamily="2" charset="-78"/>
              </a:rPr>
              <a:t>Object inspector</a:t>
            </a:r>
            <a:r>
              <a:rPr lang="fa-IR" dirty="0">
                <a:latin typeface="Times New Roman" pitchFamily="18" charset="0"/>
                <a:cs typeface="B Titr" pitchFamily="2" charset="-78"/>
              </a:rPr>
              <a:t>، </a:t>
            </a:r>
            <a:r>
              <a:rPr lang="en-US" dirty="0">
                <a:latin typeface="Times New Roman" pitchFamily="18" charset="0"/>
                <a:cs typeface="B Titr" pitchFamily="2" charset="-78"/>
              </a:rPr>
              <a:t>Vector option</a:t>
            </a:r>
            <a:r>
              <a:rPr lang="fa-IR" dirty="0">
                <a:latin typeface="Times New Roman" pitchFamily="18" charset="0"/>
                <a:cs typeface="B Titr" pitchFamily="2" charset="-78"/>
              </a:rPr>
              <a:t> را به </a:t>
            </a:r>
            <a:r>
              <a:rPr lang="en-US" dirty="0">
                <a:latin typeface="Times New Roman" pitchFamily="18" charset="0"/>
                <a:cs typeface="B Titr" pitchFamily="2" charset="-78"/>
              </a:rPr>
              <a:t>V</a:t>
            </a:r>
            <a:r>
              <a:rPr lang="fa-IR" dirty="0">
                <a:latin typeface="Times New Roman" pitchFamily="18" charset="0"/>
                <a:cs typeface="B Titr" pitchFamily="2" charset="-78"/>
              </a:rPr>
              <a:t> تغییر دهید.</a:t>
            </a:r>
            <a:endParaRPr lang="en-US" dirty="0">
              <a:latin typeface="Times New Roman" pitchFamily="18" charset="0"/>
              <a:cs typeface="B Titr" pitchFamily="2" charset="-78"/>
            </a:endParaRPr>
          </a:p>
        </p:txBody>
      </p:sp>
      <p:sp>
        <p:nvSpPr>
          <p:cNvPr id="6" name="Rectangle 5"/>
          <p:cNvSpPr/>
          <p:nvPr/>
        </p:nvSpPr>
        <p:spPr>
          <a:xfrm>
            <a:off x="1524000" y="6129130"/>
            <a:ext cx="6400800" cy="369332"/>
          </a:xfrm>
          <a:prstGeom prst="rect">
            <a:avLst/>
          </a:prstGeom>
        </p:spPr>
        <p:txBody>
          <a:bodyPr wrap="square">
            <a:spAutoFit/>
          </a:bodyPr>
          <a:lstStyle/>
          <a:p>
            <a:pPr lvl="0" algn="r" rtl="1"/>
            <a:r>
              <a:rPr lang="fa-IR" dirty="0">
                <a:latin typeface="Times New Roman" pitchFamily="18" charset="0"/>
                <a:cs typeface="B Titr" pitchFamily="2" charset="-78"/>
              </a:rPr>
              <a:t>4- در </a:t>
            </a:r>
            <a:r>
              <a:rPr lang="en-US" dirty="0">
                <a:latin typeface="Times New Roman" pitchFamily="18" charset="0"/>
                <a:cs typeface="B Titr" pitchFamily="2" charset="-78"/>
              </a:rPr>
              <a:t>Object Inspector</a:t>
            </a:r>
            <a:r>
              <a:rPr lang="fa-IR" dirty="0">
                <a:latin typeface="Times New Roman" pitchFamily="18" charset="0"/>
                <a:cs typeface="B Titr" pitchFamily="2" charset="-78"/>
              </a:rPr>
              <a:t>، قسمت </a:t>
            </a:r>
            <a:r>
              <a:rPr lang="en-US" dirty="0">
                <a:latin typeface="Times New Roman" pitchFamily="18" charset="0"/>
                <a:cs typeface="B Titr" pitchFamily="2" charset="-78"/>
              </a:rPr>
              <a:t>Glyph Type</a:t>
            </a:r>
            <a:r>
              <a:rPr lang="fa-IR" dirty="0">
                <a:latin typeface="Times New Roman" pitchFamily="18" charset="0"/>
                <a:cs typeface="B Titr" pitchFamily="2" charset="-78"/>
              </a:rPr>
              <a:t> را به </a:t>
            </a:r>
            <a:r>
              <a:rPr lang="en-US" dirty="0">
                <a:latin typeface="Times New Roman" pitchFamily="18" charset="0"/>
                <a:cs typeface="B Titr" pitchFamily="2" charset="-78"/>
              </a:rPr>
              <a:t>Cone</a:t>
            </a:r>
            <a:r>
              <a:rPr lang="fa-IR" dirty="0">
                <a:latin typeface="Times New Roman" pitchFamily="18" charset="0"/>
                <a:cs typeface="B Titr" pitchFamily="2" charset="-78"/>
              </a:rPr>
              <a:t> تغییر دهید</a:t>
            </a:r>
            <a:r>
              <a:rPr lang="fa-IR" dirty="0" smtClean="0"/>
              <a:t>.</a:t>
            </a:r>
            <a:endParaRPr lang="en-US" dirty="0"/>
          </a:p>
        </p:txBody>
      </p:sp>
      <p:sp>
        <p:nvSpPr>
          <p:cNvPr id="7" name="TextBox 6"/>
          <p:cNvSpPr txBox="1"/>
          <p:nvPr/>
        </p:nvSpPr>
        <p:spPr>
          <a:xfrm>
            <a:off x="838200" y="4370626"/>
            <a:ext cx="81026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r>
              <a:rPr lang="fa-IR" sz="2000" dirty="0">
                <a:latin typeface="Times New Roman" pitchFamily="18" charset="0"/>
                <a:cs typeface="B Nazanin" pitchFamily="2" charset="-78"/>
              </a:rPr>
              <a:t>در گام بعدی با </a:t>
            </a:r>
            <a:r>
              <a:rPr lang="fa-IR" sz="2000" dirty="0" smtClean="0">
                <a:latin typeface="Times New Roman" pitchFamily="18" charset="0"/>
                <a:cs typeface="B Nazanin" pitchFamily="2" charset="-78"/>
              </a:rPr>
              <a:t>افزودن        </a:t>
            </a:r>
            <a:r>
              <a:rPr lang="en-US" sz="2000" dirty="0" smtClean="0">
                <a:latin typeface="Times New Roman" pitchFamily="18" charset="0"/>
                <a:cs typeface="B Nazanin" pitchFamily="2" charset="-78"/>
              </a:rPr>
              <a:t> </a:t>
            </a:r>
            <a:r>
              <a:rPr lang="en-US" sz="2000" b="1" dirty="0">
                <a:solidFill>
                  <a:srgbClr val="C00000"/>
                </a:solidFill>
                <a:latin typeface="Times New Roman" pitchFamily="18" charset="0"/>
                <a:cs typeface="B Nazanin" pitchFamily="2" charset="-78"/>
              </a:rPr>
              <a:t>Glyph</a:t>
            </a:r>
            <a:r>
              <a:rPr lang="fa-IR" sz="2000" dirty="0">
                <a:latin typeface="Times New Roman" pitchFamily="18" charset="0"/>
                <a:cs typeface="B Nazanin" pitchFamily="2" charset="-78"/>
              </a:rPr>
              <a:t> به خطوط جریان جهت و اندازه آن ها را مشخص می کنیم.</a:t>
            </a:r>
            <a:endParaRPr lang="en-US" sz="2000" dirty="0">
              <a:latin typeface="Times New Roman" pitchFamily="18" charset="0"/>
              <a:cs typeface="B Nazanin" pitchFamily="2" charset="-78"/>
            </a:endParaRPr>
          </a:p>
        </p:txBody>
      </p:sp>
      <p:pic>
        <p:nvPicPr>
          <p:cNvPr id="8" name="Picture 7" descr="C:\Users\morsal\Desktop\45.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71640" y="4370626"/>
            <a:ext cx="325120" cy="363210"/>
          </a:xfrm>
          <a:prstGeom prst="rect">
            <a:avLst/>
          </a:prstGeom>
          <a:noFill/>
          <a:ln>
            <a:noFill/>
          </a:ln>
        </p:spPr>
      </p:pic>
      <p:pic>
        <p:nvPicPr>
          <p:cNvPr id="12290" name="Picture 2" descr="C:\Users\Mohammad\Desktop\Picture\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645" y="152400"/>
            <a:ext cx="6596063" cy="405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0" y="697468"/>
            <a:ext cx="3189588" cy="369332"/>
          </a:xfrm>
          <a:prstGeom prst="rect">
            <a:avLst/>
          </a:prstGeom>
        </p:spPr>
        <p:txBody>
          <a:bodyPr wrap="square">
            <a:spAutoFit/>
          </a:bodyPr>
          <a:lstStyle/>
          <a:p>
            <a:pPr algn="r" rtl="1"/>
            <a:r>
              <a:rPr lang="fa-IR" dirty="0">
                <a:latin typeface="Times New Roman" pitchFamily="18" charset="0"/>
                <a:cs typeface="B Titr" pitchFamily="2" charset="-78"/>
              </a:rPr>
              <a:t>6- آیکون </a:t>
            </a:r>
            <a:r>
              <a:rPr lang="en-US" dirty="0">
                <a:latin typeface="Times New Roman" pitchFamily="18" charset="0"/>
                <a:cs typeface="B Titr" pitchFamily="2" charset="-78"/>
              </a:rPr>
              <a:t>Apply</a:t>
            </a:r>
            <a:r>
              <a:rPr lang="fa-IR" dirty="0">
                <a:latin typeface="Times New Roman" pitchFamily="18" charset="0"/>
                <a:cs typeface="B Titr" pitchFamily="2" charset="-78"/>
              </a:rPr>
              <a:t> را کلیک کنید.</a:t>
            </a:r>
            <a:endParaRPr lang="en-US" dirty="0">
              <a:latin typeface="Times New Roman" pitchFamily="18" charset="0"/>
              <a:cs typeface="B Titr" pitchFamily="2" charset="-78"/>
            </a:endParaRPr>
          </a:p>
        </p:txBody>
      </p:sp>
      <p:sp>
        <p:nvSpPr>
          <p:cNvPr id="4" name="Rectangle 3"/>
          <p:cNvSpPr/>
          <p:nvPr/>
        </p:nvSpPr>
        <p:spPr>
          <a:xfrm>
            <a:off x="5705251" y="1267936"/>
            <a:ext cx="2818336" cy="369332"/>
          </a:xfrm>
          <a:prstGeom prst="rect">
            <a:avLst/>
          </a:prstGeom>
        </p:spPr>
        <p:txBody>
          <a:bodyPr wrap="square">
            <a:spAutoFit/>
          </a:bodyPr>
          <a:lstStyle/>
          <a:p>
            <a:pPr algn="r" rtl="1"/>
            <a:r>
              <a:rPr lang="fa-IR" dirty="0">
                <a:latin typeface="Times New Roman" pitchFamily="18" charset="0"/>
                <a:cs typeface="B Titr" pitchFamily="2" charset="-78"/>
              </a:rPr>
              <a:t>7- متغیر </a:t>
            </a:r>
            <a:r>
              <a:rPr lang="en-US" dirty="0">
                <a:latin typeface="Times New Roman" pitchFamily="18" charset="0"/>
                <a:cs typeface="B Titr" pitchFamily="2" charset="-78"/>
              </a:rPr>
              <a:t>Temp</a:t>
            </a:r>
            <a:r>
              <a:rPr lang="fa-IR" dirty="0">
                <a:latin typeface="Times New Roman" pitchFamily="18" charset="0"/>
                <a:cs typeface="B Titr" pitchFamily="2" charset="-78"/>
              </a:rPr>
              <a:t> را انتخاب کنید.</a:t>
            </a:r>
            <a:endParaRPr lang="en-US" dirty="0">
              <a:latin typeface="Times New Roman" pitchFamily="18" charset="0"/>
              <a:cs typeface="B Titr" pitchFamily="2" charset="-78"/>
            </a:endParaRPr>
          </a:p>
        </p:txBody>
      </p:sp>
      <p:sp>
        <p:nvSpPr>
          <p:cNvPr id="5" name="Rectangle 4"/>
          <p:cNvSpPr/>
          <p:nvPr/>
        </p:nvSpPr>
        <p:spPr>
          <a:xfrm>
            <a:off x="492284" y="1675368"/>
            <a:ext cx="8383888" cy="646331"/>
          </a:xfrm>
          <a:prstGeom prst="rect">
            <a:avLst/>
          </a:prstGeom>
        </p:spPr>
        <p:txBody>
          <a:bodyPr wrap="square">
            <a:spAutoFit/>
          </a:bodyPr>
          <a:lstStyle/>
          <a:p>
            <a:pPr algn="r" rtl="1"/>
            <a:r>
              <a:rPr lang="fa-IR" dirty="0">
                <a:latin typeface="Times New Roman" pitchFamily="18" charset="0"/>
                <a:cs typeface="B Titr" pitchFamily="2" charset="-78"/>
              </a:rPr>
              <a:t>حال خطوط جریان را به همراه نقاطی روی آن می بینید که جهت آن را نمایش داده و اندازه آن اندازه سرعت را نشان می دهد.</a:t>
            </a:r>
            <a:endParaRPr lang="en-US" dirty="0">
              <a:latin typeface="Times New Roman" pitchFamily="18" charset="0"/>
              <a:cs typeface="B Titr" pitchFamily="2" charset="-78"/>
            </a:endParaRPr>
          </a:p>
        </p:txBody>
      </p:sp>
      <p:pic>
        <p:nvPicPr>
          <p:cNvPr id="13314" name="Picture 2" descr="C:\Users\Mohammad\Desktop\Picture\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2500052"/>
            <a:ext cx="6962775" cy="433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193" y="712265"/>
            <a:ext cx="243840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b="1" dirty="0" smtClean="0">
                <a:solidFill>
                  <a:srgbClr val="C00000"/>
                </a:solidFill>
                <a:latin typeface="Times New Roman" pitchFamily="18" charset="0"/>
                <a:cs typeface="Times New Roman" pitchFamily="18" charset="0"/>
              </a:rPr>
              <a:t>Plotting</a:t>
            </a:r>
            <a:endParaRPr lang="en-US" sz="2400" dirty="0">
              <a:solidFill>
                <a:srgbClr val="C00000"/>
              </a:solidFill>
              <a:latin typeface="Times New Roman" pitchFamily="18" charset="0"/>
              <a:cs typeface="Times New Roman" pitchFamily="18" charset="0"/>
            </a:endParaRPr>
          </a:p>
        </p:txBody>
      </p:sp>
      <p:sp>
        <p:nvSpPr>
          <p:cNvPr id="14" name="Rectangle 13"/>
          <p:cNvSpPr/>
          <p:nvPr/>
        </p:nvSpPr>
        <p:spPr>
          <a:xfrm>
            <a:off x="5202942" y="1384172"/>
            <a:ext cx="3535775"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pPr algn="ctr" rtl="1"/>
            <a:r>
              <a:rPr lang="en-US" sz="2400" b="1" dirty="0">
                <a:solidFill>
                  <a:schemeClr val="accent4">
                    <a:lumMod val="75000"/>
                  </a:schemeClr>
                </a:solidFill>
                <a:latin typeface="Times New Roman" pitchFamily="18" charset="0"/>
                <a:cs typeface="Times New Roman" pitchFamily="18" charset="0"/>
              </a:rPr>
              <a:t>Exercise </a:t>
            </a:r>
            <a:r>
              <a:rPr lang="en-US" sz="2400" b="1" dirty="0" smtClean="0">
                <a:solidFill>
                  <a:schemeClr val="accent4">
                    <a:lumMod val="75000"/>
                  </a:schemeClr>
                </a:solidFill>
                <a:latin typeface="Times New Roman" pitchFamily="18" charset="0"/>
                <a:cs typeface="Times New Roman" pitchFamily="18" charset="0"/>
              </a:rPr>
              <a:t>8: </a:t>
            </a:r>
          </a:p>
          <a:p>
            <a:pPr algn="ctr" rtl="1"/>
            <a:r>
              <a:rPr lang="en-US" sz="2400" b="1" dirty="0" smtClean="0">
                <a:solidFill>
                  <a:srgbClr val="C00000"/>
                </a:solidFill>
                <a:latin typeface="Times New Roman" pitchFamily="18" charset="0"/>
                <a:cs typeface="Times New Roman" pitchFamily="18" charset="0"/>
              </a:rPr>
              <a:t>Plot </a:t>
            </a:r>
            <a:r>
              <a:rPr lang="en-US" sz="2400" b="1" dirty="0">
                <a:solidFill>
                  <a:srgbClr val="C00000"/>
                </a:solidFill>
                <a:latin typeface="Times New Roman" pitchFamily="18" charset="0"/>
                <a:cs typeface="Times New Roman" pitchFamily="18" charset="0"/>
              </a:rPr>
              <a:t>Over a Line in Space</a:t>
            </a:r>
            <a:endParaRPr lang="en-US" sz="2400" dirty="0">
              <a:solidFill>
                <a:srgbClr val="C00000"/>
              </a:solidFill>
              <a:latin typeface="Times New Roman" pitchFamily="18" charset="0"/>
              <a:cs typeface="Times New Roman" pitchFamily="18" charset="0"/>
            </a:endParaRPr>
          </a:p>
        </p:txBody>
      </p:sp>
      <p:sp>
        <p:nvSpPr>
          <p:cNvPr id="15" name="Rectangle 14"/>
          <p:cNvSpPr/>
          <p:nvPr/>
        </p:nvSpPr>
        <p:spPr>
          <a:xfrm>
            <a:off x="5612994" y="2577068"/>
            <a:ext cx="2948243" cy="369332"/>
          </a:xfrm>
          <a:prstGeom prst="rect">
            <a:avLst/>
          </a:prstGeom>
        </p:spPr>
        <p:txBody>
          <a:bodyPr wrap="none">
            <a:spAutoFit/>
          </a:bodyPr>
          <a:lstStyle/>
          <a:p>
            <a:pPr rtl="1"/>
            <a:r>
              <a:rPr lang="en-US" dirty="0">
                <a:latin typeface="Times New Roman" pitchFamily="18" charset="0"/>
                <a:cs typeface="B Titr" pitchFamily="2" charset="-78"/>
              </a:rPr>
              <a:t>Paraview</a:t>
            </a:r>
            <a:r>
              <a:rPr lang="fa-IR" dirty="0">
                <a:latin typeface="Times New Roman" pitchFamily="18" charset="0"/>
                <a:cs typeface="B Titr" pitchFamily="2" charset="-78"/>
              </a:rPr>
              <a:t> را </a:t>
            </a:r>
            <a:r>
              <a:rPr lang="en-US" dirty="0">
                <a:latin typeface="Times New Roman" pitchFamily="18" charset="0"/>
                <a:cs typeface="B Titr" pitchFamily="2" charset="-78"/>
              </a:rPr>
              <a:t>reset           </a:t>
            </a:r>
            <a:r>
              <a:rPr lang="fa-IR" dirty="0">
                <a:latin typeface="Times New Roman" pitchFamily="18" charset="0"/>
                <a:cs typeface="B Titr" pitchFamily="2" charset="-78"/>
              </a:rPr>
              <a:t> کنید. </a:t>
            </a:r>
            <a:r>
              <a:rPr lang="en-US" dirty="0">
                <a:latin typeface="Times New Roman" pitchFamily="18" charset="0"/>
                <a:cs typeface="B Titr" pitchFamily="2" charset="-78"/>
              </a:rPr>
              <a:t> </a:t>
            </a:r>
          </a:p>
        </p:txBody>
      </p:sp>
      <p:sp>
        <p:nvSpPr>
          <p:cNvPr id="16" name="Rectangle 15"/>
          <p:cNvSpPr/>
          <p:nvPr/>
        </p:nvSpPr>
        <p:spPr>
          <a:xfrm>
            <a:off x="5543647" y="3380264"/>
            <a:ext cx="3320140" cy="369332"/>
          </a:xfrm>
          <a:prstGeom prst="rect">
            <a:avLst/>
          </a:prstGeom>
        </p:spPr>
        <p:txBody>
          <a:bodyPr wrap="none">
            <a:spAutoFit/>
          </a:bodyPr>
          <a:lstStyle/>
          <a:p>
            <a:pPr algn="r" rtl="1"/>
            <a:r>
              <a:rPr lang="fa-IR" dirty="0">
                <a:latin typeface="Times New Roman" pitchFamily="18" charset="0"/>
                <a:cs typeface="B Titr" pitchFamily="2" charset="-78"/>
              </a:rPr>
              <a:t>1 -فایل دیسک دوار را دوباره باز کنید</a:t>
            </a:r>
            <a:r>
              <a:rPr lang="fa-IR" dirty="0">
                <a:latin typeface="Times New Roman" pitchFamily="18" charset="0"/>
                <a:cs typeface="B Nazanin" pitchFamily="2" charset="-78"/>
              </a:rPr>
              <a:t>.</a:t>
            </a:r>
            <a:endParaRPr lang="en-US" dirty="0">
              <a:latin typeface="Times New Roman" pitchFamily="18" charset="0"/>
              <a:cs typeface="B Nazanin" pitchFamily="2" charset="-78"/>
            </a:endParaRPr>
          </a:p>
        </p:txBody>
      </p:sp>
      <p:sp>
        <p:nvSpPr>
          <p:cNvPr id="17" name="Rectangle 16"/>
          <p:cNvSpPr/>
          <p:nvPr/>
        </p:nvSpPr>
        <p:spPr>
          <a:xfrm>
            <a:off x="-90512" y="3898753"/>
            <a:ext cx="8954299" cy="646331"/>
          </a:xfrm>
          <a:prstGeom prst="rect">
            <a:avLst/>
          </a:prstGeom>
        </p:spPr>
        <p:txBody>
          <a:bodyPr wrap="square">
            <a:spAutoFit/>
          </a:bodyPr>
          <a:lstStyle/>
          <a:p>
            <a:pPr algn="r" rtl="1"/>
            <a:r>
              <a:rPr lang="fa-IR" dirty="0">
                <a:latin typeface="Times New Roman" pitchFamily="18" charset="0"/>
                <a:cs typeface="B Titr" pitchFamily="2" charset="-78"/>
              </a:rPr>
              <a:t>2-فیلتر</a:t>
            </a:r>
            <a:r>
              <a:rPr lang="en-US" dirty="0">
                <a:latin typeface="Times New Roman" pitchFamily="18" charset="0"/>
                <a:cs typeface="B Titr" pitchFamily="2" charset="-78"/>
              </a:rPr>
              <a:t>Clip </a:t>
            </a:r>
            <a:r>
              <a:rPr lang="fa-IR" dirty="0">
                <a:latin typeface="Times New Roman" pitchFamily="18" charset="0"/>
                <a:cs typeface="B Titr" pitchFamily="2" charset="-78"/>
              </a:rPr>
              <a:t> را دوباره به آن اضافه کنید و همانند قبل تیک مربوط به </a:t>
            </a:r>
            <a:r>
              <a:rPr lang="en-US" dirty="0">
                <a:latin typeface="Times New Roman" pitchFamily="18" charset="0"/>
                <a:cs typeface="B Titr" pitchFamily="2" charset="-78"/>
              </a:rPr>
              <a:t>showplane</a:t>
            </a:r>
            <a:r>
              <a:rPr lang="fa-IR" dirty="0">
                <a:latin typeface="Times New Roman" pitchFamily="18" charset="0"/>
                <a:cs typeface="B Titr" pitchFamily="2" charset="-78"/>
              </a:rPr>
              <a:t> را از </a:t>
            </a:r>
            <a:r>
              <a:rPr lang="en-US" dirty="0">
                <a:latin typeface="Times New Roman" pitchFamily="18" charset="0"/>
                <a:cs typeface="B Titr" pitchFamily="2" charset="-78"/>
              </a:rPr>
              <a:t>Objectinspector </a:t>
            </a:r>
            <a:r>
              <a:rPr lang="fa-IR" dirty="0">
                <a:latin typeface="Times New Roman" pitchFamily="18" charset="0"/>
                <a:cs typeface="B Titr" pitchFamily="2" charset="-78"/>
              </a:rPr>
              <a:t>فعال وکلید </a:t>
            </a:r>
            <a:r>
              <a:rPr lang="en-US" dirty="0">
                <a:latin typeface="Times New Roman" pitchFamily="18" charset="0"/>
                <a:cs typeface="B Titr" pitchFamily="2" charset="-78"/>
              </a:rPr>
              <a:t>Apply</a:t>
            </a:r>
            <a:r>
              <a:rPr lang="fa-IR" dirty="0">
                <a:latin typeface="Times New Roman" pitchFamily="18" charset="0"/>
                <a:cs typeface="B Titr" pitchFamily="2" charset="-78"/>
              </a:rPr>
              <a:t> را کلیک کنید.</a:t>
            </a:r>
            <a:endParaRPr lang="en-US" dirty="0">
              <a:latin typeface="Times New Roman" pitchFamily="18" charset="0"/>
              <a:cs typeface="B Titr" pitchFamily="2" charset="-78"/>
            </a:endParaRPr>
          </a:p>
        </p:txBody>
      </p:sp>
      <p:sp>
        <p:nvSpPr>
          <p:cNvPr id="18" name="Rectangle 17"/>
          <p:cNvSpPr/>
          <p:nvPr/>
        </p:nvSpPr>
        <p:spPr>
          <a:xfrm>
            <a:off x="-90513" y="4743777"/>
            <a:ext cx="8954299" cy="369332"/>
          </a:xfrm>
          <a:prstGeom prst="rect">
            <a:avLst/>
          </a:prstGeom>
        </p:spPr>
        <p:txBody>
          <a:bodyPr wrap="square">
            <a:spAutoFit/>
          </a:bodyPr>
          <a:lstStyle/>
          <a:p>
            <a:pPr algn="r" rtl="1"/>
            <a:r>
              <a:rPr lang="fa-IR" dirty="0">
                <a:latin typeface="Times New Roman" pitchFamily="18" charset="0"/>
                <a:cs typeface="B Titr" pitchFamily="2" charset="-78"/>
              </a:rPr>
              <a:t>3-</a:t>
            </a:r>
            <a:r>
              <a:rPr lang="en-US" dirty="0">
                <a:latin typeface="Times New Roman" pitchFamily="18" charset="0"/>
                <a:cs typeface="B Titr" pitchFamily="2" charset="-78"/>
              </a:rPr>
              <a:t> </a:t>
            </a:r>
            <a:r>
              <a:rPr lang="fa-IR" dirty="0">
                <a:latin typeface="Times New Roman" pitchFamily="18" charset="0"/>
                <a:cs typeface="B Titr" pitchFamily="2" charset="-78"/>
              </a:rPr>
              <a:t>روی  </a:t>
            </a:r>
            <a:r>
              <a:rPr lang="en-US" dirty="0">
                <a:latin typeface="Times New Roman" pitchFamily="18" charset="0"/>
                <a:cs typeface="B Titr" pitchFamily="2" charset="-78"/>
              </a:rPr>
              <a:t>disk out ref.ex2</a:t>
            </a:r>
            <a:r>
              <a:rPr lang="fa-IR" dirty="0">
                <a:latin typeface="Times New Roman" pitchFamily="18" charset="0"/>
                <a:cs typeface="B Titr" pitchFamily="2" charset="-78"/>
              </a:rPr>
              <a:t> کلیک کنید تا در </a:t>
            </a:r>
            <a:r>
              <a:rPr lang="en-US" dirty="0">
                <a:latin typeface="Times New Roman" pitchFamily="18" charset="0"/>
                <a:cs typeface="B Titr" pitchFamily="2" charset="-78"/>
              </a:rPr>
              <a:t>pipeline browser</a:t>
            </a:r>
            <a:r>
              <a:rPr lang="fa-IR" dirty="0">
                <a:latin typeface="Times New Roman" pitchFamily="18" charset="0"/>
                <a:cs typeface="B Titr" pitchFamily="2" charset="-78"/>
              </a:rPr>
              <a:t> به عنوان </a:t>
            </a:r>
            <a:r>
              <a:rPr lang="en-US" dirty="0">
                <a:latin typeface="Times New Roman" pitchFamily="18" charset="0"/>
                <a:cs typeface="B Titr" pitchFamily="2" charset="-78"/>
              </a:rPr>
              <a:t>active object</a:t>
            </a:r>
            <a:r>
              <a:rPr lang="fa-IR" dirty="0">
                <a:latin typeface="Times New Roman" pitchFamily="18" charset="0"/>
                <a:cs typeface="B Titr" pitchFamily="2" charset="-78"/>
              </a:rPr>
              <a:t> انتخاب شود.</a:t>
            </a:r>
            <a:endParaRPr lang="en-US" dirty="0">
              <a:latin typeface="Times New Roman" pitchFamily="18" charset="0"/>
              <a:cs typeface="B Titr" pitchFamily="2" charset="-78"/>
            </a:endParaRPr>
          </a:p>
        </p:txBody>
      </p:sp>
      <p:sp>
        <p:nvSpPr>
          <p:cNvPr id="19" name="Rectangle 18"/>
          <p:cNvSpPr/>
          <p:nvPr/>
        </p:nvSpPr>
        <p:spPr>
          <a:xfrm>
            <a:off x="5742420" y="5257800"/>
            <a:ext cx="3121367" cy="369332"/>
          </a:xfrm>
          <a:prstGeom prst="rect">
            <a:avLst/>
          </a:prstGeom>
        </p:spPr>
        <p:txBody>
          <a:bodyPr wrap="square">
            <a:spAutoFit/>
          </a:bodyPr>
          <a:lstStyle/>
          <a:p>
            <a:pPr algn="r" rtl="1"/>
            <a:r>
              <a:rPr lang="fa-IR" dirty="0">
                <a:latin typeface="Times New Roman" pitchFamily="18" charset="0"/>
                <a:cs typeface="B Titr" pitchFamily="2" charset="-78"/>
              </a:rPr>
              <a:t>4- از منو به ترتیب زیر انتخاب کنید.</a:t>
            </a:r>
            <a:endParaRPr lang="en-US" dirty="0">
              <a:latin typeface="Times New Roman" pitchFamily="18" charset="0"/>
              <a:cs typeface="B Titr" pitchFamily="2" charset="-78"/>
            </a:endParaRPr>
          </a:p>
        </p:txBody>
      </p:sp>
      <p:sp>
        <p:nvSpPr>
          <p:cNvPr id="20" name="Rectangle 19"/>
          <p:cNvSpPr/>
          <p:nvPr/>
        </p:nvSpPr>
        <p:spPr>
          <a:xfrm>
            <a:off x="385317" y="5632966"/>
            <a:ext cx="4271426" cy="369332"/>
          </a:xfrm>
          <a:prstGeom prst="rect">
            <a:avLst/>
          </a:prstGeom>
        </p:spPr>
        <p:txBody>
          <a:bodyPr wrap="none">
            <a:spAutoFit/>
          </a:bodyPr>
          <a:lstStyle/>
          <a:p>
            <a:r>
              <a:rPr lang="en-US" b="1" dirty="0">
                <a:latin typeface="Times New Roman" pitchFamily="18" charset="0"/>
                <a:cs typeface="Times New Roman" pitchFamily="18" charset="0"/>
              </a:rPr>
              <a:t>Filters→ Data Analysis → Plot Over Line</a:t>
            </a:r>
            <a:endParaRPr lang="en-US" dirty="0">
              <a:latin typeface="Times New Roman" pitchFamily="18" charset="0"/>
              <a:cs typeface="Times New Roman" pitchFamily="18" charset="0"/>
            </a:endParaRPr>
          </a:p>
        </p:txBody>
      </p:sp>
      <p:sp>
        <p:nvSpPr>
          <p:cNvPr id="21" name="Rectangle 20"/>
          <p:cNvSpPr/>
          <p:nvPr/>
        </p:nvSpPr>
        <p:spPr>
          <a:xfrm>
            <a:off x="1981200" y="6002298"/>
            <a:ext cx="6970942" cy="646331"/>
          </a:xfrm>
          <a:prstGeom prst="rect">
            <a:avLst/>
          </a:prstGeom>
        </p:spPr>
        <p:txBody>
          <a:bodyPr wrap="square">
            <a:spAutoFit/>
          </a:bodyPr>
          <a:lstStyle/>
          <a:p>
            <a:pPr algn="r" rtl="1"/>
            <a:r>
              <a:rPr lang="fa-IR" dirty="0">
                <a:latin typeface="Times New Roman" pitchFamily="18" charset="0"/>
                <a:cs typeface="B Titr" pitchFamily="2" charset="-78"/>
              </a:rPr>
              <a:t>یا می توانید این کار را با انتخاب </a:t>
            </a:r>
            <a:r>
              <a:rPr lang="en-US" dirty="0">
                <a:latin typeface="Times New Roman" pitchFamily="18" charset="0"/>
                <a:cs typeface="B Titr" pitchFamily="2" charset="-78"/>
              </a:rPr>
              <a:t>Plot Over Line</a:t>
            </a:r>
            <a:r>
              <a:rPr lang="fa-IR" dirty="0">
                <a:latin typeface="Times New Roman" pitchFamily="18" charset="0"/>
                <a:cs typeface="B Titr" pitchFamily="2" charset="-78"/>
              </a:rPr>
              <a:t> بعداز یک  </a:t>
            </a:r>
            <a:r>
              <a:rPr lang="en-US" dirty="0">
                <a:latin typeface="Times New Roman" pitchFamily="18" charset="0"/>
                <a:cs typeface="B Titr" pitchFamily="2" charset="-78"/>
              </a:rPr>
              <a:t>Ctrl+space</a:t>
            </a:r>
            <a:r>
              <a:rPr lang="fa-IR" dirty="0">
                <a:latin typeface="Times New Roman" pitchFamily="18" charset="0"/>
                <a:cs typeface="B Titr" pitchFamily="2" charset="-78"/>
              </a:rPr>
              <a:t>  انجام دهید.</a:t>
            </a:r>
            <a:endParaRPr lang="en-US" dirty="0">
              <a:latin typeface="Times New Roman" pitchFamily="18" charset="0"/>
              <a:cs typeface="B Titr" pitchFamily="2" charset="-78"/>
            </a:endParaRPr>
          </a:p>
        </p:txBody>
      </p:sp>
      <p:pic>
        <p:nvPicPr>
          <p:cNvPr id="22" name="Picture 21" descr="C:\Users\morsal\Desktop\35.png"/>
          <p:cNvPicPr/>
          <p:nvPr/>
        </p:nvPicPr>
        <p:blipFill>
          <a:blip r:embed="rId2">
            <a:extLst>
              <a:ext uri="{28A0092B-C50C-407E-A947-70E740481C1C}">
                <a14:useLocalDpi xmlns:a14="http://schemas.microsoft.com/office/drawing/2010/main" val="0"/>
              </a:ext>
            </a:extLst>
          </a:blip>
          <a:srcRect/>
          <a:stretch>
            <a:fillRect/>
          </a:stretch>
        </p:blipFill>
        <p:spPr bwMode="auto">
          <a:xfrm>
            <a:off x="6820386" y="2577068"/>
            <a:ext cx="425132" cy="421005"/>
          </a:xfrm>
          <a:prstGeom prst="rect">
            <a:avLst/>
          </a:prstGeom>
          <a:noFill/>
          <a:ln>
            <a:noFill/>
          </a:ln>
        </p:spPr>
      </p:pic>
    </p:spTree>
    <p:extLst>
      <p:ext uri="{BB962C8B-B14F-4D97-AF65-F5344CB8AC3E}">
        <p14:creationId xmlns:p14="http://schemas.microsoft.com/office/powerpoint/2010/main" val="35669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365058" cy="954107"/>
          </a:xfrm>
          <a:prstGeom prst="rect">
            <a:avLst/>
          </a:prstGeom>
        </p:spPr>
        <p:txBody>
          <a:bodyPr wrap="square">
            <a:spAutoFit/>
          </a:bodyPr>
          <a:lstStyle/>
          <a:p>
            <a:pPr algn="r" rtl="1"/>
            <a:r>
              <a:rPr lang="fa-IR" dirty="0">
                <a:latin typeface="Times New Roman" pitchFamily="18" charset="0"/>
                <a:cs typeface="B Titr" pitchFamily="2" charset="-78"/>
              </a:rPr>
              <a:t>یک خط روی شکل با دو نقطه در دو سر آن می بینید.اگر ماوس را بر روی هریک از این دو نقطه حرکت دهیم، می توانیم آنها را در فضای سه بعدی حرکت دهیم.هرزمان که این نقاط جابه جا شوند، بعضی از محتویات </a:t>
            </a:r>
            <a:r>
              <a:rPr lang="en-US" dirty="0">
                <a:latin typeface="Times New Roman" pitchFamily="18" charset="0"/>
                <a:cs typeface="B Titr" pitchFamily="2" charset="-78"/>
              </a:rPr>
              <a:t>Object inspector</a:t>
            </a:r>
            <a:r>
              <a:rPr lang="fa-IR" dirty="0">
                <a:latin typeface="Times New Roman" pitchFamily="18" charset="0"/>
                <a:cs typeface="B Titr" pitchFamily="2" charset="-78"/>
              </a:rPr>
              <a:t> تغییر خواهند کرد.</a:t>
            </a:r>
            <a:endParaRPr lang="en-US" dirty="0">
              <a:latin typeface="Times New Roman" pitchFamily="18" charset="0"/>
              <a:cs typeface="B Titr" pitchFamily="2" charset="-78"/>
            </a:endParaRPr>
          </a:p>
        </p:txBody>
      </p:sp>
      <p:sp>
        <p:nvSpPr>
          <p:cNvPr id="6" name="Rounded Rectangle 5"/>
          <p:cNvSpPr/>
          <p:nvPr/>
        </p:nvSpPr>
        <p:spPr>
          <a:xfrm>
            <a:off x="8595766" y="1026815"/>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14338" name="Picture 2" descr="C:\Users\Mohammad\Desktop\Picture\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30063"/>
            <a:ext cx="7390148" cy="469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2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46403" y="759254"/>
            <a:ext cx="3164649"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pPr algn="ctr" rtl="1"/>
            <a:r>
              <a:rPr lang="en-US" sz="2000" b="1" dirty="0">
                <a:solidFill>
                  <a:schemeClr val="accent4">
                    <a:lumMod val="75000"/>
                  </a:schemeClr>
                </a:solidFill>
                <a:latin typeface="Times New Roman" pitchFamily="18" charset="0"/>
                <a:cs typeface="Times New Roman" pitchFamily="18" charset="0"/>
              </a:rPr>
              <a:t>Exercise </a:t>
            </a:r>
            <a:r>
              <a:rPr lang="en-US" sz="2000" b="1" dirty="0" smtClean="0">
                <a:solidFill>
                  <a:schemeClr val="accent4">
                    <a:lumMod val="75000"/>
                  </a:schemeClr>
                </a:solidFill>
                <a:latin typeface="Times New Roman" pitchFamily="18" charset="0"/>
                <a:cs typeface="Times New Roman" pitchFamily="18" charset="0"/>
              </a:rPr>
              <a:t>9:</a:t>
            </a:r>
            <a:r>
              <a:rPr lang="en-US" sz="2000" b="1" dirty="0" smtClean="0">
                <a:solidFill>
                  <a:srgbClr val="C00000"/>
                </a:solidFill>
                <a:latin typeface="Times New Roman" pitchFamily="18" charset="0"/>
                <a:cs typeface="Times New Roman" pitchFamily="18" charset="0"/>
              </a:rPr>
              <a:t> </a:t>
            </a:r>
            <a:endParaRPr lang="fa-IR" sz="2000" b="1" dirty="0" smtClean="0">
              <a:solidFill>
                <a:srgbClr val="C00000"/>
              </a:solidFill>
              <a:latin typeface="Times New Roman" pitchFamily="18" charset="0"/>
              <a:cs typeface="Times New Roman" pitchFamily="18" charset="0"/>
            </a:endParaRPr>
          </a:p>
          <a:p>
            <a:pPr algn="ctr" rtl="1"/>
            <a:r>
              <a:rPr lang="en-US" sz="2000" b="1" dirty="0" smtClean="0">
                <a:solidFill>
                  <a:srgbClr val="C00000"/>
                </a:solidFill>
                <a:latin typeface="Times New Roman" pitchFamily="18" charset="0"/>
                <a:cs typeface="Times New Roman" pitchFamily="18" charset="0"/>
              </a:rPr>
              <a:t>Plot </a:t>
            </a:r>
            <a:r>
              <a:rPr lang="en-US" sz="2000" b="1" dirty="0">
                <a:solidFill>
                  <a:srgbClr val="C00000"/>
                </a:solidFill>
                <a:latin typeface="Times New Roman" pitchFamily="18" charset="0"/>
                <a:cs typeface="Times New Roman" pitchFamily="18" charset="0"/>
              </a:rPr>
              <a:t>Series Display Options</a:t>
            </a:r>
          </a:p>
        </p:txBody>
      </p:sp>
      <p:sp>
        <p:nvSpPr>
          <p:cNvPr id="9" name="Rectangle 8"/>
          <p:cNvSpPr/>
          <p:nvPr/>
        </p:nvSpPr>
        <p:spPr>
          <a:xfrm>
            <a:off x="458469" y="1752600"/>
            <a:ext cx="8305800" cy="646331"/>
          </a:xfrm>
          <a:prstGeom prst="rect">
            <a:avLst/>
          </a:prstGeom>
        </p:spPr>
        <p:txBody>
          <a:bodyPr wrap="square">
            <a:spAutoFit/>
          </a:bodyPr>
          <a:lstStyle/>
          <a:p>
            <a:pPr algn="r" rtl="1"/>
            <a:r>
              <a:rPr lang="fa-IR" dirty="0">
                <a:latin typeface="Times New Roman" pitchFamily="18" charset="0"/>
                <a:cs typeface="B Titr" pitchFamily="2" charset="-78"/>
              </a:rPr>
              <a:t>1-</a:t>
            </a:r>
            <a:r>
              <a:rPr lang="en-US" dirty="0" err="1">
                <a:latin typeface="Times New Roman" pitchFamily="18" charset="0"/>
                <a:cs typeface="B Titr" pitchFamily="2" charset="-78"/>
              </a:rPr>
              <a:t>Plotview</a:t>
            </a:r>
            <a:r>
              <a:rPr lang="en-US" dirty="0">
                <a:latin typeface="Times New Roman" pitchFamily="18" charset="0"/>
                <a:cs typeface="B Titr" pitchFamily="2" charset="-78"/>
              </a:rPr>
              <a:t> </a:t>
            </a:r>
            <a:r>
              <a:rPr lang="fa-IR" dirty="0">
                <a:latin typeface="Times New Roman" pitchFamily="18" charset="0"/>
                <a:cs typeface="B Titr" pitchFamily="2" charset="-78"/>
              </a:rPr>
              <a:t> را فعال کنید، به قسمت </a:t>
            </a:r>
            <a:r>
              <a:rPr lang="en-US" dirty="0">
                <a:latin typeface="Times New Roman" pitchFamily="18" charset="0"/>
                <a:cs typeface="B Titr" pitchFamily="2" charset="-78"/>
              </a:rPr>
              <a:t>Display </a:t>
            </a:r>
            <a:r>
              <a:rPr lang="fa-IR" dirty="0">
                <a:latin typeface="Times New Roman" pitchFamily="18" charset="0"/>
                <a:cs typeface="B Titr" pitchFamily="2" charset="-78"/>
              </a:rPr>
              <a:t>بروید و همه متغیرها را به جز </a:t>
            </a:r>
            <a:r>
              <a:rPr lang="en-US" dirty="0">
                <a:latin typeface="Times New Roman" pitchFamily="18" charset="0"/>
                <a:cs typeface="B Titr" pitchFamily="2" charset="-78"/>
              </a:rPr>
              <a:t>Temp</a:t>
            </a:r>
            <a:r>
              <a:rPr lang="fa-IR" dirty="0">
                <a:latin typeface="Times New Roman" pitchFamily="18" charset="0"/>
                <a:cs typeface="B Titr" pitchFamily="2" charset="-78"/>
              </a:rPr>
              <a:t>و</a:t>
            </a:r>
            <a:r>
              <a:rPr lang="en-US" dirty="0">
                <a:latin typeface="Times New Roman" pitchFamily="18" charset="0"/>
                <a:cs typeface="B Titr" pitchFamily="2" charset="-78"/>
              </a:rPr>
              <a:t>press</a:t>
            </a:r>
            <a:r>
              <a:rPr lang="fa-IR" dirty="0">
                <a:latin typeface="Times New Roman" pitchFamily="18" charset="0"/>
                <a:cs typeface="B Titr" pitchFamily="2" charset="-78"/>
              </a:rPr>
              <a:t> خاموش کنید.</a:t>
            </a:r>
            <a:endParaRPr lang="en-US" dirty="0">
              <a:latin typeface="Times New Roman" pitchFamily="18" charset="0"/>
              <a:cs typeface="B Titr" pitchFamily="2" charset="-78"/>
            </a:endParaRPr>
          </a:p>
        </p:txBody>
      </p:sp>
      <p:sp>
        <p:nvSpPr>
          <p:cNvPr id="10" name="Rectangle 9"/>
          <p:cNvSpPr/>
          <p:nvPr/>
        </p:nvSpPr>
        <p:spPr>
          <a:xfrm>
            <a:off x="435932" y="2408198"/>
            <a:ext cx="8305800" cy="923330"/>
          </a:xfrm>
          <a:prstGeom prst="rect">
            <a:avLst/>
          </a:prstGeom>
        </p:spPr>
        <p:txBody>
          <a:bodyPr wrap="square">
            <a:spAutoFit/>
          </a:bodyPr>
          <a:lstStyle/>
          <a:p>
            <a:pPr algn="r" rtl="1"/>
            <a:r>
              <a:rPr lang="fa-IR" dirty="0">
                <a:latin typeface="Times New Roman" pitchFamily="18" charset="0"/>
                <a:cs typeface="B Titr" pitchFamily="2" charset="-78"/>
              </a:rPr>
              <a:t>متغیرهای دما و فشار دارای واحدهای متفاوتی هستند، بنابراین قراردادن آن ها در واحدهای یکسان مفید نخواهد بود. تغییرات دما و فشار بصورت خط در یک دستگاه مختصات با دومحور در دو سمت راست و چپ محور افقی نمایش داده می شود.</a:t>
            </a:r>
            <a:endParaRPr lang="en-US" dirty="0">
              <a:latin typeface="Times New Roman" pitchFamily="18" charset="0"/>
              <a:cs typeface="B Titr" pitchFamily="2" charset="-78"/>
            </a:endParaRPr>
          </a:p>
        </p:txBody>
      </p:sp>
      <p:sp>
        <p:nvSpPr>
          <p:cNvPr id="11" name="Rectangle 10"/>
          <p:cNvSpPr/>
          <p:nvPr/>
        </p:nvSpPr>
        <p:spPr>
          <a:xfrm>
            <a:off x="4558723" y="3549134"/>
            <a:ext cx="4170309" cy="369332"/>
          </a:xfrm>
          <a:prstGeom prst="rect">
            <a:avLst/>
          </a:prstGeom>
        </p:spPr>
        <p:txBody>
          <a:bodyPr wrap="square">
            <a:spAutoFit/>
          </a:bodyPr>
          <a:lstStyle/>
          <a:p>
            <a:pPr algn="r" rtl="1"/>
            <a:r>
              <a:rPr lang="fa-IR" dirty="0">
                <a:latin typeface="Times New Roman" pitchFamily="18" charset="0"/>
                <a:cs typeface="B Titr" pitchFamily="2" charset="-78"/>
              </a:rPr>
              <a:t>2-</a:t>
            </a:r>
            <a:r>
              <a:rPr lang="en-US" dirty="0">
                <a:latin typeface="Times New Roman" pitchFamily="18" charset="0"/>
                <a:cs typeface="B Titr" pitchFamily="2" charset="-78"/>
              </a:rPr>
              <a:t> </a:t>
            </a:r>
            <a:r>
              <a:rPr lang="fa-IR" dirty="0">
                <a:latin typeface="Times New Roman" pitchFamily="18" charset="0"/>
                <a:cs typeface="B Titr" pitchFamily="2" charset="-78"/>
              </a:rPr>
              <a:t>متغیر فشار را در  </a:t>
            </a:r>
            <a:r>
              <a:rPr lang="en-US" dirty="0">
                <a:latin typeface="Times New Roman" pitchFamily="18" charset="0"/>
                <a:cs typeface="B Titr" pitchFamily="2" charset="-78"/>
              </a:rPr>
              <a:t>Display Tab</a:t>
            </a:r>
            <a:r>
              <a:rPr lang="fa-IR" dirty="0">
                <a:latin typeface="Times New Roman" pitchFamily="18" charset="0"/>
                <a:cs typeface="B Titr" pitchFamily="2" charset="-78"/>
              </a:rPr>
              <a:t>  انتخاب کنید.</a:t>
            </a:r>
            <a:endParaRPr lang="en-US" dirty="0">
              <a:latin typeface="Times New Roman" pitchFamily="18" charset="0"/>
              <a:cs typeface="B Titr" pitchFamily="2" charset="-78"/>
            </a:endParaRPr>
          </a:p>
        </p:txBody>
      </p:sp>
      <p:sp>
        <p:nvSpPr>
          <p:cNvPr id="12" name="Rectangle 11"/>
          <p:cNvSpPr/>
          <p:nvPr/>
        </p:nvSpPr>
        <p:spPr>
          <a:xfrm>
            <a:off x="4505134" y="4184134"/>
            <a:ext cx="4246675" cy="369332"/>
          </a:xfrm>
          <a:prstGeom prst="rect">
            <a:avLst/>
          </a:prstGeom>
        </p:spPr>
        <p:txBody>
          <a:bodyPr wrap="square">
            <a:spAutoFit/>
          </a:bodyPr>
          <a:lstStyle/>
          <a:p>
            <a:pPr algn="r" rtl="1"/>
            <a:r>
              <a:rPr lang="fa-IR" dirty="0">
                <a:latin typeface="Times New Roman" pitchFamily="18" charset="0"/>
                <a:cs typeface="B Titr" pitchFamily="2" charset="-78"/>
              </a:rPr>
              <a:t>3-</a:t>
            </a:r>
            <a:r>
              <a:rPr lang="en-US" dirty="0">
                <a:latin typeface="Times New Roman" pitchFamily="18" charset="0"/>
                <a:cs typeface="B Titr" pitchFamily="2" charset="-78"/>
              </a:rPr>
              <a:t>Chart axis </a:t>
            </a:r>
            <a:r>
              <a:rPr lang="fa-IR" dirty="0">
                <a:latin typeface="Times New Roman" pitchFamily="18" charset="0"/>
                <a:cs typeface="B Titr" pitchFamily="2" charset="-78"/>
              </a:rPr>
              <a:t> را به </a:t>
            </a:r>
            <a:r>
              <a:rPr lang="en-US" dirty="0">
                <a:latin typeface="Times New Roman" pitchFamily="18" charset="0"/>
                <a:cs typeface="B Titr" pitchFamily="2" charset="-78"/>
              </a:rPr>
              <a:t>Right</a:t>
            </a:r>
            <a:r>
              <a:rPr lang="fa-IR" dirty="0">
                <a:latin typeface="Times New Roman" pitchFamily="18" charset="0"/>
                <a:cs typeface="B Titr" pitchFamily="2" charset="-78"/>
              </a:rPr>
              <a:t> -</a:t>
            </a:r>
            <a:r>
              <a:rPr lang="en-US" dirty="0" err="1">
                <a:latin typeface="Times New Roman" pitchFamily="18" charset="0"/>
                <a:cs typeface="B Titr" pitchFamily="2" charset="-78"/>
              </a:rPr>
              <a:t>Botton</a:t>
            </a:r>
            <a:r>
              <a:rPr lang="fa-IR" dirty="0">
                <a:latin typeface="Times New Roman" pitchFamily="18" charset="0"/>
                <a:cs typeface="B Titr" pitchFamily="2" charset="-78"/>
              </a:rPr>
              <a:t> تغییر دهید.</a:t>
            </a:r>
            <a:endParaRPr lang="en-US" dirty="0">
              <a:latin typeface="Times New Roman" pitchFamily="18" charset="0"/>
              <a:cs typeface="B Titr" pitchFamily="2" charset="-78"/>
            </a:endParaRPr>
          </a:p>
        </p:txBody>
      </p:sp>
      <p:sp>
        <p:nvSpPr>
          <p:cNvPr id="13" name="Rectangle 12"/>
          <p:cNvSpPr/>
          <p:nvPr/>
        </p:nvSpPr>
        <p:spPr>
          <a:xfrm>
            <a:off x="304800" y="4724400"/>
            <a:ext cx="8613139" cy="1200329"/>
          </a:xfrm>
          <a:prstGeom prst="rect">
            <a:avLst/>
          </a:prstGeom>
        </p:spPr>
        <p:txBody>
          <a:bodyPr wrap="square">
            <a:spAutoFit/>
          </a:bodyPr>
          <a:lstStyle/>
          <a:p>
            <a:pPr algn="r" rtl="1"/>
            <a:r>
              <a:rPr lang="fa-IR" dirty="0">
                <a:latin typeface="Times New Roman" pitchFamily="18" charset="0"/>
                <a:cs typeface="B Titr" pitchFamily="2" charset="-78"/>
              </a:rPr>
              <a:t>حال مشاهدات حاصل از نمایش کانتورهای دما و فشا را به صورت واضح تری در این نمودار دیده می شود. دما در سطح دیسک ماکزیمم مقدار خود را داراست و رفته رفته با افزایش فاصله از سطح دیسک، دما کاهش می یابد.اما فشار ابتدا افزایش می یابد و سپس کاهش می یابد.همچنین می بینیم که ماکزیمم فشار 2.74 واحد بالاتر از سطح دیسک، می باشد.</a:t>
            </a:r>
            <a:endParaRPr lang="en-US" dirty="0">
              <a:latin typeface="Times New Roman" pitchFamily="18" charset="0"/>
              <a:cs typeface="B Titr" pitchFamily="2" charset="-78"/>
            </a:endParaRPr>
          </a:p>
        </p:txBody>
      </p:sp>
    </p:spTree>
    <p:extLst>
      <p:ext uri="{BB962C8B-B14F-4D97-AF65-F5344CB8AC3E}">
        <p14:creationId xmlns:p14="http://schemas.microsoft.com/office/powerpoint/2010/main" val="175311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94824"/>
            <a:ext cx="8729116" cy="1030026"/>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برای دیدن مثال دیگری از این نمایش ها، فایل </a:t>
            </a:r>
            <a:r>
              <a:rPr lang="en-US" dirty="0">
                <a:latin typeface="Times New Roman" pitchFamily="18" charset="0"/>
                <a:cs typeface="B Titr" pitchFamily="2" charset="-78"/>
              </a:rPr>
              <a:t>disk out ref.ex2  </a:t>
            </a:r>
            <a:r>
              <a:rPr lang="fa-IR" dirty="0">
                <a:latin typeface="Times New Roman" pitchFamily="18" charset="0"/>
                <a:cs typeface="B Titr" pitchFamily="2" charset="-78"/>
              </a:rPr>
              <a:t> در </a:t>
            </a:r>
            <a:r>
              <a:rPr lang="en-US" dirty="0" err="1">
                <a:latin typeface="Times New Roman" pitchFamily="18" charset="0"/>
                <a:cs typeface="B Titr" pitchFamily="2" charset="-78"/>
              </a:rPr>
              <a:t>pipelinebrowser</a:t>
            </a:r>
            <a:r>
              <a:rPr lang="fa-IR" dirty="0">
                <a:latin typeface="Times New Roman" pitchFamily="18" charset="0"/>
                <a:cs typeface="B Titr" pitchFamily="2" charset="-78"/>
              </a:rPr>
              <a:t> انتخاب کرده وسپس </a:t>
            </a:r>
            <a:r>
              <a:rPr lang="en-US" dirty="0">
                <a:latin typeface="Times New Roman" pitchFamily="18" charset="0"/>
                <a:cs typeface="B Titr" pitchFamily="2" charset="-78"/>
              </a:rPr>
              <a:t>Filters → Data → Analysis →Histogram        </a:t>
            </a:r>
            <a:r>
              <a:rPr lang="fa-IR" dirty="0">
                <a:latin typeface="Times New Roman" pitchFamily="18" charset="0"/>
                <a:cs typeface="B Titr" pitchFamily="2" charset="-78"/>
              </a:rPr>
              <a:t> را انتخاب کنید.</a:t>
            </a:r>
            <a:r>
              <a:rPr lang="en-US" dirty="0">
                <a:latin typeface="Times New Roman" pitchFamily="18" charset="0"/>
                <a:cs typeface="B Titr" pitchFamily="2" charset="-78"/>
              </a:rPr>
              <a:t>Histogram           </a:t>
            </a:r>
            <a:r>
              <a:rPr lang="fa-IR" dirty="0">
                <a:latin typeface="Times New Roman" pitchFamily="18" charset="0"/>
                <a:cs typeface="B Titr" pitchFamily="2" charset="-78"/>
              </a:rPr>
              <a:t>را برای متغیر دما رسم کرده و سپس </a:t>
            </a:r>
            <a:r>
              <a:rPr lang="en-US" dirty="0">
                <a:latin typeface="Times New Roman" pitchFamily="18" charset="0"/>
                <a:cs typeface="B Titr" pitchFamily="2" charset="-78"/>
              </a:rPr>
              <a:t>Apply </a:t>
            </a:r>
            <a:r>
              <a:rPr lang="fa-IR" dirty="0">
                <a:latin typeface="Times New Roman" pitchFamily="18" charset="0"/>
                <a:cs typeface="B Titr" pitchFamily="2" charset="-78"/>
              </a:rPr>
              <a:t> کنید . </a:t>
            </a:r>
            <a:endParaRPr lang="en-US" dirty="0">
              <a:latin typeface="Times New Roman" pitchFamily="18" charset="0"/>
              <a:cs typeface="B Titr" pitchFamily="2" charset="-78"/>
            </a:endParaRPr>
          </a:p>
        </p:txBody>
      </p:sp>
      <p:pic>
        <p:nvPicPr>
          <p:cNvPr id="6" name="Picture 5" descr="C:\Users\morsal\Desktop\52.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21420" y="5917101"/>
            <a:ext cx="353060" cy="356910"/>
          </a:xfrm>
          <a:prstGeom prst="rect">
            <a:avLst/>
          </a:prstGeom>
          <a:noFill/>
          <a:ln>
            <a:noFill/>
          </a:ln>
        </p:spPr>
      </p:pic>
      <p:pic>
        <p:nvPicPr>
          <p:cNvPr id="7" name="Picture 6" descr="C:\Users\morsal\Desktop\52.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3600" y="5670074"/>
            <a:ext cx="381000" cy="400683"/>
          </a:xfrm>
          <a:prstGeom prst="rect">
            <a:avLst/>
          </a:prstGeom>
          <a:noFill/>
          <a:ln>
            <a:noFill/>
          </a:ln>
        </p:spPr>
      </p:pic>
      <p:sp>
        <p:nvSpPr>
          <p:cNvPr id="11" name="Rounded Rectangle 10"/>
          <p:cNvSpPr/>
          <p:nvPr/>
        </p:nvSpPr>
        <p:spPr>
          <a:xfrm>
            <a:off x="8729116" y="5332588"/>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15362" name="Picture 2" descr="C:\Users\Mohammad\Desktop\Picture\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57" y="187311"/>
            <a:ext cx="7711443" cy="484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7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ohammad\Desktop\Picture\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37" y="533400"/>
            <a:ext cx="8629597" cy="541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68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295211" y="553175"/>
            <a:ext cx="3567836"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pPr algn="ctr" rtl="1"/>
            <a:r>
              <a:rPr lang="en-US" sz="2400" b="1" dirty="0">
                <a:solidFill>
                  <a:schemeClr val="accent4">
                    <a:lumMod val="75000"/>
                  </a:schemeClr>
                </a:solidFill>
                <a:latin typeface="Times New Roman" pitchFamily="18" charset="0"/>
                <a:cs typeface="Times New Roman" pitchFamily="18" charset="0"/>
              </a:rPr>
              <a:t>Exercise </a:t>
            </a:r>
            <a:r>
              <a:rPr lang="en-US" sz="2400" b="1" dirty="0" smtClean="0">
                <a:solidFill>
                  <a:schemeClr val="accent4">
                    <a:lumMod val="75000"/>
                  </a:schemeClr>
                </a:solidFill>
                <a:latin typeface="Times New Roman" pitchFamily="18" charset="0"/>
                <a:cs typeface="Times New Roman" pitchFamily="18" charset="0"/>
              </a:rPr>
              <a:t>10: </a:t>
            </a:r>
          </a:p>
          <a:p>
            <a:pPr algn="ctr" rtl="1"/>
            <a:r>
              <a:rPr lang="en-US" sz="2400" b="1" dirty="0" smtClean="0">
                <a:solidFill>
                  <a:srgbClr val="C00000"/>
                </a:solidFill>
                <a:latin typeface="Times New Roman" pitchFamily="18" charset="0"/>
                <a:cs typeface="Times New Roman" pitchFamily="18" charset="0"/>
              </a:rPr>
              <a:t>Plot </a:t>
            </a:r>
            <a:r>
              <a:rPr lang="en-US" sz="2400" b="1" dirty="0">
                <a:solidFill>
                  <a:srgbClr val="C00000"/>
                </a:solidFill>
                <a:latin typeface="Times New Roman" pitchFamily="18" charset="0"/>
                <a:cs typeface="Times New Roman" pitchFamily="18" charset="0"/>
              </a:rPr>
              <a:t>Over a Line in Spa</a:t>
            </a:r>
            <a:r>
              <a:rPr lang="en-US" sz="2400" b="1" dirty="0">
                <a:solidFill>
                  <a:srgbClr val="C00000"/>
                </a:solidFill>
              </a:rPr>
              <a:t>ce</a:t>
            </a:r>
            <a:endParaRPr lang="en-US" sz="2400" dirty="0">
              <a:solidFill>
                <a:srgbClr val="C00000"/>
              </a:solidFill>
            </a:endParaRPr>
          </a:p>
        </p:txBody>
      </p:sp>
      <p:sp>
        <p:nvSpPr>
          <p:cNvPr id="16" name="Rectangle 15"/>
          <p:cNvSpPr/>
          <p:nvPr/>
        </p:nvSpPr>
        <p:spPr>
          <a:xfrm>
            <a:off x="5617823" y="1676400"/>
            <a:ext cx="3308919" cy="408125"/>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1-فایل دیسک دوار را دوباره باز کنید.</a:t>
            </a:r>
            <a:endParaRPr lang="en-US" dirty="0">
              <a:latin typeface="Times New Roman" pitchFamily="18" charset="0"/>
              <a:cs typeface="B Titr" pitchFamily="2" charset="-78"/>
            </a:endParaRPr>
          </a:p>
        </p:txBody>
      </p:sp>
      <p:sp>
        <p:nvSpPr>
          <p:cNvPr id="17" name="Rectangle 16"/>
          <p:cNvSpPr/>
          <p:nvPr/>
        </p:nvSpPr>
        <p:spPr>
          <a:xfrm>
            <a:off x="-2158" y="2413000"/>
            <a:ext cx="8954299" cy="723916"/>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2-فیلتر</a:t>
            </a:r>
            <a:r>
              <a:rPr lang="en-US" dirty="0">
                <a:latin typeface="Times New Roman" pitchFamily="18" charset="0"/>
                <a:cs typeface="B Titr" pitchFamily="2" charset="-78"/>
              </a:rPr>
              <a:t>Clip </a:t>
            </a:r>
            <a:r>
              <a:rPr lang="fa-IR" dirty="0">
                <a:latin typeface="Times New Roman" pitchFamily="18" charset="0"/>
                <a:cs typeface="B Titr" pitchFamily="2" charset="-78"/>
              </a:rPr>
              <a:t> را دوباره به آن اضافه کنید و همانند قبل تیک مربوط به </a:t>
            </a:r>
            <a:r>
              <a:rPr lang="en-US" dirty="0">
                <a:latin typeface="Times New Roman" pitchFamily="18" charset="0"/>
                <a:cs typeface="B Titr" pitchFamily="2" charset="-78"/>
              </a:rPr>
              <a:t>showplane</a:t>
            </a:r>
            <a:r>
              <a:rPr lang="fa-IR" dirty="0">
                <a:latin typeface="Times New Roman" pitchFamily="18" charset="0"/>
                <a:cs typeface="B Titr" pitchFamily="2" charset="-78"/>
              </a:rPr>
              <a:t> را از </a:t>
            </a:r>
            <a:r>
              <a:rPr lang="en-US" dirty="0">
                <a:latin typeface="Times New Roman" pitchFamily="18" charset="0"/>
                <a:cs typeface="B Titr" pitchFamily="2" charset="-78"/>
              </a:rPr>
              <a:t>Objectinspector </a:t>
            </a:r>
            <a:r>
              <a:rPr lang="fa-IR" dirty="0">
                <a:latin typeface="Times New Roman" pitchFamily="18" charset="0"/>
                <a:cs typeface="B Titr" pitchFamily="2" charset="-78"/>
              </a:rPr>
              <a:t> فعال وکلید </a:t>
            </a:r>
            <a:r>
              <a:rPr lang="en-US" dirty="0">
                <a:latin typeface="Times New Roman" pitchFamily="18" charset="0"/>
                <a:cs typeface="B Titr" pitchFamily="2" charset="-78"/>
              </a:rPr>
              <a:t>Apply</a:t>
            </a:r>
            <a:r>
              <a:rPr lang="fa-IR" dirty="0">
                <a:latin typeface="Times New Roman" pitchFamily="18" charset="0"/>
                <a:cs typeface="B Titr" pitchFamily="2" charset="-78"/>
              </a:rPr>
              <a:t> را کلیک کنید.</a:t>
            </a:r>
            <a:endParaRPr lang="en-US" dirty="0">
              <a:latin typeface="Times New Roman" pitchFamily="18" charset="0"/>
              <a:cs typeface="B Titr" pitchFamily="2" charset="-78"/>
            </a:endParaRPr>
          </a:p>
        </p:txBody>
      </p:sp>
      <p:sp>
        <p:nvSpPr>
          <p:cNvPr id="18" name="Rectangle 17"/>
          <p:cNvSpPr/>
          <p:nvPr/>
        </p:nvSpPr>
        <p:spPr>
          <a:xfrm>
            <a:off x="-27557" y="3485634"/>
            <a:ext cx="8954299" cy="408125"/>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3-</a:t>
            </a:r>
            <a:r>
              <a:rPr lang="en-US" dirty="0">
                <a:latin typeface="Times New Roman" pitchFamily="18" charset="0"/>
                <a:cs typeface="B Titr" pitchFamily="2" charset="-78"/>
              </a:rPr>
              <a:t> </a:t>
            </a:r>
            <a:r>
              <a:rPr lang="fa-IR" dirty="0">
                <a:latin typeface="Times New Roman" pitchFamily="18" charset="0"/>
                <a:cs typeface="B Titr" pitchFamily="2" charset="-78"/>
              </a:rPr>
              <a:t>روی  </a:t>
            </a:r>
            <a:r>
              <a:rPr lang="en-US" dirty="0">
                <a:latin typeface="Times New Roman" pitchFamily="18" charset="0"/>
                <a:cs typeface="B Titr" pitchFamily="2" charset="-78"/>
              </a:rPr>
              <a:t>clip</a:t>
            </a:r>
            <a:r>
              <a:rPr lang="fa-IR" dirty="0">
                <a:latin typeface="Times New Roman" pitchFamily="18" charset="0"/>
                <a:cs typeface="B Titr" pitchFamily="2" charset="-78"/>
              </a:rPr>
              <a:t> کلیک کنید تا در </a:t>
            </a:r>
            <a:r>
              <a:rPr lang="en-US" dirty="0">
                <a:latin typeface="Times New Roman" pitchFamily="18" charset="0"/>
                <a:cs typeface="B Titr" pitchFamily="2" charset="-78"/>
              </a:rPr>
              <a:t>pipeline browser</a:t>
            </a:r>
            <a:r>
              <a:rPr lang="fa-IR" dirty="0">
                <a:latin typeface="Times New Roman" pitchFamily="18" charset="0"/>
                <a:cs typeface="B Titr" pitchFamily="2" charset="-78"/>
              </a:rPr>
              <a:t> به عنوان </a:t>
            </a:r>
            <a:r>
              <a:rPr lang="en-US" dirty="0">
                <a:latin typeface="Times New Roman" pitchFamily="18" charset="0"/>
                <a:cs typeface="B Titr" pitchFamily="2" charset="-78"/>
              </a:rPr>
              <a:t>active object</a:t>
            </a:r>
            <a:r>
              <a:rPr lang="fa-IR" dirty="0">
                <a:latin typeface="Times New Roman" pitchFamily="18" charset="0"/>
                <a:cs typeface="B Titr" pitchFamily="2" charset="-78"/>
              </a:rPr>
              <a:t> انتخاب شود.</a:t>
            </a:r>
            <a:endParaRPr lang="en-US" dirty="0">
              <a:latin typeface="Times New Roman" pitchFamily="18" charset="0"/>
              <a:cs typeface="B Titr" pitchFamily="2" charset="-78"/>
            </a:endParaRPr>
          </a:p>
        </p:txBody>
      </p:sp>
      <p:sp>
        <p:nvSpPr>
          <p:cNvPr id="19" name="Rectangle 18"/>
          <p:cNvSpPr/>
          <p:nvPr/>
        </p:nvSpPr>
        <p:spPr>
          <a:xfrm>
            <a:off x="5850259" y="4177267"/>
            <a:ext cx="3076483" cy="408125"/>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4-از منو به ترتیب زیر انتخاب کنید.</a:t>
            </a:r>
            <a:endParaRPr lang="en-US" dirty="0">
              <a:latin typeface="Times New Roman" pitchFamily="18" charset="0"/>
              <a:cs typeface="B Titr" pitchFamily="2" charset="-78"/>
            </a:endParaRPr>
          </a:p>
        </p:txBody>
      </p:sp>
      <p:sp>
        <p:nvSpPr>
          <p:cNvPr id="20" name="Rectangle 19"/>
          <p:cNvSpPr/>
          <p:nvPr/>
        </p:nvSpPr>
        <p:spPr>
          <a:xfrm>
            <a:off x="372617" y="4648200"/>
            <a:ext cx="5423344"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Filters→ Data Analysis → Plot </a:t>
            </a:r>
            <a:r>
              <a:rPr lang="en-US" b="1" dirty="0" smtClean="0">
                <a:solidFill>
                  <a:srgbClr val="FF0000"/>
                </a:solidFill>
                <a:latin typeface="Times New Roman" pitchFamily="18" charset="0"/>
                <a:cs typeface="Times New Roman" pitchFamily="18" charset="0"/>
              </a:rPr>
              <a:t>On Intersection curve</a:t>
            </a:r>
            <a:endParaRPr lang="en-US" dirty="0">
              <a:solidFill>
                <a:srgbClr val="FF0000"/>
              </a:solidFill>
              <a:latin typeface="Times New Roman" pitchFamily="18" charset="0"/>
              <a:cs typeface="Times New Roman" pitchFamily="18" charset="0"/>
            </a:endParaRPr>
          </a:p>
        </p:txBody>
      </p:sp>
      <p:sp>
        <p:nvSpPr>
          <p:cNvPr id="21" name="Rectangle 20"/>
          <p:cNvSpPr/>
          <p:nvPr/>
        </p:nvSpPr>
        <p:spPr>
          <a:xfrm>
            <a:off x="990600" y="5355967"/>
            <a:ext cx="7961543" cy="723916"/>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یا می توانید این کار را با انتخاب (</a:t>
            </a:r>
            <a:r>
              <a:rPr lang="en-US" dirty="0">
                <a:latin typeface="Times New Roman" pitchFamily="18" charset="0"/>
                <a:cs typeface="B Titr" pitchFamily="2" charset="-78"/>
              </a:rPr>
              <a:t>Plot On Intersection curve</a:t>
            </a:r>
            <a:r>
              <a:rPr lang="fa-IR" dirty="0">
                <a:latin typeface="Times New Roman" pitchFamily="18" charset="0"/>
                <a:cs typeface="B Titr" pitchFamily="2" charset="-78"/>
              </a:rPr>
              <a:t>) بعداز یک  </a:t>
            </a:r>
            <a:r>
              <a:rPr lang="en-US" dirty="0">
                <a:latin typeface="Times New Roman" pitchFamily="18" charset="0"/>
                <a:cs typeface="B Titr" pitchFamily="2" charset="-78"/>
              </a:rPr>
              <a:t>Ctrl+space</a:t>
            </a:r>
            <a:r>
              <a:rPr lang="fa-IR" dirty="0">
                <a:latin typeface="Times New Roman" pitchFamily="18" charset="0"/>
                <a:cs typeface="B Titr" pitchFamily="2" charset="-78"/>
              </a:rPr>
              <a:t>  انجام دهید.</a:t>
            </a:r>
            <a:endParaRPr lang="en-US" dirty="0">
              <a:latin typeface="Times New Roman" pitchFamily="18" charset="0"/>
              <a:cs typeface="B Titr" pitchFamily="2" charset="-78"/>
            </a:endParaRPr>
          </a:p>
        </p:txBody>
      </p:sp>
    </p:spTree>
    <p:extLst>
      <p:ext uri="{BB962C8B-B14F-4D97-AF65-F5344CB8AC3E}">
        <p14:creationId xmlns:p14="http://schemas.microsoft.com/office/powerpoint/2010/main" val="335300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498901"/>
            <a:ext cx="8610600" cy="1355499"/>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یک صفحه در شکل می بینید. با استفاده از منوی </a:t>
            </a:r>
            <a:r>
              <a:rPr lang="en-US" dirty="0">
                <a:latin typeface="Times New Roman" pitchFamily="18" charset="0"/>
                <a:cs typeface="B Titr" pitchFamily="2" charset="-78"/>
              </a:rPr>
              <a:t>properties</a:t>
            </a:r>
            <a:r>
              <a:rPr lang="fa-IR" dirty="0">
                <a:latin typeface="Times New Roman" pitchFamily="18" charset="0"/>
                <a:cs typeface="B Titr" pitchFamily="2" charset="-78"/>
              </a:rPr>
              <a:t> ، می توانید تنظیمات مربوط به مکان صفحه را انجام دهید. با استفاده از این تنظیمات نرمال صفحه را محور </a:t>
            </a:r>
            <a:r>
              <a:rPr lang="en-US" dirty="0">
                <a:latin typeface="Times New Roman" pitchFamily="18" charset="0"/>
                <a:cs typeface="B Titr" pitchFamily="2" charset="-78"/>
              </a:rPr>
              <a:t>Z</a:t>
            </a:r>
            <a:r>
              <a:rPr lang="fa-IR" dirty="0">
                <a:latin typeface="Times New Roman" pitchFamily="18" charset="0"/>
                <a:cs typeface="B Titr" pitchFamily="2" charset="-78"/>
              </a:rPr>
              <a:t> در نظر گرفته و باتغییر مختصات مکان صفحه را می توانید در طول محور </a:t>
            </a:r>
            <a:r>
              <a:rPr lang="en-US" dirty="0">
                <a:latin typeface="Times New Roman" pitchFamily="18" charset="0"/>
                <a:cs typeface="B Titr" pitchFamily="2" charset="-78"/>
              </a:rPr>
              <a:t>Z</a:t>
            </a:r>
            <a:r>
              <a:rPr lang="fa-IR" dirty="0">
                <a:latin typeface="Times New Roman" pitchFamily="18" charset="0"/>
                <a:cs typeface="B Titr" pitchFamily="2" charset="-78"/>
              </a:rPr>
              <a:t> جابه جا کنید.با انتخاب متغیر فشار و دما از قسمت </a:t>
            </a:r>
            <a:r>
              <a:rPr lang="en-US" dirty="0">
                <a:latin typeface="Times New Roman" pitchFamily="18" charset="0"/>
                <a:cs typeface="B Titr" pitchFamily="2" charset="-78"/>
              </a:rPr>
              <a:t>Display</a:t>
            </a:r>
            <a:r>
              <a:rPr lang="fa-IR" dirty="0">
                <a:latin typeface="Times New Roman" pitchFamily="18" charset="0"/>
                <a:cs typeface="B Titr" pitchFamily="2" charset="-78"/>
              </a:rPr>
              <a:t> می توانید تغییر فشار و دما را در هر مقطع ببینید. در ضمن شما میتوانید مقاطع با زوایای مختلف نیز ایجاد کنید.</a:t>
            </a:r>
            <a:r>
              <a:rPr lang="en-US" dirty="0">
                <a:latin typeface="Times New Roman" pitchFamily="18" charset="0"/>
                <a:cs typeface="B Titr" pitchFamily="2" charset="-78"/>
              </a:rPr>
              <a:t> </a:t>
            </a:r>
            <a:r>
              <a:rPr lang="fa-IR" dirty="0">
                <a:latin typeface="Times New Roman" pitchFamily="18" charset="0"/>
                <a:cs typeface="B Titr" pitchFamily="2" charset="-78"/>
              </a:rPr>
              <a:t> </a:t>
            </a:r>
            <a:endParaRPr lang="en-US" dirty="0">
              <a:latin typeface="Times New Roman" pitchFamily="18" charset="0"/>
              <a:cs typeface="B Titr" pitchFamily="2" charset="-78"/>
            </a:endParaRPr>
          </a:p>
        </p:txBody>
      </p:sp>
      <p:sp>
        <p:nvSpPr>
          <p:cNvPr id="6" name="Rounded Rectangle 5"/>
          <p:cNvSpPr/>
          <p:nvPr/>
        </p:nvSpPr>
        <p:spPr>
          <a:xfrm>
            <a:off x="8636000" y="665759"/>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1026" name="Picture 2" descr="C:\Users\morsal\Desktop\gfhy.png"/>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33626" y="2438400"/>
            <a:ext cx="7267373" cy="412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850890" cy="585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71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914400"/>
            <a:ext cx="8458200" cy="767518"/>
          </a:xfrm>
          <a:prstGeom prst="rect">
            <a:avLst/>
          </a:prstGeom>
          <a:noFill/>
        </p:spPr>
        <p:txBody>
          <a:bodyPr wrap="square" rtlCol="0">
            <a:spAutoFit/>
          </a:bodyPr>
          <a:lstStyle/>
          <a:p>
            <a:pPr algn="r" rtl="1">
              <a:lnSpc>
                <a:spcPct val="125000"/>
              </a:lnSpc>
            </a:pPr>
            <a:r>
              <a:rPr lang="fa-IR" dirty="0">
                <a:cs typeface="B Titr" pitchFamily="2" charset="-78"/>
              </a:rPr>
              <a:t>صفحه ای که نشان داده شده است اولین صفحه ای است که وقتی </a:t>
            </a:r>
            <a:r>
              <a:rPr lang="en-US" dirty="0">
                <a:cs typeface="B Titr" pitchFamily="2" charset="-78"/>
              </a:rPr>
              <a:t>paraview</a:t>
            </a:r>
            <a:r>
              <a:rPr lang="fa-IR" dirty="0">
                <a:cs typeface="B Titr" pitchFamily="2" charset="-78"/>
              </a:rPr>
              <a:t> اجرا می شود نمایش داده می شود.</a:t>
            </a:r>
            <a:r>
              <a:rPr lang="en-US" dirty="0">
                <a:cs typeface="B Titr" pitchFamily="2" charset="-78"/>
              </a:rPr>
              <a:t>GUI</a:t>
            </a:r>
            <a:r>
              <a:rPr lang="fa-IR" dirty="0">
                <a:cs typeface="B Titr" pitchFamily="2" charset="-78"/>
              </a:rPr>
              <a:t> شامل قسمت های  زیر می باشد:</a:t>
            </a:r>
            <a:endParaRPr lang="en-US" dirty="0">
              <a:cs typeface="B Titr" pitchFamily="2" charset="-78"/>
            </a:endParaRPr>
          </a:p>
        </p:txBody>
      </p:sp>
      <p:pic>
        <p:nvPicPr>
          <p:cNvPr id="9" name="Picture 8" descr="C:\Users\morsal\Desktop\1.png"/>
          <p:cNvPicPr/>
          <p:nvPr/>
        </p:nvPicPr>
        <p:blipFill>
          <a:blip r:embed="rId2">
            <a:extLst>
              <a:ext uri="{BEBA8EAE-BF5A-486C-A8C5-ECC9F3942E4B}">
                <a14:imgProps xmlns:a14="http://schemas.microsoft.com/office/drawing/2010/main">
                  <a14:imgLayer r:embed="rId3">
                    <a14:imgEffect>
                      <a14:sharpenSoften amount="5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295400" y="1828798"/>
            <a:ext cx="6705600" cy="4572001"/>
          </a:xfrm>
          <a:prstGeom prst="rect">
            <a:avLst/>
          </a:prstGeom>
          <a:noFill/>
          <a:ln>
            <a:noFill/>
          </a:ln>
        </p:spPr>
      </p:pic>
      <p:sp>
        <p:nvSpPr>
          <p:cNvPr id="4" name="Rounded Rectangle 3"/>
          <p:cNvSpPr/>
          <p:nvPr/>
        </p:nvSpPr>
        <p:spPr>
          <a:xfrm>
            <a:off x="8743950" y="10160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00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morsal\Desktop\qwq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734795" cy="576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8659" y="4234934"/>
            <a:ext cx="8318500" cy="408125"/>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یکی از مهم ترین ابزارهای </a:t>
            </a:r>
            <a:r>
              <a:rPr lang="en-US" dirty="0">
                <a:latin typeface="Times New Roman" pitchFamily="18" charset="0"/>
                <a:cs typeface="B Titr" pitchFamily="2" charset="-78"/>
              </a:rPr>
              <a:t>Paraview</a:t>
            </a:r>
            <a:r>
              <a:rPr lang="fa-IR" dirty="0">
                <a:latin typeface="Times New Roman" pitchFamily="18" charset="0"/>
                <a:cs typeface="B Titr" pitchFamily="2" charset="-78"/>
              </a:rPr>
              <a:t> در نمایش اطلاعات استفاده از </a:t>
            </a:r>
            <a:r>
              <a:rPr lang="en-US" dirty="0">
                <a:latin typeface="Times New Roman" pitchFamily="18" charset="0"/>
                <a:cs typeface="B Titr" pitchFamily="2" charset="-78"/>
              </a:rPr>
              <a:t>volume rendering</a:t>
            </a:r>
            <a:r>
              <a:rPr lang="fa-IR" dirty="0">
                <a:latin typeface="Times New Roman" pitchFamily="18" charset="0"/>
                <a:cs typeface="B Titr" pitchFamily="2" charset="-78"/>
              </a:rPr>
              <a:t> است.</a:t>
            </a:r>
            <a:endParaRPr lang="en-US" dirty="0">
              <a:latin typeface="Times New Roman" pitchFamily="18" charset="0"/>
              <a:cs typeface="B Titr" pitchFamily="2" charset="-78"/>
            </a:endParaRPr>
          </a:p>
        </p:txBody>
      </p:sp>
      <p:sp>
        <p:nvSpPr>
          <p:cNvPr id="7" name="Rectangle 6"/>
          <p:cNvSpPr/>
          <p:nvPr/>
        </p:nvSpPr>
        <p:spPr>
          <a:xfrm>
            <a:off x="3276600" y="5671930"/>
            <a:ext cx="5524500" cy="408125"/>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1- فایل </a:t>
            </a:r>
            <a:r>
              <a:rPr lang="en-US" dirty="0">
                <a:latin typeface="Times New Roman" pitchFamily="18" charset="0"/>
                <a:cs typeface="B Titr" pitchFamily="2" charset="-78"/>
              </a:rPr>
              <a:t>disk out ref.ex2</a:t>
            </a:r>
            <a:r>
              <a:rPr lang="fa-IR" dirty="0">
                <a:latin typeface="Times New Roman" pitchFamily="18" charset="0"/>
                <a:cs typeface="B Titr" pitchFamily="2" charset="-78"/>
              </a:rPr>
              <a:t> را به همراه همه متغیرها باز کنید.</a:t>
            </a:r>
            <a:endParaRPr lang="en-US" dirty="0">
              <a:latin typeface="Times New Roman" pitchFamily="18" charset="0"/>
              <a:cs typeface="B Titr" pitchFamily="2" charset="-78"/>
            </a:endParaRPr>
          </a:p>
        </p:txBody>
      </p:sp>
      <p:sp>
        <p:nvSpPr>
          <p:cNvPr id="8" name="Rectangle 7"/>
          <p:cNvSpPr/>
          <p:nvPr/>
        </p:nvSpPr>
        <p:spPr>
          <a:xfrm>
            <a:off x="2552700" y="6048297"/>
            <a:ext cx="6248400" cy="408125"/>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2- متغیر </a:t>
            </a:r>
            <a:r>
              <a:rPr lang="en-US" dirty="0">
                <a:latin typeface="Times New Roman" pitchFamily="18" charset="0"/>
                <a:cs typeface="B Titr" pitchFamily="2" charset="-78"/>
              </a:rPr>
              <a:t>Temp</a:t>
            </a:r>
            <a:r>
              <a:rPr lang="fa-IR" dirty="0">
                <a:latin typeface="Times New Roman" pitchFamily="18" charset="0"/>
                <a:cs typeface="B Titr" pitchFamily="2" charset="-78"/>
              </a:rPr>
              <a:t> را انتخاب و </a:t>
            </a:r>
            <a:r>
              <a:rPr lang="en-US" dirty="0">
                <a:latin typeface="Times New Roman" pitchFamily="18" charset="0"/>
                <a:cs typeface="B Titr" pitchFamily="2" charset="-78"/>
              </a:rPr>
              <a:t>Volume</a:t>
            </a:r>
            <a:r>
              <a:rPr lang="fa-IR" dirty="0">
                <a:latin typeface="Times New Roman" pitchFamily="18" charset="0"/>
                <a:cs typeface="B Titr" pitchFamily="2" charset="-78"/>
              </a:rPr>
              <a:t> را برای نوع نمایش انتخاب کنید.</a:t>
            </a:r>
            <a:endParaRPr lang="en-US" dirty="0">
              <a:latin typeface="Times New Roman" pitchFamily="18" charset="0"/>
              <a:cs typeface="B Titr" pitchFamily="2" charset="-78"/>
            </a:endParaRPr>
          </a:p>
        </p:txBody>
      </p:sp>
      <p:sp>
        <p:nvSpPr>
          <p:cNvPr id="12" name="Rectangle 11"/>
          <p:cNvSpPr/>
          <p:nvPr/>
        </p:nvSpPr>
        <p:spPr>
          <a:xfrm>
            <a:off x="4755454" y="4777087"/>
            <a:ext cx="39497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en-US" sz="2400" b="1" dirty="0">
                <a:solidFill>
                  <a:schemeClr val="accent4">
                    <a:lumMod val="75000"/>
                  </a:schemeClr>
                </a:solidFill>
                <a:latin typeface="Times New Roman" pitchFamily="18" charset="0"/>
                <a:cs typeface="Times New Roman" pitchFamily="18" charset="0"/>
              </a:rPr>
              <a:t>Exercise </a:t>
            </a:r>
            <a:r>
              <a:rPr lang="en-US" sz="2400" b="1" dirty="0" smtClean="0">
                <a:solidFill>
                  <a:schemeClr val="accent4">
                    <a:lumMod val="75000"/>
                  </a:schemeClr>
                </a:solidFill>
                <a:latin typeface="Times New Roman" pitchFamily="18" charset="0"/>
                <a:cs typeface="Times New Roman" pitchFamily="18" charset="0"/>
              </a:rPr>
              <a:t>11: </a:t>
            </a:r>
            <a:r>
              <a:rPr lang="en-US" sz="2400" b="1" dirty="0">
                <a:solidFill>
                  <a:srgbClr val="C00000"/>
                </a:solidFill>
                <a:latin typeface="Times New Roman" pitchFamily="18" charset="0"/>
                <a:cs typeface="Times New Roman" pitchFamily="18" charset="0"/>
              </a:rPr>
              <a:t>Turning On Volume Rendering</a:t>
            </a:r>
            <a:endParaRPr lang="en-US" sz="2400" dirty="0">
              <a:solidFill>
                <a:srgbClr val="C00000"/>
              </a:solidFill>
              <a:latin typeface="Times New Roman" pitchFamily="18" charset="0"/>
              <a:cs typeface="Times New Roman" pitchFamily="18" charset="0"/>
            </a:endParaRPr>
          </a:p>
        </p:txBody>
      </p:sp>
      <p:sp>
        <p:nvSpPr>
          <p:cNvPr id="13" name="Rounded Rectangle 12"/>
          <p:cNvSpPr/>
          <p:nvPr/>
        </p:nvSpPr>
        <p:spPr>
          <a:xfrm>
            <a:off x="8826500" y="42672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Rectangle 8"/>
          <p:cNvSpPr/>
          <p:nvPr/>
        </p:nvSpPr>
        <p:spPr>
          <a:xfrm>
            <a:off x="6031784" y="205432"/>
            <a:ext cx="2644249"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pPr algn="ctr" rtl="1"/>
            <a:r>
              <a:rPr lang="en-US" sz="2400" b="1" dirty="0" smtClean="0">
                <a:solidFill>
                  <a:srgbClr val="C00000"/>
                </a:solidFill>
                <a:latin typeface="Times New Roman" pitchFamily="18" charset="0"/>
                <a:cs typeface="Times New Roman" pitchFamily="18" charset="0"/>
              </a:rPr>
              <a:t>Volume </a:t>
            </a:r>
            <a:r>
              <a:rPr lang="en-US" sz="2400" b="1" dirty="0">
                <a:solidFill>
                  <a:srgbClr val="C00000"/>
                </a:solidFill>
                <a:latin typeface="Times New Roman" pitchFamily="18" charset="0"/>
                <a:cs typeface="Times New Roman" pitchFamily="18" charset="0"/>
              </a:rPr>
              <a:t>Rendering</a:t>
            </a:r>
            <a:endParaRPr lang="en-US" sz="2400" dirty="0">
              <a:solidFill>
                <a:srgbClr val="C00000"/>
              </a:solidFill>
              <a:latin typeface="Times New Roman" pitchFamily="18" charset="0"/>
              <a:cs typeface="Times New Roman" pitchFamily="18" charset="0"/>
            </a:endParaRPr>
          </a:p>
        </p:txBody>
      </p:sp>
      <p:pic>
        <p:nvPicPr>
          <p:cNvPr id="17410" name="Picture 2" descr="C:\Users\Mohammad\Desktop\ezaf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61" y="838200"/>
            <a:ext cx="8299293" cy="326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46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53990" y="1060300"/>
            <a:ext cx="3189444"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en-US" b="1" dirty="0">
                <a:solidFill>
                  <a:schemeClr val="accent4">
                    <a:lumMod val="75000"/>
                  </a:schemeClr>
                </a:solidFill>
                <a:latin typeface="Times New Roman" pitchFamily="18" charset="0"/>
                <a:cs typeface="Times New Roman" pitchFamily="18" charset="0"/>
              </a:rPr>
              <a:t>Exercise </a:t>
            </a:r>
            <a:r>
              <a:rPr lang="en-US" b="1" dirty="0" smtClean="0">
                <a:solidFill>
                  <a:schemeClr val="accent4">
                    <a:lumMod val="75000"/>
                  </a:schemeClr>
                </a:solidFill>
                <a:latin typeface="Times New Roman" pitchFamily="18" charset="0"/>
                <a:cs typeface="Times New Roman" pitchFamily="18" charset="0"/>
              </a:rPr>
              <a:t>12: </a:t>
            </a:r>
            <a:r>
              <a:rPr lang="en-US" b="1" dirty="0">
                <a:solidFill>
                  <a:srgbClr val="C00000"/>
                </a:solidFill>
                <a:latin typeface="Times New Roman" pitchFamily="18" charset="0"/>
                <a:cs typeface="Times New Roman" pitchFamily="18" charset="0"/>
              </a:rPr>
              <a:t>Combining Volume Rendering and Surface-Based Visualization</a:t>
            </a:r>
            <a:endParaRPr lang="en-US" dirty="0">
              <a:solidFill>
                <a:srgbClr val="C00000"/>
              </a:solidFill>
              <a:latin typeface="Times New Roman" pitchFamily="18" charset="0"/>
              <a:cs typeface="Times New Roman" pitchFamily="18" charset="0"/>
            </a:endParaRPr>
          </a:p>
        </p:txBody>
      </p:sp>
      <p:sp>
        <p:nvSpPr>
          <p:cNvPr id="11" name="Rectangle 3"/>
          <p:cNvSpPr>
            <a:spLocks noChangeArrowheads="1"/>
          </p:cNvSpPr>
          <p:nvPr/>
        </p:nvSpPr>
        <p:spPr bwMode="auto">
          <a:xfrm>
            <a:off x="5538642" y="2263438"/>
            <a:ext cx="3479801" cy="7239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rtl="1">
              <a:lnSpc>
                <a:spcPct val="114000"/>
              </a:lnSpc>
            </a:pPr>
            <a:r>
              <a:rPr lang="fa-IR" dirty="0">
                <a:latin typeface="Times New Roman" pitchFamily="18" charset="0"/>
                <a:cs typeface="B Titr" pitchFamily="2" charset="-78"/>
              </a:rPr>
              <a:t>1-</a:t>
            </a:r>
            <a:r>
              <a:rPr lang="en-US" dirty="0">
                <a:latin typeface="Times New Roman" pitchFamily="18" charset="0"/>
                <a:cs typeface="B Titr" pitchFamily="2" charset="-78"/>
              </a:rPr>
              <a:t> </a:t>
            </a:r>
            <a:r>
              <a:rPr lang="fa-IR" dirty="0">
                <a:latin typeface="Times New Roman" pitchFamily="18" charset="0"/>
                <a:cs typeface="B Titr" pitchFamily="2" charset="-78"/>
              </a:rPr>
              <a:t> را به </a:t>
            </a:r>
            <a:r>
              <a:rPr lang="en-US" dirty="0">
                <a:latin typeface="Times New Roman" pitchFamily="18" charset="0"/>
                <a:cs typeface="B Titr" pitchFamily="2" charset="-78"/>
              </a:rPr>
              <a:t>disk out ref.ex2 Streamline </a:t>
            </a:r>
            <a:r>
              <a:rPr lang="fa-IR" dirty="0">
                <a:latin typeface="Times New Roman" pitchFamily="18" charset="0"/>
                <a:cs typeface="B Titr" pitchFamily="2" charset="-78"/>
              </a:rPr>
              <a:t> اضافه کنید و سپس </a:t>
            </a:r>
            <a:r>
              <a:rPr lang="en-US" dirty="0">
                <a:latin typeface="Times New Roman" pitchFamily="18" charset="0"/>
                <a:cs typeface="B Titr" pitchFamily="2" charset="-78"/>
              </a:rPr>
              <a:t>Apply</a:t>
            </a:r>
            <a:r>
              <a:rPr lang="fa-IR" dirty="0">
                <a:latin typeface="Times New Roman" pitchFamily="18" charset="0"/>
                <a:cs typeface="B Titr" pitchFamily="2" charset="-78"/>
              </a:rPr>
              <a:t> کنید.</a:t>
            </a:r>
          </a:p>
        </p:txBody>
      </p:sp>
      <p:sp>
        <p:nvSpPr>
          <p:cNvPr id="12" name="Rectangle 11"/>
          <p:cNvSpPr/>
          <p:nvPr/>
        </p:nvSpPr>
        <p:spPr>
          <a:xfrm>
            <a:off x="5955858" y="2939702"/>
            <a:ext cx="3050386" cy="723916"/>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2- با استفاده از </a:t>
            </a:r>
            <a:r>
              <a:rPr lang="en-US" dirty="0" err="1">
                <a:latin typeface="Times New Roman" pitchFamily="18" charset="0"/>
                <a:cs typeface="B Titr" pitchFamily="2" charset="-78"/>
              </a:rPr>
              <a:t>Ctrl+Space</a:t>
            </a:r>
            <a:r>
              <a:rPr lang="fa-IR" dirty="0">
                <a:latin typeface="Times New Roman" pitchFamily="18" charset="0"/>
                <a:cs typeface="B Titr" pitchFamily="2" charset="-78"/>
              </a:rPr>
              <a:t>، </a:t>
            </a:r>
            <a:r>
              <a:rPr lang="en-US" dirty="0">
                <a:latin typeface="Times New Roman" pitchFamily="18" charset="0"/>
                <a:cs typeface="B Titr" pitchFamily="2" charset="-78"/>
              </a:rPr>
              <a:t>Tube filter</a:t>
            </a:r>
            <a:r>
              <a:rPr lang="fa-IR" dirty="0">
                <a:latin typeface="Times New Roman" pitchFamily="18" charset="0"/>
                <a:cs typeface="B Titr" pitchFamily="2" charset="-78"/>
              </a:rPr>
              <a:t> را فعال کنید.</a:t>
            </a:r>
            <a:endParaRPr lang="en-US" dirty="0">
              <a:latin typeface="Times New Roman" pitchFamily="18" charset="0"/>
              <a:cs typeface="B Titr" pitchFamily="2" charset="-78"/>
            </a:endParaRPr>
          </a:p>
        </p:txBody>
      </p:sp>
      <p:sp>
        <p:nvSpPr>
          <p:cNvPr id="13" name="Rectangle 12"/>
          <p:cNvSpPr/>
          <p:nvPr/>
        </p:nvSpPr>
        <p:spPr>
          <a:xfrm>
            <a:off x="5753991" y="3586033"/>
            <a:ext cx="3252254" cy="723916"/>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3- </a:t>
            </a:r>
            <a:r>
              <a:rPr lang="en-US" dirty="0">
                <a:latin typeface="Times New Roman" pitchFamily="18" charset="0"/>
                <a:cs typeface="B Titr" pitchFamily="2" charset="-78"/>
              </a:rPr>
              <a:t>Variable</a:t>
            </a:r>
            <a:r>
              <a:rPr lang="fa-IR" dirty="0">
                <a:latin typeface="Times New Roman" pitchFamily="18" charset="0"/>
                <a:cs typeface="B Titr" pitchFamily="2" charset="-78"/>
              </a:rPr>
              <a:t>را </a:t>
            </a:r>
            <a:r>
              <a:rPr lang="en-US" dirty="0">
                <a:latin typeface="Times New Roman" pitchFamily="18" charset="0"/>
                <a:cs typeface="B Titr" pitchFamily="2" charset="-78"/>
              </a:rPr>
              <a:t>Solid color</a:t>
            </a:r>
            <a:r>
              <a:rPr lang="fa-IR" dirty="0">
                <a:latin typeface="Times New Roman" pitchFamily="18" charset="0"/>
                <a:cs typeface="B Titr" pitchFamily="2" charset="-78"/>
              </a:rPr>
              <a:t> انتخاب کنید</a:t>
            </a:r>
            <a:endParaRPr lang="en-US" dirty="0">
              <a:latin typeface="Times New Roman" pitchFamily="18" charset="0"/>
              <a:cs typeface="B Titr" pitchFamily="2" charset="-78"/>
            </a:endParaRPr>
          </a:p>
        </p:txBody>
      </p:sp>
      <p:sp>
        <p:nvSpPr>
          <p:cNvPr id="14" name="Rectangle 13"/>
          <p:cNvSpPr/>
          <p:nvPr/>
        </p:nvSpPr>
        <p:spPr>
          <a:xfrm>
            <a:off x="5934719" y="4199692"/>
            <a:ext cx="3083723" cy="723916"/>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4- در </a:t>
            </a:r>
            <a:r>
              <a:rPr lang="en-US" dirty="0">
                <a:latin typeface="Times New Roman" pitchFamily="18" charset="0"/>
                <a:cs typeface="B Titr" pitchFamily="2" charset="-78"/>
              </a:rPr>
              <a:t>pipelineBrowser</a:t>
            </a:r>
            <a:r>
              <a:rPr lang="fa-IR" dirty="0">
                <a:latin typeface="Times New Roman" pitchFamily="18" charset="0"/>
                <a:cs typeface="B Titr" pitchFamily="2" charset="-78"/>
              </a:rPr>
              <a:t> ، </a:t>
            </a:r>
            <a:r>
              <a:rPr lang="en-US" dirty="0">
                <a:latin typeface="Times New Roman" pitchFamily="18" charset="0"/>
                <a:cs typeface="B Titr" pitchFamily="2" charset="-78"/>
              </a:rPr>
              <a:t>Streamtracer1</a:t>
            </a:r>
            <a:r>
              <a:rPr lang="fa-IR" dirty="0">
                <a:latin typeface="Times New Roman" pitchFamily="18" charset="0"/>
                <a:cs typeface="B Titr" pitchFamily="2" charset="-78"/>
              </a:rPr>
              <a:t> را انتخاب کنید.</a:t>
            </a:r>
            <a:endParaRPr lang="en-US" dirty="0">
              <a:latin typeface="Times New Roman" pitchFamily="18" charset="0"/>
              <a:cs typeface="B Titr" pitchFamily="2" charset="-78"/>
            </a:endParaRPr>
          </a:p>
        </p:txBody>
      </p:sp>
      <p:sp>
        <p:nvSpPr>
          <p:cNvPr id="15" name="Rectangle 14"/>
          <p:cNvSpPr/>
          <p:nvPr/>
        </p:nvSpPr>
        <p:spPr>
          <a:xfrm>
            <a:off x="5076322" y="5016500"/>
            <a:ext cx="3929922" cy="408125"/>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5- </a:t>
            </a:r>
            <a:r>
              <a:rPr lang="en-US" dirty="0">
                <a:latin typeface="Times New Roman" pitchFamily="18" charset="0"/>
                <a:cs typeface="B Titr" pitchFamily="2" charset="-78"/>
              </a:rPr>
              <a:t>Glyph</a:t>
            </a:r>
            <a:r>
              <a:rPr lang="fa-IR" dirty="0">
                <a:latin typeface="Times New Roman" pitchFamily="18" charset="0"/>
                <a:cs typeface="B Titr" pitchFamily="2" charset="-78"/>
              </a:rPr>
              <a:t> را به 1</a:t>
            </a:r>
            <a:r>
              <a:rPr lang="en-US" dirty="0">
                <a:latin typeface="Times New Roman" pitchFamily="18" charset="0"/>
                <a:cs typeface="B Titr" pitchFamily="2" charset="-78"/>
              </a:rPr>
              <a:t>  Streamtracer</a:t>
            </a:r>
            <a:r>
              <a:rPr lang="fa-IR" dirty="0">
                <a:latin typeface="Times New Roman" pitchFamily="18" charset="0"/>
                <a:cs typeface="B Titr" pitchFamily="2" charset="-78"/>
              </a:rPr>
              <a:t> اضافه کنید.</a:t>
            </a:r>
            <a:endParaRPr lang="en-US" dirty="0">
              <a:latin typeface="Times New Roman" pitchFamily="18" charset="0"/>
              <a:cs typeface="B Titr" pitchFamily="2" charset="-78"/>
            </a:endParaRPr>
          </a:p>
        </p:txBody>
      </p:sp>
      <p:sp>
        <p:nvSpPr>
          <p:cNvPr id="16" name="Rectangle 15"/>
          <p:cNvSpPr/>
          <p:nvPr/>
        </p:nvSpPr>
        <p:spPr>
          <a:xfrm>
            <a:off x="3267359" y="5562600"/>
            <a:ext cx="5723665" cy="408125"/>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6- در </a:t>
            </a:r>
            <a:r>
              <a:rPr lang="en-US" dirty="0">
                <a:latin typeface="Times New Roman" pitchFamily="18" charset="0"/>
                <a:cs typeface="B Titr" pitchFamily="2" charset="-78"/>
              </a:rPr>
              <a:t>Object inspector</a:t>
            </a:r>
            <a:r>
              <a:rPr lang="fa-IR" dirty="0">
                <a:latin typeface="Times New Roman" pitchFamily="18" charset="0"/>
                <a:cs typeface="B Titr" pitchFamily="2" charset="-78"/>
              </a:rPr>
              <a:t> ، </a:t>
            </a:r>
            <a:r>
              <a:rPr lang="en-US" dirty="0">
                <a:latin typeface="Times New Roman" pitchFamily="18" charset="0"/>
                <a:cs typeface="B Titr" pitchFamily="2" charset="-78"/>
              </a:rPr>
              <a:t>Vector </a:t>
            </a:r>
            <a:r>
              <a:rPr lang="en-US" dirty="0" err="1">
                <a:latin typeface="Times New Roman" pitchFamily="18" charset="0"/>
                <a:cs typeface="B Titr" pitchFamily="2" charset="-78"/>
              </a:rPr>
              <a:t>Obtion</a:t>
            </a:r>
            <a:r>
              <a:rPr lang="fa-IR" dirty="0">
                <a:latin typeface="Times New Roman" pitchFamily="18" charset="0"/>
                <a:cs typeface="B Titr" pitchFamily="2" charset="-78"/>
              </a:rPr>
              <a:t> را به </a:t>
            </a:r>
            <a:r>
              <a:rPr lang="en-US" dirty="0">
                <a:latin typeface="Times New Roman" pitchFamily="18" charset="0"/>
                <a:cs typeface="B Titr" pitchFamily="2" charset="-78"/>
              </a:rPr>
              <a:t>V</a:t>
            </a:r>
            <a:r>
              <a:rPr lang="fa-IR" dirty="0">
                <a:latin typeface="Times New Roman" pitchFamily="18" charset="0"/>
                <a:cs typeface="B Titr" pitchFamily="2" charset="-78"/>
              </a:rPr>
              <a:t> تغییر دهید.</a:t>
            </a:r>
            <a:endParaRPr lang="en-US" dirty="0">
              <a:latin typeface="Times New Roman" pitchFamily="18" charset="0"/>
              <a:cs typeface="B Titr" pitchFamily="2" charset="-78"/>
            </a:endParaRPr>
          </a:p>
        </p:txBody>
      </p:sp>
      <p:sp>
        <p:nvSpPr>
          <p:cNvPr id="19" name="TextBox 18"/>
          <p:cNvSpPr txBox="1"/>
          <p:nvPr/>
        </p:nvSpPr>
        <p:spPr>
          <a:xfrm>
            <a:off x="2863195" y="6026834"/>
            <a:ext cx="6143049" cy="408125"/>
          </a:xfrm>
          <a:prstGeom prst="rect">
            <a:avLst/>
          </a:prstGeom>
        </p:spPr>
        <p:txBody>
          <a:bodyPr wrap="square">
            <a:spAutoFit/>
          </a:bodyPr>
          <a:lstStyle>
            <a:defPPr>
              <a:defRPr lang="en-US"/>
            </a:defPPr>
            <a:lvl1pPr algn="r" rtl="1">
              <a:lnSpc>
                <a:spcPct val="114000"/>
              </a:lnSpc>
              <a:defRPr>
                <a:latin typeface="Times New Roman" pitchFamily="18" charset="0"/>
                <a:cs typeface="B Titr" pitchFamily="2" charset="-78"/>
              </a:defRPr>
            </a:lvl1pPr>
          </a:lstStyle>
          <a:p>
            <a:r>
              <a:rPr lang="fa-IR" dirty="0"/>
              <a:t>7- در </a:t>
            </a:r>
            <a:r>
              <a:rPr lang="en-US" dirty="0"/>
              <a:t>Object inspector</a:t>
            </a:r>
            <a:r>
              <a:rPr lang="fa-IR" dirty="0"/>
              <a:t>، گزینه </a:t>
            </a:r>
            <a:r>
              <a:rPr lang="en-US" dirty="0"/>
              <a:t>Glyph </a:t>
            </a:r>
            <a:r>
              <a:rPr lang="fa-IR" dirty="0"/>
              <a:t>را به </a:t>
            </a:r>
            <a:r>
              <a:rPr lang="en-US" dirty="0"/>
              <a:t>Cone</a:t>
            </a:r>
            <a:r>
              <a:rPr lang="fa-IR" dirty="0"/>
              <a:t> تغییر دهید.</a:t>
            </a:r>
            <a:endParaRPr lang="en-US" dirty="0"/>
          </a:p>
        </p:txBody>
      </p:sp>
      <p:pic>
        <p:nvPicPr>
          <p:cNvPr id="23" name="Picture 67" descr="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4799" y="2296349"/>
            <a:ext cx="361950" cy="32904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Mohammad\Desktop\Picture\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2" y="1432552"/>
            <a:ext cx="5536326" cy="340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06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15" grpId="0"/>
      <p:bldP spid="16"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4506" y="719686"/>
            <a:ext cx="4967963" cy="408125"/>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8- </a:t>
            </a:r>
            <a:r>
              <a:rPr lang="en-US" dirty="0">
                <a:latin typeface="Times New Roman" pitchFamily="18" charset="0"/>
                <a:cs typeface="B Titr" pitchFamily="2" charset="-78"/>
              </a:rPr>
              <a:t>Apply</a:t>
            </a:r>
            <a:r>
              <a:rPr lang="fa-IR" dirty="0">
                <a:latin typeface="Times New Roman" pitchFamily="18" charset="0"/>
                <a:cs typeface="B Titr" pitchFamily="2" charset="-78"/>
              </a:rPr>
              <a:t> را کلیک کرده و مجددا </a:t>
            </a:r>
            <a:r>
              <a:rPr lang="en-US" dirty="0">
                <a:latin typeface="Times New Roman" pitchFamily="18" charset="0"/>
                <a:cs typeface="B Titr" pitchFamily="2" charset="-78"/>
              </a:rPr>
              <a:t>Temp</a:t>
            </a:r>
            <a:r>
              <a:rPr lang="fa-IR" dirty="0">
                <a:latin typeface="Times New Roman" pitchFamily="18" charset="0"/>
                <a:cs typeface="B Titr" pitchFamily="2" charset="-78"/>
              </a:rPr>
              <a:t> را انتخاب نمایید.</a:t>
            </a:r>
            <a:endParaRPr lang="en-US" dirty="0">
              <a:latin typeface="Times New Roman" pitchFamily="18" charset="0"/>
              <a:cs typeface="B Titr" pitchFamily="2" charset="-78"/>
            </a:endParaRPr>
          </a:p>
        </p:txBody>
      </p:sp>
      <p:pic>
        <p:nvPicPr>
          <p:cNvPr id="19458" name="Picture 2" descr="C:\Users\Mohammad\Desktop\Picture\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68" y="1180681"/>
            <a:ext cx="7367173" cy="464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88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Mohammad\Desktop\Picture\22.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4632" y="1905000"/>
            <a:ext cx="7228462" cy="45259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789" y="685800"/>
            <a:ext cx="8403326" cy="888705"/>
          </a:xfrm>
          <a:prstGeom prst="rect">
            <a:avLst/>
          </a:prstGeom>
        </p:spPr>
        <p:txBody>
          <a:bodyPr wrap="square">
            <a:spAutoFit/>
          </a:bodyPr>
          <a:lstStyle>
            <a:defPPr>
              <a:defRPr lang="en-US"/>
            </a:defPPr>
            <a:lvl1pPr algn="r" rtl="1">
              <a:lnSpc>
                <a:spcPct val="114000"/>
              </a:lnSpc>
              <a:defRPr>
                <a:latin typeface="Times New Roman" pitchFamily="18" charset="0"/>
                <a:cs typeface="B Titr" pitchFamily="2" charset="-78"/>
              </a:defRPr>
            </a:lvl1pPr>
          </a:lstStyle>
          <a:p>
            <a:pPr>
              <a:lnSpc>
                <a:spcPct val="150000"/>
              </a:lnSpc>
            </a:pPr>
            <a:r>
              <a:rPr lang="fa-IR" dirty="0"/>
              <a:t>روی </a:t>
            </a:r>
            <a:r>
              <a:rPr lang="en-US" dirty="0"/>
              <a:t>disk out ref.ex2</a:t>
            </a:r>
            <a:r>
              <a:rPr lang="fa-IR" dirty="0"/>
              <a:t>. کلیک کنید تا به حالت فعال درآید. روی </a:t>
            </a:r>
            <a:r>
              <a:rPr lang="en-US" dirty="0"/>
              <a:t>Edit color map          </a:t>
            </a:r>
            <a:r>
              <a:rPr lang="fa-IR" dirty="0"/>
              <a:t> کلیک کنید. دکمه </a:t>
            </a:r>
            <a:r>
              <a:rPr lang="en-US" dirty="0"/>
              <a:t>Choose preset </a:t>
            </a:r>
            <a:r>
              <a:rPr lang="fa-IR" dirty="0"/>
              <a:t> ،                  را فشرده و </a:t>
            </a:r>
            <a:r>
              <a:rPr lang="en-US" dirty="0"/>
              <a:t>Black-Body Radiation </a:t>
            </a:r>
            <a:r>
              <a:rPr lang="fa-IR" dirty="0"/>
              <a:t>را انتخاب کنید.</a:t>
            </a:r>
            <a:endParaRPr lang="en-US" dirty="0"/>
          </a:p>
        </p:txBody>
      </p:sp>
      <p:sp>
        <p:nvSpPr>
          <p:cNvPr id="7" name="Rounded Rectangle 6"/>
          <p:cNvSpPr/>
          <p:nvPr/>
        </p:nvSpPr>
        <p:spPr>
          <a:xfrm>
            <a:off x="8805443" y="869595"/>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8" name="Picture 7" descr="C:\Users\morsal\Desktop\nmnm.png"/>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55681" y="727935"/>
            <a:ext cx="495300" cy="461665"/>
          </a:xfrm>
          <a:prstGeom prst="rect">
            <a:avLst/>
          </a:prstGeom>
          <a:noFill/>
          <a:ln>
            <a:noFill/>
          </a:ln>
        </p:spPr>
      </p:pic>
      <p:pic>
        <p:nvPicPr>
          <p:cNvPr id="9" name="Picture 8" descr="C:\Users\morsal\Desktop\jkjk.png"/>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27677" y="1226182"/>
            <a:ext cx="977901" cy="351830"/>
          </a:xfrm>
          <a:prstGeom prst="rect">
            <a:avLst/>
          </a:prstGeom>
          <a:noFill/>
          <a:ln>
            <a:noFill/>
          </a:ln>
        </p:spPr>
      </p:pic>
    </p:spTree>
    <p:extLst>
      <p:ext uri="{BB962C8B-B14F-4D97-AF65-F5344CB8AC3E}">
        <p14:creationId xmlns:p14="http://schemas.microsoft.com/office/powerpoint/2010/main" val="137986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776" y="1654026"/>
            <a:ext cx="8382000" cy="888705"/>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تا به اینجا شبیه سازی دیسک دوار به صورت کامل مورد بررسی قرار گرفت.حال شبیه سازی مسئله دیگری که اطلاعات آن نسبت به زمان تغییر میکند مورد بررسی قرار خواهد گرفت.</a:t>
            </a:r>
            <a:endParaRPr lang="en-US" dirty="0">
              <a:latin typeface="Times New Roman" pitchFamily="18" charset="0"/>
              <a:cs typeface="B Titr" pitchFamily="2" charset="-78"/>
            </a:endParaRPr>
          </a:p>
        </p:txBody>
      </p:sp>
      <p:sp>
        <p:nvSpPr>
          <p:cNvPr id="8" name="Rectangle 7"/>
          <p:cNvSpPr/>
          <p:nvPr/>
        </p:nvSpPr>
        <p:spPr>
          <a:xfrm>
            <a:off x="6875118" y="824387"/>
            <a:ext cx="1752600"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b="1" dirty="0" smtClean="0">
                <a:solidFill>
                  <a:srgbClr val="C00000"/>
                </a:solidFill>
                <a:latin typeface="Times New Roman" pitchFamily="18" charset="0"/>
                <a:cs typeface="Times New Roman" pitchFamily="18" charset="0"/>
              </a:rPr>
              <a:t>Time</a:t>
            </a:r>
            <a:endParaRPr lang="en-US" sz="2800" dirty="0">
              <a:solidFill>
                <a:srgbClr val="C00000"/>
              </a:solidFill>
              <a:latin typeface="Times New Roman" pitchFamily="18" charset="0"/>
              <a:cs typeface="Times New Roman" pitchFamily="18" charset="0"/>
            </a:endParaRPr>
          </a:p>
        </p:txBody>
      </p:sp>
      <p:sp>
        <p:nvSpPr>
          <p:cNvPr id="10" name="Rectangle 9"/>
          <p:cNvSpPr/>
          <p:nvPr/>
        </p:nvSpPr>
        <p:spPr>
          <a:xfrm>
            <a:off x="5849316" y="3650000"/>
            <a:ext cx="2975495" cy="507831"/>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1- ابتدا فایل </a:t>
            </a:r>
            <a:r>
              <a:rPr lang="en-US" dirty="0">
                <a:latin typeface="Times New Roman" pitchFamily="18" charset="0"/>
                <a:cs typeface="B Titr" pitchFamily="2" charset="-78"/>
              </a:rPr>
              <a:t>can.ex2</a:t>
            </a:r>
            <a:r>
              <a:rPr lang="fa-IR" dirty="0">
                <a:latin typeface="Times New Roman" pitchFamily="18" charset="0"/>
                <a:cs typeface="B Titr" pitchFamily="2" charset="-78"/>
              </a:rPr>
              <a:t> را باز کنید.</a:t>
            </a:r>
            <a:endParaRPr lang="en-US" dirty="0">
              <a:latin typeface="Times New Roman" pitchFamily="18" charset="0"/>
              <a:cs typeface="B Titr" pitchFamily="2" charset="-78"/>
            </a:endParaRPr>
          </a:p>
        </p:txBody>
      </p:sp>
      <p:sp>
        <p:nvSpPr>
          <p:cNvPr id="11" name="Rectangle 10"/>
          <p:cNvSpPr/>
          <p:nvPr/>
        </p:nvSpPr>
        <p:spPr>
          <a:xfrm>
            <a:off x="4281247" y="4278319"/>
            <a:ext cx="4572000" cy="923330"/>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2- مطابق قبل با کلیک روی دکمه ی </a:t>
            </a:r>
            <a:r>
              <a:rPr lang="en-US" dirty="0">
                <a:latin typeface="Times New Roman" pitchFamily="18" charset="0"/>
                <a:cs typeface="B Titr" pitchFamily="2" charset="-78"/>
              </a:rPr>
              <a:t> variable </a:t>
            </a:r>
            <a:r>
              <a:rPr lang="fa-IR" dirty="0">
                <a:latin typeface="Times New Roman" pitchFamily="18" charset="0"/>
                <a:cs typeface="B Titr" pitchFamily="2" charset="-78"/>
              </a:rPr>
              <a:t>همه متغیر ها را انتخاب کرده و سپس </a:t>
            </a:r>
            <a:r>
              <a:rPr lang="en-US" dirty="0">
                <a:latin typeface="Times New Roman" pitchFamily="18" charset="0"/>
                <a:cs typeface="B Titr" pitchFamily="2" charset="-78"/>
              </a:rPr>
              <a:t>Apply</a:t>
            </a:r>
            <a:r>
              <a:rPr lang="fa-IR" dirty="0">
                <a:latin typeface="Times New Roman" pitchFamily="18" charset="0"/>
                <a:cs typeface="B Titr" pitchFamily="2" charset="-78"/>
              </a:rPr>
              <a:t> کنید.</a:t>
            </a:r>
            <a:endParaRPr lang="en-US" dirty="0">
              <a:latin typeface="Times New Roman" pitchFamily="18" charset="0"/>
              <a:cs typeface="B Titr" pitchFamily="2" charset="-78"/>
            </a:endParaRPr>
          </a:p>
        </p:txBody>
      </p:sp>
      <p:pic>
        <p:nvPicPr>
          <p:cNvPr id="12" name="Picture 11" descr="C:\Users\morsal\Desktop\Untitled.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800" y="3003542"/>
            <a:ext cx="2788124" cy="2785827"/>
          </a:xfrm>
          <a:prstGeom prst="rect">
            <a:avLst/>
          </a:prstGeom>
          <a:noFill/>
          <a:ln>
            <a:noFill/>
          </a:ln>
        </p:spPr>
      </p:pic>
      <p:sp>
        <p:nvSpPr>
          <p:cNvPr id="19" name="Rectangle 18"/>
          <p:cNvSpPr/>
          <p:nvPr/>
        </p:nvSpPr>
        <p:spPr>
          <a:xfrm>
            <a:off x="5181600" y="2707776"/>
            <a:ext cx="366861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b="1" dirty="0">
                <a:solidFill>
                  <a:schemeClr val="accent4">
                    <a:lumMod val="75000"/>
                  </a:schemeClr>
                </a:solidFill>
                <a:latin typeface="Times New Roman" pitchFamily="18" charset="0"/>
                <a:cs typeface="Times New Roman" pitchFamily="18" charset="0"/>
              </a:rPr>
              <a:t>Exercise </a:t>
            </a:r>
            <a:r>
              <a:rPr lang="en-US" sz="2400" b="1" dirty="0" smtClean="0">
                <a:solidFill>
                  <a:schemeClr val="accent4">
                    <a:lumMod val="75000"/>
                  </a:schemeClr>
                </a:solidFill>
                <a:latin typeface="Times New Roman" pitchFamily="18" charset="0"/>
                <a:cs typeface="Times New Roman" pitchFamily="18" charset="0"/>
              </a:rPr>
              <a:t>13 :</a:t>
            </a:r>
            <a:r>
              <a:rPr lang="en-US" sz="2400" b="1" dirty="0" smtClean="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Loading Temporal Data</a:t>
            </a:r>
            <a:endParaRPr lang="en-US" sz="2400" dirty="0">
              <a:solidFill>
                <a:srgbClr val="C00000"/>
              </a:solidFill>
              <a:latin typeface="Times New Roman" pitchFamily="18" charset="0"/>
              <a:cs typeface="Times New Roman" pitchFamily="18" charset="0"/>
            </a:endParaRPr>
          </a:p>
        </p:txBody>
      </p:sp>
      <p:sp>
        <p:nvSpPr>
          <p:cNvPr id="22" name="TextBox 21"/>
          <p:cNvSpPr txBox="1"/>
          <p:nvPr/>
        </p:nvSpPr>
        <p:spPr>
          <a:xfrm>
            <a:off x="3826888" y="5053568"/>
            <a:ext cx="5023323"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3- آیکون</a:t>
            </a:r>
            <a:r>
              <a:rPr lang="en-US" dirty="0"/>
              <a:t>     </a:t>
            </a:r>
            <a:r>
              <a:rPr lang="fa-IR" dirty="0"/>
              <a:t> </a:t>
            </a:r>
            <a:r>
              <a:rPr lang="en-US" dirty="0"/>
              <a:t> </a:t>
            </a:r>
            <a:r>
              <a:rPr lang="fa-IR" dirty="0"/>
              <a:t> </a:t>
            </a:r>
            <a:r>
              <a:rPr lang="en-US" dirty="0"/>
              <a:t> </a:t>
            </a:r>
            <a:r>
              <a:rPr lang="fa-IR" dirty="0"/>
              <a:t>را کلیک کرده تا زاویه نمایش درست شود.</a:t>
            </a:r>
            <a:endParaRPr lang="en-US" dirty="0"/>
          </a:p>
        </p:txBody>
      </p:sp>
      <p:pic>
        <p:nvPicPr>
          <p:cNvPr id="24" name="Picture 23" descr="C:\Users\morsal\Desktop\w.png"/>
          <p:cNvPicPr/>
          <p:nvPr/>
        </p:nvPicPr>
        <p:blipFill>
          <a:blip r:embed="rId4">
            <a:extLst>
              <a:ext uri="{BEBA8EAE-BF5A-486C-A8C5-ECC9F3942E4B}">
                <a14:imgProps xmlns:a14="http://schemas.microsoft.com/office/drawing/2010/main">
                  <a14:imgLayer r:embed="rId5">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49218" y="5201649"/>
            <a:ext cx="356262" cy="369331"/>
          </a:xfrm>
          <a:prstGeom prst="rect">
            <a:avLst/>
          </a:prstGeom>
          <a:noFill/>
          <a:ln>
            <a:noFill/>
          </a:ln>
        </p:spPr>
      </p:pic>
      <p:sp>
        <p:nvSpPr>
          <p:cNvPr id="23" name="TextBox 22"/>
          <p:cNvSpPr txBox="1"/>
          <p:nvPr/>
        </p:nvSpPr>
        <p:spPr>
          <a:xfrm>
            <a:off x="682627" y="5867399"/>
            <a:ext cx="8175447" cy="923330"/>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4- روی آیکون      کلیک کنید، آنگاه مچاله شدن قوطی را در اثر افتادن بلوک سیمانی مشاهده خواهید کرد.</a:t>
            </a:r>
            <a:endParaRPr lang="en-US" dirty="0"/>
          </a:p>
        </p:txBody>
      </p:sp>
      <p:pic>
        <p:nvPicPr>
          <p:cNvPr id="26" name="Picture 25" descr="C:\Users\morsal\Desktop\r.png"/>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93116" y="5884830"/>
            <a:ext cx="238760" cy="311488"/>
          </a:xfrm>
          <a:prstGeom prst="rect">
            <a:avLst/>
          </a:prstGeom>
          <a:noFill/>
          <a:ln>
            <a:noFill/>
          </a:ln>
        </p:spPr>
      </p:pic>
    </p:spTree>
    <p:extLst>
      <p:ext uri="{BB962C8B-B14F-4D97-AF65-F5344CB8AC3E}">
        <p14:creationId xmlns:p14="http://schemas.microsoft.com/office/powerpoint/2010/main" val="16795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p:bldP spid="11" grpId="0"/>
      <p:bldP spid="19" grpId="0" animBg="1"/>
      <p:bldP spid="22"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76202" y="3372819"/>
            <a:ext cx="2625142"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en-US" sz="2000" b="1" dirty="0">
                <a:solidFill>
                  <a:schemeClr val="accent4">
                    <a:lumMod val="75000"/>
                  </a:schemeClr>
                </a:solidFill>
                <a:latin typeface="Times New Roman" pitchFamily="18" charset="0"/>
                <a:cs typeface="Times New Roman" pitchFamily="18" charset="0"/>
              </a:rPr>
              <a:t>Exercise </a:t>
            </a:r>
            <a:r>
              <a:rPr lang="en-US" sz="2000" b="1" dirty="0" smtClean="0">
                <a:solidFill>
                  <a:schemeClr val="accent4">
                    <a:lumMod val="75000"/>
                  </a:schemeClr>
                </a:solidFill>
                <a:latin typeface="Times New Roman" pitchFamily="18" charset="0"/>
                <a:cs typeface="Times New Roman" pitchFamily="18" charset="0"/>
              </a:rPr>
              <a:t>14 :</a:t>
            </a:r>
            <a:endParaRPr lang="fa-IR" sz="2000" b="1" dirty="0" smtClean="0">
              <a:solidFill>
                <a:schemeClr val="accent4">
                  <a:lumMod val="75000"/>
                </a:schemeClr>
              </a:solidFill>
              <a:latin typeface="Times New Roman" pitchFamily="18" charset="0"/>
              <a:cs typeface="Times New Roman" pitchFamily="18" charset="0"/>
            </a:endParaRPr>
          </a:p>
          <a:p>
            <a:pPr algn="ctr"/>
            <a:r>
              <a:rPr lang="en-US" sz="2000" b="1" dirty="0" smtClean="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Temporal Data Pitfall</a:t>
            </a:r>
            <a:endParaRPr lang="en-US" sz="2000" dirty="0">
              <a:solidFill>
                <a:srgbClr val="C00000"/>
              </a:solidFill>
              <a:latin typeface="Times New Roman" pitchFamily="18" charset="0"/>
              <a:cs typeface="Times New Roman" pitchFamily="18" charset="0"/>
            </a:endParaRPr>
          </a:p>
        </p:txBody>
      </p:sp>
      <p:sp>
        <p:nvSpPr>
          <p:cNvPr id="9" name="TextBox 8"/>
          <p:cNvSpPr txBox="1"/>
          <p:nvPr/>
        </p:nvSpPr>
        <p:spPr>
          <a:xfrm>
            <a:off x="376514" y="4315936"/>
            <a:ext cx="8422592" cy="923330"/>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برای اینکه تغییرات در ویژگی های شبیه سازی را به صورت تغییر رنگ ببینید باید مراحل زیر را دنبال کنید:</a:t>
            </a:r>
            <a:endParaRPr lang="en-US" dirty="0"/>
          </a:p>
        </p:txBody>
      </p:sp>
      <p:sp>
        <p:nvSpPr>
          <p:cNvPr id="10" name="Rectangle 9"/>
          <p:cNvSpPr/>
          <p:nvPr/>
        </p:nvSpPr>
        <p:spPr>
          <a:xfrm>
            <a:off x="376515" y="5174734"/>
            <a:ext cx="8435842" cy="507831"/>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1-فایل </a:t>
            </a:r>
            <a:r>
              <a:rPr lang="en-US" dirty="0">
                <a:latin typeface="Times New Roman" pitchFamily="18" charset="0"/>
                <a:cs typeface="B Titr" pitchFamily="2" charset="-78"/>
              </a:rPr>
              <a:t>can.ex2</a:t>
            </a:r>
            <a:r>
              <a:rPr lang="fa-IR" dirty="0">
                <a:latin typeface="Times New Roman" pitchFamily="18" charset="0"/>
                <a:cs typeface="B Titr" pitchFamily="2" charset="-78"/>
              </a:rPr>
              <a:t> را باز کرده و با تیک کردن </a:t>
            </a:r>
            <a:r>
              <a:rPr lang="en-US" dirty="0">
                <a:latin typeface="Times New Roman" pitchFamily="18" charset="0"/>
                <a:cs typeface="B Titr" pitchFamily="2" charset="-78"/>
              </a:rPr>
              <a:t>Variable</a:t>
            </a:r>
            <a:r>
              <a:rPr lang="fa-IR" dirty="0">
                <a:latin typeface="Times New Roman" pitchFamily="18" charset="0"/>
                <a:cs typeface="B Titr" pitchFamily="2" charset="-78"/>
              </a:rPr>
              <a:t> همه متغیرها را انتخاب کرده و </a:t>
            </a:r>
            <a:r>
              <a:rPr lang="en-US" dirty="0">
                <a:latin typeface="Times New Roman" pitchFamily="18" charset="0"/>
                <a:cs typeface="B Titr" pitchFamily="2" charset="-78"/>
              </a:rPr>
              <a:t>Apply</a:t>
            </a:r>
            <a:r>
              <a:rPr lang="fa-IR" dirty="0">
                <a:latin typeface="Times New Roman" pitchFamily="18" charset="0"/>
                <a:cs typeface="B Titr" pitchFamily="2" charset="-78"/>
              </a:rPr>
              <a:t> کنید.</a:t>
            </a:r>
            <a:endParaRPr lang="en-US" dirty="0">
              <a:latin typeface="Times New Roman" pitchFamily="18" charset="0"/>
              <a:cs typeface="B Titr" pitchFamily="2" charset="-78"/>
            </a:endParaRPr>
          </a:p>
        </p:txBody>
      </p:sp>
      <p:sp>
        <p:nvSpPr>
          <p:cNvPr id="13" name="TextBox 12"/>
          <p:cNvSpPr txBox="1"/>
          <p:nvPr/>
        </p:nvSpPr>
        <p:spPr>
          <a:xfrm>
            <a:off x="2205314" y="5710078"/>
            <a:ext cx="6593792"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 2- به اولین </a:t>
            </a:r>
            <a:r>
              <a:rPr lang="en-US" dirty="0"/>
              <a:t>Timestep</a:t>
            </a:r>
            <a:r>
              <a:rPr lang="fa-IR" dirty="0"/>
              <a:t> با استفاده از آیکون</a:t>
            </a:r>
            <a:r>
              <a:rPr lang="en-US" dirty="0"/>
              <a:t> </a:t>
            </a:r>
            <a:r>
              <a:rPr lang="fa-IR" dirty="0"/>
              <a:t>         بروید.</a:t>
            </a:r>
            <a:endParaRPr lang="en-US" dirty="0"/>
          </a:p>
        </p:txBody>
      </p:sp>
      <p:pic>
        <p:nvPicPr>
          <p:cNvPr id="15" name="Picture 14" descr="C:\Users\morsal\Desktop\i.png"/>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821053" y="5786278"/>
            <a:ext cx="398463" cy="382270"/>
          </a:xfrm>
          <a:prstGeom prst="rect">
            <a:avLst/>
          </a:prstGeom>
          <a:noFill/>
          <a:ln>
            <a:noFill/>
          </a:ln>
        </p:spPr>
      </p:pic>
      <p:sp>
        <p:nvSpPr>
          <p:cNvPr id="14" name="Rectangle 13"/>
          <p:cNvSpPr/>
          <p:nvPr/>
        </p:nvSpPr>
        <p:spPr>
          <a:xfrm>
            <a:off x="4541453" y="6168548"/>
            <a:ext cx="4266266"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3- متغیر را از </a:t>
            </a:r>
            <a:r>
              <a:rPr lang="en-US" dirty="0">
                <a:latin typeface="Times New Roman" pitchFamily="18" charset="0"/>
                <a:cs typeface="B Titr" pitchFamily="2" charset="-78"/>
              </a:rPr>
              <a:t>Variable</a:t>
            </a:r>
            <a:r>
              <a:rPr lang="fa-IR" dirty="0">
                <a:latin typeface="Times New Roman" pitchFamily="18" charset="0"/>
                <a:cs typeface="B Titr" pitchFamily="2" charset="-78"/>
              </a:rPr>
              <a:t> ، </a:t>
            </a:r>
            <a:r>
              <a:rPr lang="en-US" dirty="0">
                <a:latin typeface="Times New Roman" pitchFamily="18" charset="0"/>
                <a:cs typeface="B Titr" pitchFamily="2" charset="-78"/>
              </a:rPr>
              <a:t>EQPS</a:t>
            </a:r>
            <a:r>
              <a:rPr lang="fa-IR" dirty="0">
                <a:latin typeface="Times New Roman" pitchFamily="18" charset="0"/>
                <a:cs typeface="B Titr" pitchFamily="2" charset="-78"/>
              </a:rPr>
              <a:t> انتخاب کنید.</a:t>
            </a:r>
            <a:endParaRPr lang="en-US" dirty="0">
              <a:latin typeface="Times New Roman" pitchFamily="18" charset="0"/>
              <a:cs typeface="B Titr" pitchFamily="2" charset="-78"/>
            </a:endParaRPr>
          </a:p>
        </p:txBody>
      </p:sp>
      <p:pic>
        <p:nvPicPr>
          <p:cNvPr id="21506" name="Picture 2" descr="C:\Users\Mohammad\Desktop\Picture\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601" y="609600"/>
            <a:ext cx="8791669" cy="209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02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742434"/>
            <a:ext cx="6477000"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4- راهنمای رنگ (</a:t>
            </a:r>
            <a:r>
              <a:rPr lang="en-US" dirty="0"/>
              <a:t>color legend</a:t>
            </a:r>
            <a:r>
              <a:rPr lang="fa-IR" dirty="0"/>
              <a:t>)      </a:t>
            </a:r>
            <a:r>
              <a:rPr lang="en-US" dirty="0"/>
              <a:t> </a:t>
            </a:r>
            <a:r>
              <a:rPr lang="fa-IR" dirty="0"/>
              <a:t>را انتخاب کنید.</a:t>
            </a:r>
            <a:endParaRPr lang="en-US" dirty="0"/>
          </a:p>
        </p:txBody>
      </p:sp>
      <p:sp>
        <p:nvSpPr>
          <p:cNvPr id="9" name="TextBox 8"/>
          <p:cNvSpPr txBox="1"/>
          <p:nvPr/>
        </p:nvSpPr>
        <p:spPr>
          <a:xfrm>
            <a:off x="3810000" y="1408032"/>
            <a:ext cx="4953000"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5 - آیکون         را برای نمایش شبیه سازی کلیک کنید.</a:t>
            </a:r>
            <a:endParaRPr lang="en-US" dirty="0"/>
          </a:p>
        </p:txBody>
      </p:sp>
      <p:pic>
        <p:nvPicPr>
          <p:cNvPr id="12" name="Picture 11" descr="C:\Users\morsal\Desktop\p.png"/>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442200" y="1503514"/>
            <a:ext cx="304800" cy="316865"/>
          </a:xfrm>
          <a:prstGeom prst="rect">
            <a:avLst/>
          </a:prstGeom>
          <a:noFill/>
          <a:ln>
            <a:noFill/>
          </a:ln>
        </p:spPr>
      </p:pic>
      <p:pic>
        <p:nvPicPr>
          <p:cNvPr id="13" name="Picture 12" descr="C:\Users\morsal\Desktop\o.png"/>
          <p:cNvPicPr/>
          <p:nvPr/>
        </p:nvPicPr>
        <p:blipFill>
          <a:blip r:embed="rId4">
            <a:extLst>
              <a:ext uri="{28A0092B-C50C-407E-A947-70E740481C1C}">
                <a14:useLocalDpi xmlns:a14="http://schemas.microsoft.com/office/drawing/2010/main" val="0"/>
              </a:ext>
            </a:extLst>
          </a:blip>
          <a:srcRect/>
          <a:stretch>
            <a:fillRect/>
          </a:stretch>
        </p:blipFill>
        <p:spPr bwMode="auto">
          <a:xfrm>
            <a:off x="5547506" y="811683"/>
            <a:ext cx="282575" cy="369332"/>
          </a:xfrm>
          <a:prstGeom prst="rect">
            <a:avLst/>
          </a:prstGeom>
          <a:noFill/>
          <a:ln>
            <a:noFill/>
          </a:ln>
        </p:spPr>
      </p:pic>
      <p:sp>
        <p:nvSpPr>
          <p:cNvPr id="14" name="TextBox 13"/>
          <p:cNvSpPr txBox="1"/>
          <p:nvPr/>
        </p:nvSpPr>
        <p:spPr>
          <a:xfrm>
            <a:off x="762000" y="1995266"/>
            <a:ext cx="8001000"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چون رنگ های نشان داده شده چندان خوب نیست ، با استفاده از کلیک            رنگ ها را فعال کنید.</a:t>
            </a:r>
            <a:endParaRPr lang="en-US" dirty="0"/>
          </a:p>
        </p:txBody>
      </p:sp>
      <p:pic>
        <p:nvPicPr>
          <p:cNvPr id="18" name="Picture 17" descr="C:\Users\morsal\Desktop\a.png"/>
          <p:cNvPicPr/>
          <p:nvPr/>
        </p:nvPicPr>
        <p:blipFill>
          <a:blip r:embed="rId5">
            <a:extLst>
              <a:ext uri="{BEBA8EAE-BF5A-486C-A8C5-ECC9F3942E4B}">
                <a14:imgProps xmlns:a14="http://schemas.microsoft.com/office/drawing/2010/main">
                  <a14:imgLayer r:embed="rId6">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667000" y="2064515"/>
            <a:ext cx="459740" cy="369332"/>
          </a:xfrm>
          <a:prstGeom prst="rect">
            <a:avLst/>
          </a:prstGeom>
          <a:noFill/>
          <a:ln>
            <a:noFill/>
          </a:ln>
        </p:spPr>
      </p:pic>
      <p:sp>
        <p:nvSpPr>
          <p:cNvPr id="15" name="Rectangle 14"/>
          <p:cNvSpPr/>
          <p:nvPr/>
        </p:nvSpPr>
        <p:spPr>
          <a:xfrm>
            <a:off x="8056499" y="2706806"/>
            <a:ext cx="615874" cy="369332"/>
          </a:xfrm>
          <a:prstGeom prst="rect">
            <a:avLst/>
          </a:prstGeom>
        </p:spPr>
        <p:txBody>
          <a:bodyPr wrap="none">
            <a:spAutoFit/>
          </a:bodyPr>
          <a:lstStyle/>
          <a:p>
            <a:pPr rtl="1"/>
            <a:r>
              <a:rPr lang="fa-IR" dirty="0">
                <a:latin typeface="Times New Roman" pitchFamily="18" charset="0"/>
                <a:cs typeface="B Titr" pitchFamily="2" charset="-78"/>
              </a:rPr>
              <a:t>نکته</a:t>
            </a:r>
            <a:r>
              <a:rPr lang="fa-IR" dirty="0">
                <a:cs typeface="B Nazanin" pitchFamily="2" charset="-78"/>
              </a:rPr>
              <a:t> :</a:t>
            </a:r>
            <a:endParaRPr lang="en-US" dirty="0">
              <a:cs typeface="B Nazanin" pitchFamily="2" charset="-78"/>
            </a:endParaRPr>
          </a:p>
        </p:txBody>
      </p:sp>
      <p:sp>
        <p:nvSpPr>
          <p:cNvPr id="19" name="TextBox 18"/>
          <p:cNvSpPr txBox="1"/>
          <p:nvPr/>
        </p:nvSpPr>
        <p:spPr>
          <a:xfrm>
            <a:off x="284100" y="3187698"/>
            <a:ext cx="8402700" cy="923330"/>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اگر به هر دلیلی نمایش شبیه سازی دارای محدوده رنگ ضعیفی بود، به صورت خیلی ساده آیکون</a:t>
            </a:r>
            <a:r>
              <a:rPr lang="en-US" dirty="0"/>
              <a:t> </a:t>
            </a:r>
            <a:r>
              <a:rPr lang="fa-IR" dirty="0"/>
              <a:t>       را فشار دهید. همان کاری که در مثال قبل نشان دادیم.</a:t>
            </a:r>
            <a:endParaRPr lang="en-US" dirty="0"/>
          </a:p>
        </p:txBody>
      </p:sp>
      <p:pic>
        <p:nvPicPr>
          <p:cNvPr id="24" name="Picture 23" descr="C:\Users\morsal\Desktop\a.png"/>
          <p:cNvPicPr/>
          <p:nvPr/>
        </p:nvPicPr>
        <p:blipFill>
          <a:blip r:embed="rId5">
            <a:extLst>
              <a:ext uri="{BEBA8EAE-BF5A-486C-A8C5-ECC9F3942E4B}">
                <a14:imgProps xmlns:a14="http://schemas.microsoft.com/office/drawing/2010/main">
                  <a14:imgLayer r:embed="rId6">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4865" y="3326198"/>
            <a:ext cx="347980" cy="323165"/>
          </a:xfrm>
          <a:prstGeom prst="rect">
            <a:avLst/>
          </a:prstGeom>
          <a:noFill/>
          <a:ln>
            <a:noFill/>
          </a:ln>
        </p:spPr>
      </p:pic>
      <p:sp>
        <p:nvSpPr>
          <p:cNvPr id="22" name="TextBox 21"/>
          <p:cNvSpPr txBox="1"/>
          <p:nvPr/>
        </p:nvSpPr>
        <p:spPr>
          <a:xfrm>
            <a:off x="577376" y="4146232"/>
            <a:ext cx="8077200" cy="2169825"/>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گزینه بعدی استفاده از </a:t>
            </a:r>
            <a:r>
              <a:rPr lang="en-US" dirty="0"/>
              <a:t>color scale box          </a:t>
            </a:r>
            <a:r>
              <a:rPr lang="fa-IR" dirty="0"/>
              <a:t> و اختصاص یک محدوده رنگ خاص به داده ها است. این روش یک روش مناسب برای زمانی است که شما نمی توانید یک محدوده زمانی صحیحی را انتخاب کنید، ولی از محدوده جواب هایی که می خواهید آگاه هستید. برای این کار ابتدا تیک </a:t>
            </a:r>
            <a:r>
              <a:rPr lang="en-US" dirty="0"/>
              <a:t>Automatically Rescale to Fit Data Range </a:t>
            </a:r>
            <a:r>
              <a:rPr lang="fa-IR" dirty="0"/>
              <a:t>  را برداشته و سپس </a:t>
            </a:r>
            <a:r>
              <a:rPr lang="en-US" dirty="0"/>
              <a:t>Rescale Range </a:t>
            </a:r>
            <a:r>
              <a:rPr lang="fa-IR" dirty="0"/>
              <a:t> را تیک کرده و ماکزیمم و مینیمم خروجی ها را مشخص کنید.</a:t>
            </a:r>
            <a:endParaRPr lang="en-US" dirty="0"/>
          </a:p>
        </p:txBody>
      </p:sp>
      <p:pic>
        <p:nvPicPr>
          <p:cNvPr id="30" name="Picture 29" descr="C:\Users\morsal\Desktop\S.png"/>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86500" y="4238255"/>
            <a:ext cx="499744" cy="367665"/>
          </a:xfrm>
          <a:prstGeom prst="rect">
            <a:avLst/>
          </a:prstGeom>
          <a:noFill/>
          <a:ln>
            <a:noFill/>
          </a:ln>
        </p:spPr>
      </p:pic>
    </p:spTree>
    <p:extLst>
      <p:ext uri="{BB962C8B-B14F-4D97-AF65-F5344CB8AC3E}">
        <p14:creationId xmlns:p14="http://schemas.microsoft.com/office/powerpoint/2010/main" val="91462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p:bldP spid="15" grpId="0"/>
      <p:bldP spid="19" grpId="0"/>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9531" y="134696"/>
            <a:ext cx="335547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fa-IR" b="1" dirty="0" smtClean="0"/>
              <a:t> </a:t>
            </a:r>
            <a:r>
              <a:rPr lang="en-US" b="1" dirty="0">
                <a:solidFill>
                  <a:srgbClr val="C00000"/>
                </a:solidFill>
                <a:latin typeface="Times New Roman" pitchFamily="18" charset="0"/>
                <a:cs typeface="Times New Roman" pitchFamily="18" charset="0"/>
              </a:rPr>
              <a:t>Save Screenshot and Save Animation</a:t>
            </a:r>
            <a:endParaRPr lang="en-US" dirty="0">
              <a:solidFill>
                <a:srgbClr val="C00000"/>
              </a:solidFill>
              <a:latin typeface="Times New Roman" pitchFamily="18" charset="0"/>
              <a:cs typeface="Times New Roman" pitchFamily="18" charset="0"/>
            </a:endParaRPr>
          </a:p>
        </p:txBody>
      </p:sp>
      <p:sp>
        <p:nvSpPr>
          <p:cNvPr id="9" name="Rectangle 8"/>
          <p:cNvSpPr/>
          <p:nvPr/>
        </p:nvSpPr>
        <p:spPr>
          <a:xfrm>
            <a:off x="5056126" y="1566946"/>
            <a:ext cx="3930442" cy="888705"/>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1- فایل </a:t>
            </a:r>
            <a:r>
              <a:rPr lang="en-US" dirty="0">
                <a:latin typeface="Times New Roman" pitchFamily="18" charset="0"/>
                <a:cs typeface="B Titr" pitchFamily="2" charset="-78"/>
              </a:rPr>
              <a:t>can.ex2</a:t>
            </a:r>
            <a:r>
              <a:rPr lang="fa-IR" dirty="0">
                <a:latin typeface="Times New Roman" pitchFamily="18" charset="0"/>
                <a:cs typeface="B Titr" pitchFamily="2" charset="-78"/>
              </a:rPr>
              <a:t> را باز کرده و همانند قبل با انتخاب همه متغیرها </a:t>
            </a:r>
            <a:r>
              <a:rPr lang="en-US" dirty="0">
                <a:latin typeface="Times New Roman" pitchFamily="18" charset="0"/>
                <a:cs typeface="B Titr" pitchFamily="2" charset="-78"/>
              </a:rPr>
              <a:t>Apply </a:t>
            </a:r>
            <a:r>
              <a:rPr lang="fa-IR" dirty="0">
                <a:latin typeface="Times New Roman" pitchFamily="18" charset="0"/>
                <a:cs typeface="B Titr" pitchFamily="2" charset="-78"/>
              </a:rPr>
              <a:t> کنید. </a:t>
            </a:r>
            <a:endParaRPr lang="en-US" dirty="0">
              <a:latin typeface="Times New Roman" pitchFamily="18" charset="0"/>
              <a:cs typeface="B Titr" pitchFamily="2" charset="-78"/>
            </a:endParaRPr>
          </a:p>
        </p:txBody>
      </p:sp>
      <p:sp>
        <p:nvSpPr>
          <p:cNvPr id="10" name="Rectangle 9"/>
          <p:cNvSpPr/>
          <p:nvPr/>
        </p:nvSpPr>
        <p:spPr>
          <a:xfrm>
            <a:off x="5026924" y="2416919"/>
            <a:ext cx="3959644"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2- متغیر </a:t>
            </a:r>
            <a:r>
              <a:rPr lang="en-US" dirty="0" err="1">
                <a:latin typeface="Times New Roman" pitchFamily="18" charset="0"/>
                <a:cs typeface="B Titr" pitchFamily="2" charset="-78"/>
              </a:rPr>
              <a:t>GlobalNodeId</a:t>
            </a:r>
            <a:r>
              <a:rPr lang="en-US" dirty="0">
                <a:latin typeface="Times New Roman" pitchFamily="18" charset="0"/>
                <a:cs typeface="B Titr" pitchFamily="2" charset="-78"/>
              </a:rPr>
              <a:t> </a:t>
            </a:r>
            <a:r>
              <a:rPr lang="fa-IR" dirty="0">
                <a:latin typeface="Times New Roman" pitchFamily="18" charset="0"/>
                <a:cs typeface="B Titr" pitchFamily="2" charset="-78"/>
              </a:rPr>
              <a:t> را انتخاب کنید.</a:t>
            </a:r>
            <a:endParaRPr lang="en-US" dirty="0">
              <a:latin typeface="Times New Roman" pitchFamily="18" charset="0"/>
              <a:cs typeface="B Titr" pitchFamily="2" charset="-78"/>
            </a:endParaRPr>
          </a:p>
        </p:txBody>
      </p:sp>
      <p:sp>
        <p:nvSpPr>
          <p:cNvPr id="15" name="TextBox 14"/>
          <p:cNvSpPr txBox="1"/>
          <p:nvPr/>
        </p:nvSpPr>
        <p:spPr>
          <a:xfrm>
            <a:off x="4378903" y="2819400"/>
            <a:ext cx="4636098"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3- آیکون </a:t>
            </a:r>
            <a:r>
              <a:rPr lang="en-US" dirty="0"/>
              <a:t>Rescale to color range </a:t>
            </a:r>
            <a:r>
              <a:rPr lang="fa-IR" dirty="0"/>
              <a:t> را انتخاب کنید .</a:t>
            </a:r>
            <a:endParaRPr lang="en-US" dirty="0"/>
          </a:p>
        </p:txBody>
      </p:sp>
      <p:sp>
        <p:nvSpPr>
          <p:cNvPr id="16" name="TextBox 15"/>
          <p:cNvSpPr txBox="1"/>
          <p:nvPr/>
        </p:nvSpPr>
        <p:spPr>
          <a:xfrm>
            <a:off x="4350470" y="3277501"/>
            <a:ext cx="4636098"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4- از منوی </a:t>
            </a:r>
            <a:r>
              <a:rPr lang="en-US" dirty="0"/>
              <a:t>File</a:t>
            </a:r>
            <a:r>
              <a:rPr lang="fa-IR" dirty="0"/>
              <a:t> ، </a:t>
            </a:r>
            <a:r>
              <a:rPr lang="en-US" dirty="0"/>
              <a:t>Save Screenshot</a:t>
            </a:r>
            <a:r>
              <a:rPr lang="fa-IR" dirty="0"/>
              <a:t>.را انتخاب کنید.</a:t>
            </a:r>
            <a:endParaRPr lang="en-US" dirty="0"/>
          </a:p>
        </p:txBody>
      </p:sp>
      <p:pic>
        <p:nvPicPr>
          <p:cNvPr id="19" name="Picture 18" descr="C:\Users\morsal\Desktop\D.png"/>
          <p:cNvPicPr/>
          <p:nvPr/>
        </p:nvPicPr>
        <p:blipFill>
          <a:blip r:embed="rId2">
            <a:extLst>
              <a:ext uri="{BEBA8EAE-BF5A-486C-A8C5-ECC9F3942E4B}">
                <a14:imgProps xmlns:a14="http://schemas.microsoft.com/office/drawing/2010/main">
                  <a14:imgLayer r:embed="rId3">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3996" y="1566946"/>
            <a:ext cx="4281004" cy="4658274"/>
          </a:xfrm>
          <a:prstGeom prst="rect">
            <a:avLst/>
          </a:prstGeom>
          <a:noFill/>
          <a:ln>
            <a:noFill/>
          </a:ln>
        </p:spPr>
      </p:pic>
      <p:sp>
        <p:nvSpPr>
          <p:cNvPr id="24" name="Rectangle 23"/>
          <p:cNvSpPr/>
          <p:nvPr/>
        </p:nvSpPr>
        <p:spPr>
          <a:xfrm>
            <a:off x="5270965" y="990600"/>
            <a:ext cx="3823283"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rtl="1"/>
            <a:r>
              <a:rPr lang="en-US" sz="2000" b="1" dirty="0" smtClean="0">
                <a:solidFill>
                  <a:schemeClr val="accent4">
                    <a:lumMod val="75000"/>
                  </a:schemeClr>
                </a:solidFill>
                <a:latin typeface="Times New Roman" pitchFamily="18" charset="0"/>
                <a:cs typeface="Times New Roman" pitchFamily="18" charset="0"/>
              </a:rPr>
              <a:t>Exercise 15 : </a:t>
            </a:r>
            <a:r>
              <a:rPr lang="en-US" sz="2000" b="1" dirty="0" smtClean="0">
                <a:solidFill>
                  <a:srgbClr val="C00000"/>
                </a:solidFill>
                <a:latin typeface="Times New Roman" pitchFamily="18" charset="0"/>
                <a:cs typeface="Times New Roman" pitchFamily="18" charset="0"/>
              </a:rPr>
              <a:t>Save Screenshot</a:t>
            </a:r>
            <a:endParaRPr lang="en-US" sz="2000" b="1" dirty="0">
              <a:solidFill>
                <a:srgbClr val="C00000"/>
              </a:solidFill>
              <a:latin typeface="Times New Roman" pitchFamily="18" charset="0"/>
              <a:cs typeface="Times New Roman" pitchFamily="18" charset="0"/>
            </a:endParaRPr>
          </a:p>
        </p:txBody>
      </p:sp>
      <p:sp>
        <p:nvSpPr>
          <p:cNvPr id="17" name="Rectangle 16"/>
          <p:cNvSpPr/>
          <p:nvPr/>
        </p:nvSpPr>
        <p:spPr>
          <a:xfrm>
            <a:off x="4350470" y="3657600"/>
            <a:ext cx="4793530" cy="3000821"/>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منوی </a:t>
            </a:r>
            <a:r>
              <a:rPr lang="en-US" dirty="0">
                <a:latin typeface="Times New Roman" pitchFamily="18" charset="0"/>
                <a:cs typeface="B Titr" pitchFamily="2" charset="-78"/>
              </a:rPr>
              <a:t>Save Screenshot</a:t>
            </a:r>
            <a:r>
              <a:rPr lang="fa-IR" dirty="0">
                <a:latin typeface="Times New Roman" pitchFamily="18" charset="0"/>
                <a:cs typeface="B Titr" pitchFamily="2" charset="-78"/>
              </a:rPr>
              <a:t> دارای کنترلرهای بیشمار مهمی می باشد. در بالای چپ این پنجره گزینه </a:t>
            </a:r>
            <a:r>
              <a:rPr lang="en-US" dirty="0">
                <a:latin typeface="Times New Roman" pitchFamily="18" charset="0"/>
                <a:cs typeface="B Titr" pitchFamily="2" charset="-78"/>
              </a:rPr>
              <a:t>Save only selected view</a:t>
            </a:r>
            <a:r>
              <a:rPr lang="fa-IR" dirty="0">
                <a:latin typeface="Times New Roman" pitchFamily="18" charset="0"/>
                <a:cs typeface="B Titr" pitchFamily="2" charset="-78"/>
              </a:rPr>
              <a:t>وجود دارد که اگردر صفحه تصاویر چند گانه (</a:t>
            </a:r>
            <a:r>
              <a:rPr lang="en-US" dirty="0">
                <a:latin typeface="Times New Roman" pitchFamily="18" charset="0"/>
                <a:cs typeface="B Titr" pitchFamily="2" charset="-78"/>
              </a:rPr>
              <a:t>multiple views</a:t>
            </a:r>
            <a:r>
              <a:rPr lang="fa-IR" dirty="0">
                <a:latin typeface="Times New Roman" pitchFamily="18" charset="0"/>
                <a:cs typeface="B Titr" pitchFamily="2" charset="-78"/>
              </a:rPr>
              <a:t>) داشته باشیم، با تیک کردن آن فقط از صفحه ای که کادر آبی دارد عکس گرفته می شود، در حالی که اگر این گزینه تیک نباشد کل پنجره های موجود در صفحه نمایش در </a:t>
            </a:r>
            <a:r>
              <a:rPr lang="en-US" dirty="0">
                <a:latin typeface="Times New Roman" pitchFamily="18" charset="0"/>
                <a:cs typeface="B Titr" pitchFamily="2" charset="-78"/>
              </a:rPr>
              <a:t>Image</a:t>
            </a:r>
            <a:r>
              <a:rPr lang="fa-IR" dirty="0">
                <a:latin typeface="Times New Roman" pitchFamily="18" charset="0"/>
                <a:cs typeface="B Titr" pitchFamily="2" charset="-78"/>
              </a:rPr>
              <a:t> ذخیره خواهند شد.</a:t>
            </a:r>
            <a:endParaRPr lang="en-US" dirty="0">
              <a:latin typeface="Times New Roman" pitchFamily="18" charset="0"/>
              <a:cs typeface="B Titr" pitchFamily="2" charset="-78"/>
            </a:endParaRPr>
          </a:p>
        </p:txBody>
      </p:sp>
    </p:spTree>
    <p:extLst>
      <p:ext uri="{BB962C8B-B14F-4D97-AF65-F5344CB8AC3E}">
        <p14:creationId xmlns:p14="http://schemas.microsoft.com/office/powerpoint/2010/main" val="29636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5" grpId="0"/>
      <p:bldP spid="16" grpId="0"/>
      <p:bldP spid="24" grpId="0" animBg="1"/>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838200"/>
            <a:ext cx="8178800" cy="923330"/>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در قسمت بعد،</a:t>
            </a:r>
            <a:r>
              <a:rPr lang="en-US" dirty="0"/>
              <a:t>Select resolution for the image to save </a:t>
            </a:r>
            <a:r>
              <a:rPr lang="fa-IR" dirty="0"/>
              <a:t>  به کاربر اجازه میدهد که سایز تصاویر انتخابی را تغییر دهد.</a:t>
            </a:r>
            <a:endParaRPr lang="en-US" dirty="0"/>
          </a:p>
        </p:txBody>
      </p:sp>
      <p:sp>
        <p:nvSpPr>
          <p:cNvPr id="5" name="TextBox 4"/>
          <p:cNvSpPr txBox="1"/>
          <p:nvPr/>
        </p:nvSpPr>
        <p:spPr>
          <a:xfrm>
            <a:off x="2764430" y="1761530"/>
            <a:ext cx="5943600" cy="473206"/>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6- نام فایل و نوع فرمت خروجی را مشخص کرده و </a:t>
            </a:r>
            <a:r>
              <a:rPr lang="en-US" dirty="0"/>
              <a:t>OK</a:t>
            </a:r>
            <a:r>
              <a:rPr lang="fa-IR" dirty="0"/>
              <a:t> کنید.</a:t>
            </a:r>
            <a:endParaRPr lang="en-US" dirty="0"/>
          </a:p>
        </p:txBody>
      </p:sp>
      <p:sp>
        <p:nvSpPr>
          <p:cNvPr id="6" name="Rectangle 5"/>
          <p:cNvSpPr/>
          <p:nvPr/>
        </p:nvSpPr>
        <p:spPr>
          <a:xfrm>
            <a:off x="1164230" y="2234736"/>
            <a:ext cx="75438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شما میتوانید با استفاده از منوی </a:t>
            </a:r>
            <a:r>
              <a:rPr lang="en-US" dirty="0">
                <a:latin typeface="Times New Roman" pitchFamily="18" charset="0"/>
                <a:cs typeface="B Titr" pitchFamily="2" charset="-78"/>
              </a:rPr>
              <a:t>Edit → Settings </a:t>
            </a:r>
            <a:r>
              <a:rPr lang="fa-IR" dirty="0">
                <a:latin typeface="Times New Roman" pitchFamily="18" charset="0"/>
                <a:cs typeface="B Titr" pitchFamily="2" charset="-78"/>
              </a:rPr>
              <a:t> تنظیمات مربوط به رنگ  را انجام دهید.</a:t>
            </a:r>
            <a:endParaRPr lang="en-US" dirty="0">
              <a:latin typeface="Times New Roman" pitchFamily="18" charset="0"/>
              <a:cs typeface="B Titr" pitchFamily="2" charset="-78"/>
            </a:endParaRPr>
          </a:p>
        </p:txBody>
      </p:sp>
      <p:pic>
        <p:nvPicPr>
          <p:cNvPr id="7" name="Picture 6" descr="C:\Users\morsal\Desktop\H.png"/>
          <p:cNvPicPr/>
          <p:nvPr/>
        </p:nvPicPr>
        <p:blipFill>
          <a:blip r:embed="rId2">
            <a:extLst>
              <a:ext uri="{BEBA8EAE-BF5A-486C-A8C5-ECC9F3942E4B}">
                <a14:imgProps xmlns:a14="http://schemas.microsoft.com/office/drawing/2010/main">
                  <a14:imgLayer r:embed="rId3">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47800" y="2743200"/>
            <a:ext cx="6096000" cy="4114800"/>
          </a:xfrm>
          <a:prstGeom prst="rect">
            <a:avLst/>
          </a:prstGeom>
          <a:noFill/>
          <a:ln>
            <a:noFill/>
          </a:ln>
        </p:spPr>
      </p:pic>
    </p:spTree>
    <p:extLst>
      <p:ext uri="{BB962C8B-B14F-4D97-AF65-F5344CB8AC3E}">
        <p14:creationId xmlns:p14="http://schemas.microsoft.com/office/powerpoint/2010/main" val="316771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5150" y="4437577"/>
            <a:ext cx="7696200" cy="2169825"/>
          </a:xfrm>
          <a:prstGeom prst="rect">
            <a:avLst/>
          </a:prstGeom>
          <a:noFill/>
        </p:spPr>
        <p:txBody>
          <a:bodyPr wrap="square" rtlCol="0">
            <a:spAutoFit/>
          </a:bodyPr>
          <a:lstStyle>
            <a:defPPr>
              <a:defRPr lang="en-US"/>
            </a:defPPr>
            <a:lvl1pPr algn="just" rtl="1">
              <a:lnSpc>
                <a:spcPct val="125000"/>
              </a:lnSpc>
              <a:defRPr>
                <a:cs typeface="B Titr" pitchFamily="2" charset="-78"/>
              </a:defRPr>
            </a:lvl1pPr>
          </a:lstStyle>
          <a:p>
            <a:r>
              <a:rPr lang="fa-IR" dirty="0"/>
              <a:t>4-</a:t>
            </a:r>
            <a:r>
              <a:rPr lang="en-US" dirty="0"/>
              <a:t>Object Inspector </a:t>
            </a:r>
            <a:r>
              <a:rPr lang="fa-IR" dirty="0"/>
              <a:t> اجازه مشاهده و تغییر پارامتر های مهم را به کاربر می دهد.سه قسمت در این منو وجود دارد. منوی </a:t>
            </a:r>
            <a:r>
              <a:rPr lang="en-US" dirty="0"/>
              <a:t> Properties </a:t>
            </a:r>
            <a:r>
              <a:rPr lang="fa-IR" dirty="0"/>
              <a:t>که شامل گزینه های مهم از ویژگی های هندسه در حال نمایش می باشد، متغیرها </a:t>
            </a:r>
            <a:r>
              <a:rPr lang="en-US" dirty="0"/>
              <a:t>(variable)</a:t>
            </a:r>
            <a:r>
              <a:rPr lang="fa-IR" dirty="0"/>
              <a:t> ومنوی </a:t>
            </a:r>
            <a:r>
              <a:rPr lang="en-US" dirty="0"/>
              <a:t>Display </a:t>
            </a:r>
            <a:r>
              <a:rPr lang="fa-IR" dirty="0"/>
              <a:t> شامل گزینه هایی برای چگونگی نمایش اطلاعات (رنگ ،فونت ،اندازه قلم و روشنایی صفحه می باشد.)می باشد. منوی </a:t>
            </a:r>
            <a:r>
              <a:rPr lang="en-US" dirty="0"/>
              <a:t>information</a:t>
            </a:r>
            <a:r>
              <a:rPr lang="fa-IR" dirty="0"/>
              <a:t> نیز شامل اطلاعات اولیه ازهندسه مثل تعداد شبکه، نقاط ودامنه تغییر </a:t>
            </a:r>
            <a:r>
              <a:rPr lang="en-US" dirty="0"/>
              <a:t>x,y,z</a:t>
            </a:r>
            <a:r>
              <a:rPr lang="fa-IR" dirty="0"/>
              <a:t> در هندسه می باشد.</a:t>
            </a:r>
            <a:endParaRPr lang="en-US" dirty="0"/>
          </a:p>
        </p:txBody>
      </p:sp>
      <p:sp>
        <p:nvSpPr>
          <p:cNvPr id="11" name="Rounded Rectangle 10"/>
          <p:cNvSpPr/>
          <p:nvPr/>
        </p:nvSpPr>
        <p:spPr>
          <a:xfrm>
            <a:off x="8475544" y="9906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475544" y="21499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466635" y="3272882"/>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448438" y="445425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95300" y="2036919"/>
            <a:ext cx="7835900" cy="1131079"/>
          </a:xfrm>
          <a:prstGeom prst="rect">
            <a:avLst/>
          </a:prstGeom>
          <a:noFill/>
        </p:spPr>
        <p:txBody>
          <a:bodyPr wrap="square" rtlCol="0">
            <a:spAutoFit/>
          </a:bodyPr>
          <a:lstStyle>
            <a:defPPr>
              <a:defRPr lang="en-US"/>
            </a:defPPr>
            <a:lvl1pPr algn="just" rtl="1">
              <a:lnSpc>
                <a:spcPct val="125000"/>
              </a:lnSpc>
              <a:defRPr>
                <a:cs typeface="B Titr" pitchFamily="2" charset="-78"/>
              </a:defRPr>
            </a:lvl1pPr>
          </a:lstStyle>
          <a:p>
            <a:r>
              <a:rPr lang="fa-IR" dirty="0"/>
              <a:t> 2-</a:t>
            </a:r>
            <a:r>
              <a:rPr lang="en-US" dirty="0"/>
              <a:t>Tool Bar </a:t>
            </a:r>
            <a:r>
              <a:rPr lang="fa-IR" dirty="0"/>
              <a:t> اجازه دسترسی سریع به برخی از خصوصیات  و ابزار های  مهم در </a:t>
            </a:r>
            <a:r>
              <a:rPr lang="en-US" dirty="0"/>
              <a:t>paraview</a:t>
            </a:r>
            <a:r>
              <a:rPr lang="fa-IR" dirty="0"/>
              <a:t> (</a:t>
            </a:r>
            <a:r>
              <a:rPr lang="en-US" dirty="0"/>
              <a:t>color legend , edit color map , variable menu,….</a:t>
            </a:r>
            <a:r>
              <a:rPr lang="fa-IR" dirty="0"/>
              <a:t>)را به کاربر می دهد.ای فعال کردن </a:t>
            </a:r>
            <a:r>
              <a:rPr lang="en-US" dirty="0"/>
              <a:t>conn</a:t>
            </a:r>
            <a:r>
              <a:rPr lang="fa-IR" dirty="0"/>
              <a:t> گزینه ی </a:t>
            </a:r>
            <a:r>
              <a:rPr lang="en-US" dirty="0"/>
              <a:t>gravity </a:t>
            </a:r>
            <a:r>
              <a:rPr lang="fa-IR" dirty="0"/>
              <a:t> باید فعود</a:t>
            </a:r>
            <a:endParaRPr lang="en-US" dirty="0"/>
          </a:p>
        </p:txBody>
      </p:sp>
      <p:sp>
        <p:nvSpPr>
          <p:cNvPr id="23" name="TextBox 22"/>
          <p:cNvSpPr txBox="1"/>
          <p:nvPr/>
        </p:nvSpPr>
        <p:spPr>
          <a:xfrm>
            <a:off x="565150" y="3237248"/>
            <a:ext cx="7696200" cy="1131079"/>
          </a:xfrm>
          <a:prstGeom prst="rect">
            <a:avLst/>
          </a:prstGeom>
          <a:noFill/>
        </p:spPr>
        <p:txBody>
          <a:bodyPr wrap="square" rtlCol="0">
            <a:spAutoFit/>
          </a:bodyPr>
          <a:lstStyle>
            <a:defPPr>
              <a:defRPr lang="en-US"/>
            </a:defPPr>
            <a:lvl1pPr algn="just" rtl="1">
              <a:lnSpc>
                <a:spcPct val="125000"/>
              </a:lnSpc>
              <a:defRPr>
                <a:cs typeface="B Titr" pitchFamily="2" charset="-78"/>
              </a:defRPr>
            </a:lvl1pPr>
          </a:lstStyle>
          <a:p>
            <a:r>
              <a:rPr lang="fa-IR" dirty="0" smtClean="0"/>
              <a:t>3-</a:t>
            </a:r>
            <a:r>
              <a:rPr lang="en-US" dirty="0" smtClean="0"/>
              <a:t> </a:t>
            </a:r>
            <a:r>
              <a:rPr lang="en-US" dirty="0"/>
              <a:t>Pipeline Browser  </a:t>
            </a:r>
            <a:r>
              <a:rPr lang="fa-IR" dirty="0"/>
              <a:t>طبقه بندی و نمایش اطلاعات در این منو صورت می گیرد. هر </a:t>
            </a:r>
            <a:r>
              <a:rPr lang="en-US" dirty="0"/>
              <a:t>   </a:t>
            </a:r>
            <a:r>
              <a:rPr lang="fa-IR" dirty="0"/>
              <a:t>هندسه و یا فیلتری که کاربر استفاده می کند در این قسمت به صورت رشته ای </a:t>
            </a:r>
            <a:r>
              <a:rPr lang="en-US" dirty="0"/>
              <a:t>       </a:t>
            </a:r>
            <a:r>
              <a:rPr lang="fa-IR" dirty="0"/>
              <a:t>نمایش </a:t>
            </a:r>
            <a:r>
              <a:rPr lang="en-US" dirty="0"/>
              <a:t> </a:t>
            </a:r>
            <a:r>
              <a:rPr lang="fa-IR" dirty="0"/>
              <a:t>داده می شود.</a:t>
            </a:r>
            <a:endParaRPr lang="en-US" dirty="0"/>
          </a:p>
        </p:txBody>
      </p:sp>
      <p:sp>
        <p:nvSpPr>
          <p:cNvPr id="24" name="TextBox 23"/>
          <p:cNvSpPr txBox="1"/>
          <p:nvPr/>
        </p:nvSpPr>
        <p:spPr>
          <a:xfrm>
            <a:off x="565150" y="910679"/>
            <a:ext cx="7778750" cy="767518"/>
          </a:xfrm>
          <a:prstGeom prst="rect">
            <a:avLst/>
          </a:prstGeom>
          <a:noFill/>
        </p:spPr>
        <p:txBody>
          <a:bodyPr wrap="square" rtlCol="0">
            <a:spAutoFit/>
          </a:bodyPr>
          <a:lstStyle/>
          <a:p>
            <a:pPr algn="just" rtl="1">
              <a:lnSpc>
                <a:spcPct val="125000"/>
              </a:lnSpc>
            </a:pPr>
            <a:r>
              <a:rPr lang="fa-IR" dirty="0">
                <a:cs typeface="B Titr" pitchFamily="2" charset="-78"/>
              </a:rPr>
              <a:t>1-</a:t>
            </a:r>
            <a:r>
              <a:rPr lang="en-US" dirty="0">
                <a:cs typeface="B Titr" pitchFamily="2" charset="-78"/>
              </a:rPr>
              <a:t>Menu Bar </a:t>
            </a:r>
            <a:r>
              <a:rPr lang="fa-IR" dirty="0">
                <a:cs typeface="B Titr" pitchFamily="2" charset="-78"/>
              </a:rPr>
              <a:t>  اجازه دسترسی شما را به اکثر خصوصیات و ابزارهای موجود در </a:t>
            </a:r>
            <a:r>
              <a:rPr lang="en-US" dirty="0">
                <a:cs typeface="B Titr" pitchFamily="2" charset="-78"/>
              </a:rPr>
              <a:t>OpenFOAM</a:t>
            </a:r>
            <a:r>
              <a:rPr lang="fa-IR" dirty="0">
                <a:cs typeface="B Titr" pitchFamily="2" charset="-78"/>
              </a:rPr>
              <a:t> را می دهد.</a:t>
            </a:r>
            <a:endParaRPr lang="en-US" dirty="0">
              <a:cs typeface="B Titr" pitchFamily="2" charset="-78"/>
            </a:endParaRPr>
          </a:p>
        </p:txBody>
      </p:sp>
    </p:spTree>
    <p:extLst>
      <p:ext uri="{BB962C8B-B14F-4D97-AF65-F5344CB8AC3E}">
        <p14:creationId xmlns:p14="http://schemas.microsoft.com/office/powerpoint/2010/main" val="298035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71853" y="831554"/>
            <a:ext cx="3344374"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en-US" sz="2000" b="1" dirty="0">
                <a:solidFill>
                  <a:schemeClr val="accent4">
                    <a:lumMod val="75000"/>
                  </a:schemeClr>
                </a:solidFill>
                <a:latin typeface="Times New Roman" pitchFamily="18" charset="0"/>
                <a:cs typeface="Times New Roman" pitchFamily="18" charset="0"/>
              </a:rPr>
              <a:t>Exercise </a:t>
            </a:r>
            <a:r>
              <a:rPr lang="en-US" sz="2000" b="1" dirty="0" smtClean="0">
                <a:solidFill>
                  <a:schemeClr val="accent4">
                    <a:lumMod val="75000"/>
                  </a:schemeClr>
                </a:solidFill>
                <a:latin typeface="Times New Roman" pitchFamily="18" charset="0"/>
                <a:cs typeface="Times New Roman" pitchFamily="18" charset="0"/>
              </a:rPr>
              <a:t>16 : </a:t>
            </a:r>
            <a:r>
              <a:rPr lang="en-US" sz="2000" b="1" dirty="0">
                <a:solidFill>
                  <a:srgbClr val="C00000"/>
                </a:solidFill>
                <a:latin typeface="Times New Roman" pitchFamily="18" charset="0"/>
                <a:cs typeface="Times New Roman" pitchFamily="18" charset="0"/>
              </a:rPr>
              <a:t>Save Animation</a:t>
            </a:r>
            <a:endParaRPr lang="en-US" sz="2000" dirty="0">
              <a:solidFill>
                <a:srgbClr val="C00000"/>
              </a:solidFill>
              <a:latin typeface="Times New Roman" pitchFamily="18" charset="0"/>
              <a:cs typeface="Times New Roman" pitchFamily="18" charset="0"/>
            </a:endParaRPr>
          </a:p>
        </p:txBody>
      </p:sp>
      <p:sp>
        <p:nvSpPr>
          <p:cNvPr id="9" name="TextBox 8"/>
          <p:cNvSpPr txBox="1"/>
          <p:nvPr/>
        </p:nvSpPr>
        <p:spPr>
          <a:xfrm>
            <a:off x="4726826" y="1724336"/>
            <a:ext cx="4089401" cy="923330"/>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1- فایل </a:t>
            </a:r>
            <a:r>
              <a:rPr lang="en-US" dirty="0"/>
              <a:t>can.ex2 </a:t>
            </a:r>
            <a:r>
              <a:rPr lang="fa-IR" dirty="0"/>
              <a:t> را باز کنید و پس از انتخاب </a:t>
            </a:r>
          </a:p>
          <a:p>
            <a:r>
              <a:rPr lang="fa-IR" dirty="0"/>
              <a:t>همه متغیرها </a:t>
            </a:r>
            <a:r>
              <a:rPr lang="en-US" dirty="0"/>
              <a:t>Apply</a:t>
            </a:r>
            <a:r>
              <a:rPr lang="fa-IR" dirty="0"/>
              <a:t> کنید.</a:t>
            </a:r>
            <a:endParaRPr lang="en-US" dirty="0"/>
          </a:p>
        </p:txBody>
      </p:sp>
      <p:sp>
        <p:nvSpPr>
          <p:cNvPr id="10" name="Rectangle 9"/>
          <p:cNvSpPr/>
          <p:nvPr/>
        </p:nvSpPr>
        <p:spPr>
          <a:xfrm>
            <a:off x="4876799" y="2667000"/>
            <a:ext cx="3939427" cy="923330"/>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2- از منوی </a:t>
            </a:r>
            <a:r>
              <a:rPr lang="en-US" dirty="0">
                <a:latin typeface="Times New Roman" pitchFamily="18" charset="0"/>
                <a:cs typeface="B Titr" pitchFamily="2" charset="-78"/>
              </a:rPr>
              <a:t>File </a:t>
            </a:r>
            <a:r>
              <a:rPr lang="fa-IR" dirty="0">
                <a:latin typeface="Times New Roman" pitchFamily="18" charset="0"/>
                <a:cs typeface="B Titr" pitchFamily="2" charset="-78"/>
              </a:rPr>
              <a:t> ، گزینه </a:t>
            </a:r>
            <a:r>
              <a:rPr lang="en-US" dirty="0">
                <a:latin typeface="Times New Roman" pitchFamily="18" charset="0"/>
                <a:cs typeface="B Titr" pitchFamily="2" charset="-78"/>
              </a:rPr>
              <a:t>Save animation </a:t>
            </a:r>
            <a:r>
              <a:rPr lang="fa-IR" dirty="0">
                <a:latin typeface="Times New Roman" pitchFamily="18" charset="0"/>
                <a:cs typeface="B Titr" pitchFamily="2" charset="-78"/>
              </a:rPr>
              <a:t> </a:t>
            </a:r>
          </a:p>
          <a:p>
            <a:pPr algn="r" rtl="1">
              <a:lnSpc>
                <a:spcPct val="150000"/>
              </a:lnSpc>
            </a:pPr>
            <a:r>
              <a:rPr lang="fa-IR" dirty="0">
                <a:latin typeface="Times New Roman" pitchFamily="18" charset="0"/>
                <a:cs typeface="B Titr" pitchFamily="2" charset="-78"/>
              </a:rPr>
              <a:t>را انتخاب کنید.</a:t>
            </a:r>
            <a:endParaRPr lang="en-US" dirty="0">
              <a:latin typeface="Times New Roman" pitchFamily="18" charset="0"/>
              <a:cs typeface="B Titr" pitchFamily="2" charset="-78"/>
            </a:endParaRPr>
          </a:p>
        </p:txBody>
      </p:sp>
      <p:pic>
        <p:nvPicPr>
          <p:cNvPr id="11" name="Picture 10" descr="C:\Users\morsal\Desktop\J.png"/>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7000" y="1561741"/>
            <a:ext cx="4724399" cy="4572359"/>
          </a:xfrm>
          <a:prstGeom prst="rect">
            <a:avLst/>
          </a:prstGeom>
          <a:noFill/>
          <a:ln>
            <a:noFill/>
          </a:ln>
        </p:spPr>
      </p:pic>
      <p:sp>
        <p:nvSpPr>
          <p:cNvPr id="12" name="Rectangle 11"/>
          <p:cNvSpPr/>
          <p:nvPr/>
        </p:nvSpPr>
        <p:spPr>
          <a:xfrm>
            <a:off x="4876799" y="3637360"/>
            <a:ext cx="4194673" cy="1304203"/>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منوی </a:t>
            </a:r>
            <a:r>
              <a:rPr lang="en-US" dirty="0">
                <a:latin typeface="Times New Roman" pitchFamily="18" charset="0"/>
                <a:cs typeface="B Titr" pitchFamily="2" charset="-78"/>
              </a:rPr>
              <a:t>Save screenshot</a:t>
            </a:r>
            <a:r>
              <a:rPr lang="fa-IR" dirty="0">
                <a:latin typeface="Times New Roman" pitchFamily="18" charset="0"/>
                <a:cs typeface="B Titr" pitchFamily="2" charset="-78"/>
              </a:rPr>
              <a:t> شامل کنترلرهای زیاد مهمی است. کنترلر </a:t>
            </a:r>
            <a:r>
              <a:rPr lang="en-US" dirty="0">
                <a:latin typeface="Times New Roman" pitchFamily="18" charset="0"/>
                <a:cs typeface="B Titr" pitchFamily="2" charset="-78"/>
              </a:rPr>
              <a:t>Resolution (pixels)</a:t>
            </a:r>
            <a:r>
              <a:rPr lang="fa-IR" dirty="0">
                <a:latin typeface="Times New Roman" pitchFamily="18" charset="0"/>
                <a:cs typeface="B Titr" pitchFamily="2" charset="-78"/>
              </a:rPr>
              <a:t>، برای تعیین کیفیت و ابعاد انیمیشن بکار می رود.</a:t>
            </a:r>
            <a:endParaRPr lang="en-US" dirty="0">
              <a:latin typeface="Times New Roman" pitchFamily="18" charset="0"/>
              <a:cs typeface="B Titr" pitchFamily="2" charset="-78"/>
            </a:endParaRPr>
          </a:p>
        </p:txBody>
      </p:sp>
      <p:sp>
        <p:nvSpPr>
          <p:cNvPr id="13" name="TextBox 12"/>
          <p:cNvSpPr txBox="1"/>
          <p:nvPr/>
        </p:nvSpPr>
        <p:spPr>
          <a:xfrm>
            <a:off x="4972909" y="5105400"/>
            <a:ext cx="3863226" cy="1338828"/>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3- گزینه </a:t>
            </a:r>
            <a:r>
              <a:rPr lang="en-US" dirty="0"/>
              <a:t>Save animation </a:t>
            </a:r>
            <a:r>
              <a:rPr lang="fa-IR" dirty="0"/>
              <a:t> را انتخاب کرده و سپس در پنجره  </a:t>
            </a:r>
            <a:r>
              <a:rPr lang="en-US" dirty="0"/>
              <a:t>Filename </a:t>
            </a:r>
            <a:r>
              <a:rPr lang="fa-IR" dirty="0"/>
              <a:t>، نام فایل و بعد فرمت  </a:t>
            </a:r>
            <a:r>
              <a:rPr lang="en-US" dirty="0" err="1"/>
              <a:t>avi</a:t>
            </a:r>
            <a:r>
              <a:rPr lang="fa-IR" dirty="0"/>
              <a:t> را انتخاب کرده و سپس </a:t>
            </a:r>
            <a:r>
              <a:rPr lang="en-US" dirty="0"/>
              <a:t>OK</a:t>
            </a:r>
            <a:r>
              <a:rPr lang="fa-IR" dirty="0"/>
              <a:t> کنید</a:t>
            </a:r>
            <a:endParaRPr lang="en-US" dirty="0"/>
          </a:p>
        </p:txBody>
      </p:sp>
    </p:spTree>
    <p:extLst>
      <p:ext uri="{BB962C8B-B14F-4D97-AF65-F5344CB8AC3E}">
        <p14:creationId xmlns:p14="http://schemas.microsoft.com/office/powerpoint/2010/main" val="326885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2"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46512" y="307148"/>
            <a:ext cx="1711761"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b="1" dirty="0">
                <a:solidFill>
                  <a:srgbClr val="C00000"/>
                </a:solidFill>
                <a:latin typeface="Times New Roman" pitchFamily="18" charset="0"/>
                <a:cs typeface="Times New Roman" pitchFamily="18" charset="0"/>
              </a:rPr>
              <a:t>Selection</a:t>
            </a:r>
            <a:endParaRPr lang="en-US" sz="2400" dirty="0">
              <a:solidFill>
                <a:srgbClr val="C00000"/>
              </a:solidFill>
              <a:latin typeface="Times New Roman" pitchFamily="18" charset="0"/>
              <a:cs typeface="Times New Roman" pitchFamily="18" charset="0"/>
            </a:endParaRPr>
          </a:p>
        </p:txBody>
      </p:sp>
      <p:sp>
        <p:nvSpPr>
          <p:cNvPr id="8" name="Rectangle 7"/>
          <p:cNvSpPr/>
          <p:nvPr/>
        </p:nvSpPr>
        <p:spPr>
          <a:xfrm>
            <a:off x="372721" y="990600"/>
            <a:ext cx="8651289" cy="1719702"/>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مهم ترین کاربرد آن در پیدا کردن محدوده خاصی از خروجی ها می باشد. به عنوان مثال شما با استفاده از این نرم افزار می توانید نقاطی را که دارای سرعتی برابریا نزدیک  با سرعت حد هستند را پیدا کنید و یا برای جستجوی صفحاتی بکار روند که کرنش آن ها از حد تسلیم ماده بیشتر است. در ادامه به بررسی این قابلیت ها می پردازیم.</a:t>
            </a:r>
            <a:endParaRPr lang="en-US" dirty="0">
              <a:latin typeface="Times New Roman" pitchFamily="18" charset="0"/>
              <a:cs typeface="B Titr" pitchFamily="2" charset="-78"/>
            </a:endParaRPr>
          </a:p>
        </p:txBody>
      </p:sp>
      <p:sp>
        <p:nvSpPr>
          <p:cNvPr id="13" name="Rectangle 12"/>
          <p:cNvSpPr/>
          <p:nvPr/>
        </p:nvSpPr>
        <p:spPr>
          <a:xfrm>
            <a:off x="4186273" y="2710302"/>
            <a:ext cx="457200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p>
            <a:pPr algn="ctr" rtl="1"/>
            <a:r>
              <a:rPr lang="en-US" sz="2000" b="1" dirty="0">
                <a:solidFill>
                  <a:schemeClr val="accent4">
                    <a:lumMod val="75000"/>
                  </a:schemeClr>
                </a:solidFill>
                <a:latin typeface="Times New Roman" pitchFamily="18" charset="0"/>
                <a:cs typeface="Times New Roman" pitchFamily="18" charset="0"/>
              </a:rPr>
              <a:t>Exercise </a:t>
            </a:r>
            <a:r>
              <a:rPr lang="en-US" sz="2000" b="1" dirty="0" smtClean="0">
                <a:solidFill>
                  <a:schemeClr val="accent4">
                    <a:lumMod val="75000"/>
                  </a:schemeClr>
                </a:solidFill>
                <a:latin typeface="Times New Roman" pitchFamily="18" charset="0"/>
                <a:cs typeface="Times New Roman" pitchFamily="18" charset="0"/>
              </a:rPr>
              <a:t>17 :</a:t>
            </a:r>
            <a:r>
              <a:rPr lang="en-US" sz="2000" b="1" dirty="0" smtClean="0">
                <a:solidFill>
                  <a:srgbClr val="C00000"/>
                </a:solidFill>
                <a:latin typeface="Times New Roman" pitchFamily="18" charset="0"/>
                <a:cs typeface="Times New Roman" pitchFamily="18" charset="0"/>
              </a:rPr>
              <a:t> </a:t>
            </a:r>
            <a:endParaRPr lang="fa-IR" sz="2000" b="1" dirty="0" smtClean="0">
              <a:solidFill>
                <a:srgbClr val="C00000"/>
              </a:solidFill>
              <a:latin typeface="Times New Roman" pitchFamily="18" charset="0"/>
              <a:cs typeface="Times New Roman" pitchFamily="18" charset="0"/>
            </a:endParaRPr>
          </a:p>
          <a:p>
            <a:pPr algn="ctr" rtl="1"/>
            <a:r>
              <a:rPr lang="en-US" sz="2000" b="1" dirty="0" smtClean="0">
                <a:solidFill>
                  <a:srgbClr val="C00000"/>
                </a:solidFill>
                <a:latin typeface="Times New Roman" pitchFamily="18" charset="0"/>
                <a:cs typeface="Times New Roman" pitchFamily="18" charset="0"/>
              </a:rPr>
              <a:t>Performing </a:t>
            </a:r>
            <a:r>
              <a:rPr lang="en-US" sz="2000" b="1" dirty="0">
                <a:solidFill>
                  <a:srgbClr val="C00000"/>
                </a:solidFill>
                <a:latin typeface="Times New Roman" pitchFamily="18" charset="0"/>
                <a:cs typeface="Times New Roman" pitchFamily="18" charset="0"/>
              </a:rPr>
              <a:t>Query-Based Selections</a:t>
            </a:r>
            <a:r>
              <a:rPr lang="en-US" sz="2000" b="1" dirty="0">
                <a:solidFill>
                  <a:srgbClr val="FFFF00"/>
                </a:solidFill>
                <a:latin typeface="Times New Roman" pitchFamily="18" charset="0"/>
                <a:cs typeface="Times New Roman" pitchFamily="18" charset="0"/>
              </a:rPr>
              <a:t> </a:t>
            </a:r>
            <a:endParaRPr lang="en-US" sz="2000" dirty="0">
              <a:solidFill>
                <a:srgbClr val="FFFF00"/>
              </a:solidFill>
              <a:latin typeface="Times New Roman" pitchFamily="18" charset="0"/>
              <a:cs typeface="Times New Roman" pitchFamily="18" charset="0"/>
            </a:endParaRPr>
          </a:p>
        </p:txBody>
      </p:sp>
      <p:sp>
        <p:nvSpPr>
          <p:cNvPr id="14" name="Rectangle 13"/>
          <p:cNvSpPr/>
          <p:nvPr/>
        </p:nvSpPr>
        <p:spPr>
          <a:xfrm>
            <a:off x="76200" y="3612929"/>
            <a:ext cx="8879889" cy="507831"/>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در این بخش همه سلول هایی که دارای کرنش های  پلاستیک بزرگ (</a:t>
            </a:r>
            <a:r>
              <a:rPr lang="en-US" dirty="0">
                <a:latin typeface="Times New Roman" pitchFamily="18" charset="0"/>
                <a:cs typeface="B Titr" pitchFamily="2" charset="-78"/>
              </a:rPr>
              <a:t>EQPS</a:t>
            </a:r>
            <a:r>
              <a:rPr lang="fa-IR" dirty="0">
                <a:latin typeface="Times New Roman" pitchFamily="18" charset="0"/>
                <a:cs typeface="B Titr" pitchFamily="2" charset="-78"/>
              </a:rPr>
              <a:t>) برابر هستند را پیدا خواهیم کرد.</a:t>
            </a:r>
            <a:endParaRPr lang="en-US" dirty="0">
              <a:latin typeface="Times New Roman" pitchFamily="18" charset="0"/>
              <a:cs typeface="B Titr" pitchFamily="2" charset="-78"/>
            </a:endParaRPr>
          </a:p>
        </p:txBody>
      </p:sp>
      <p:sp>
        <p:nvSpPr>
          <p:cNvPr id="15" name="TextBox 14"/>
          <p:cNvSpPr txBox="1"/>
          <p:nvPr/>
        </p:nvSpPr>
        <p:spPr>
          <a:xfrm>
            <a:off x="757093" y="4080975"/>
            <a:ext cx="8160219"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1- فایل </a:t>
            </a:r>
            <a:r>
              <a:rPr lang="en-US" dirty="0"/>
              <a:t>can.ex2</a:t>
            </a:r>
            <a:r>
              <a:rPr lang="fa-IR" dirty="0"/>
              <a:t> را باز کرده و به آخرین گام زمانی بروید.</a:t>
            </a:r>
            <a:endParaRPr lang="en-US" dirty="0"/>
          </a:p>
        </p:txBody>
      </p:sp>
      <p:sp>
        <p:nvSpPr>
          <p:cNvPr id="16" name="Rectangle 15"/>
          <p:cNvSpPr/>
          <p:nvPr/>
        </p:nvSpPr>
        <p:spPr>
          <a:xfrm>
            <a:off x="3962399" y="5099035"/>
            <a:ext cx="4954912" cy="507831"/>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3- از بالاترین </a:t>
            </a:r>
            <a:r>
              <a:rPr lang="en-US" dirty="0">
                <a:latin typeface="Times New Roman" pitchFamily="18" charset="0"/>
                <a:cs typeface="B Titr" pitchFamily="2" charset="-78"/>
              </a:rPr>
              <a:t>combo Box</a:t>
            </a:r>
            <a:r>
              <a:rPr lang="fa-IR" dirty="0">
                <a:latin typeface="Times New Roman" pitchFamily="18" charset="0"/>
                <a:cs typeface="B Titr" pitchFamily="2" charset="-78"/>
              </a:rPr>
              <a:t>، </a:t>
            </a:r>
            <a:r>
              <a:rPr lang="en-US" dirty="0">
                <a:latin typeface="Times New Roman" pitchFamily="18" charset="0"/>
                <a:cs typeface="B Titr" pitchFamily="2" charset="-78"/>
              </a:rPr>
              <a:t>Cells</a:t>
            </a:r>
            <a:r>
              <a:rPr lang="fa-IR" dirty="0">
                <a:latin typeface="Times New Roman" pitchFamily="18" charset="0"/>
                <a:cs typeface="B Titr" pitchFamily="2" charset="-78"/>
              </a:rPr>
              <a:t> را انتخاب کنید.</a:t>
            </a:r>
            <a:endParaRPr lang="en-US" dirty="0">
              <a:latin typeface="Times New Roman" pitchFamily="18" charset="0"/>
              <a:cs typeface="B Titr" pitchFamily="2" charset="-78"/>
            </a:endParaRPr>
          </a:p>
        </p:txBody>
      </p:sp>
      <mc:AlternateContent xmlns:mc="http://schemas.openxmlformats.org/markup-compatibility/2006" xmlns:a14="http://schemas.microsoft.com/office/drawing/2010/main">
        <mc:Choice Requires="a14">
          <p:sp>
            <p:nvSpPr>
              <p:cNvPr id="17" name="Rectangle 16"/>
              <p:cNvSpPr/>
              <p:nvPr/>
            </p:nvSpPr>
            <p:spPr>
              <a:xfrm>
                <a:off x="348232" y="5633024"/>
                <a:ext cx="8569079" cy="923330"/>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4- از ردیف آخر </a:t>
                </a:r>
                <a:r>
                  <a:rPr lang="en-US" dirty="0">
                    <a:latin typeface="Times New Roman" pitchFamily="18" charset="0"/>
                    <a:cs typeface="B Titr" pitchFamily="2" charset="-78"/>
                  </a:rPr>
                  <a:t>EQPS</a:t>
                </a:r>
                <a:r>
                  <a:rPr lang="fa-IR" dirty="0">
                    <a:latin typeface="Times New Roman" pitchFamily="18" charset="0"/>
                    <a:cs typeface="B Titr" pitchFamily="2" charset="-78"/>
                  </a:rPr>
                  <a:t>، را انتخاب کنید و از بخش بعدی گزینه </a:t>
                </a:r>
                <a14:m>
                  <m:oMath xmlns:m="http://schemas.openxmlformats.org/officeDocument/2006/math">
                    <m:r>
                      <a:rPr lang="fa-IR" dirty="0">
                        <a:latin typeface="Cambria Math"/>
                        <a:cs typeface="B Titr" pitchFamily="2" charset="-78"/>
                      </a:rPr>
                      <m:t>&lt;=</m:t>
                    </m:r>
                  </m:oMath>
                </a14:m>
                <a:r>
                  <a:rPr lang="fa-IR" dirty="0">
                    <a:latin typeface="Times New Roman" pitchFamily="18" charset="0"/>
                    <a:cs typeface="B Titr" pitchFamily="2" charset="-78"/>
                  </a:rPr>
                  <a:t> را انتخاب کنید و در باکس آخر 1.5 را انتخاب کنید.</a:t>
                </a:r>
                <a:endParaRPr lang="en-US" dirty="0">
                  <a:latin typeface="Times New Roman" pitchFamily="18" charset="0"/>
                  <a:cs typeface="B Titr" pitchFamily="2" charset="-78"/>
                </a:endParaRPr>
              </a:p>
            </p:txBody>
          </p:sp>
        </mc:Choice>
        <mc:Fallback xmlns="">
          <p:sp>
            <p:nvSpPr>
              <p:cNvPr id="17" name="Rectangle 16"/>
              <p:cNvSpPr>
                <a:spLocks noRot="1" noChangeAspect="1" noMove="1" noResize="1" noEditPoints="1" noAdjustHandles="1" noChangeArrowheads="1" noChangeShapeType="1" noTextEdit="1"/>
              </p:cNvSpPr>
              <p:nvPr/>
            </p:nvSpPr>
            <p:spPr>
              <a:xfrm>
                <a:off x="348232" y="5633024"/>
                <a:ext cx="8569079" cy="923330"/>
              </a:xfrm>
              <a:prstGeom prst="rect">
                <a:avLst/>
              </a:prstGeom>
              <a:blipFill rotWithShape="1">
                <a:blip r:embed="rId2"/>
                <a:stretch>
                  <a:fillRect r="-711" b="-6579"/>
                </a:stretch>
              </a:blipFill>
            </p:spPr>
            <p:txBody>
              <a:bodyPr/>
              <a:lstStyle/>
              <a:p>
                <a:r>
                  <a:rPr lang="fa-IR">
                    <a:noFill/>
                  </a:rPr>
                  <a:t> </a:t>
                </a:r>
              </a:p>
            </p:txBody>
          </p:sp>
        </mc:Fallback>
      </mc:AlternateContent>
      <p:sp>
        <p:nvSpPr>
          <p:cNvPr id="9" name="TextBox 8"/>
          <p:cNvSpPr txBox="1"/>
          <p:nvPr/>
        </p:nvSpPr>
        <p:spPr>
          <a:xfrm>
            <a:off x="757092" y="4588806"/>
            <a:ext cx="8160219"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2- قسمت </a:t>
            </a:r>
            <a:r>
              <a:rPr lang="en-US" dirty="0"/>
              <a:t>Find data</a:t>
            </a:r>
            <a:r>
              <a:rPr lang="fa-IR" dirty="0"/>
              <a:t> را از  </a:t>
            </a:r>
            <a:r>
              <a:rPr lang="en-US" dirty="0"/>
              <a:t> Edit → Find Data</a:t>
            </a:r>
            <a:r>
              <a:rPr lang="fa-IR" dirty="0"/>
              <a:t>باز کنید.</a:t>
            </a:r>
            <a:r>
              <a:rPr lang="en-US" dirty="0"/>
              <a:t> </a:t>
            </a:r>
          </a:p>
        </p:txBody>
      </p:sp>
    </p:spTree>
    <p:extLst>
      <p:ext uri="{BB962C8B-B14F-4D97-AF65-F5344CB8AC3E}">
        <p14:creationId xmlns:p14="http://schemas.microsoft.com/office/powerpoint/2010/main" val="111172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4" grpId="0"/>
      <p:bldP spid="15" grpId="0"/>
      <p:bldP spid="16" grpId="0"/>
      <p:bldP spid="17"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8470" y="365204"/>
            <a:ext cx="4416594" cy="507831"/>
          </a:xfrm>
          <a:prstGeom prst="rect">
            <a:avLst/>
          </a:prstGeom>
        </p:spPr>
        <p:txBody>
          <a:bodyPr wrap="square">
            <a:spAutoFit/>
          </a:bodyPr>
          <a:lstStyle/>
          <a:p>
            <a:pPr algn="r" rtl="1">
              <a:lnSpc>
                <a:spcPct val="150000"/>
              </a:lnSpc>
            </a:pPr>
            <a:r>
              <a:rPr lang="en-US" dirty="0">
                <a:latin typeface="Times New Roman" pitchFamily="18" charset="0"/>
                <a:cs typeface="B Titr" pitchFamily="2" charset="-78"/>
              </a:rPr>
              <a:t> 5</a:t>
            </a:r>
            <a:r>
              <a:rPr lang="fa-IR" dirty="0">
                <a:latin typeface="Times New Roman" pitchFamily="18" charset="0"/>
                <a:cs typeface="B Titr" pitchFamily="2" charset="-78"/>
              </a:rPr>
              <a:t>- روی گزینه </a:t>
            </a:r>
            <a:r>
              <a:rPr lang="en-US" dirty="0">
                <a:latin typeface="Times New Roman" pitchFamily="18" charset="0"/>
                <a:cs typeface="B Titr" pitchFamily="2" charset="-78"/>
              </a:rPr>
              <a:t>Run Selection Query  </a:t>
            </a:r>
            <a:r>
              <a:rPr lang="fa-IR" dirty="0">
                <a:latin typeface="Times New Roman" pitchFamily="18" charset="0"/>
                <a:cs typeface="B Titr" pitchFamily="2" charset="-78"/>
              </a:rPr>
              <a:t> کلیک کنید</a:t>
            </a:r>
            <a:endParaRPr lang="en-US" dirty="0">
              <a:latin typeface="Times New Roman" pitchFamily="18" charset="0"/>
              <a:cs typeface="B Titr" pitchFamily="2" charset="-78"/>
            </a:endParaRPr>
          </a:p>
        </p:txBody>
      </p:sp>
      <p:sp>
        <p:nvSpPr>
          <p:cNvPr id="6" name="Rectangle 5"/>
          <p:cNvSpPr/>
          <p:nvPr/>
        </p:nvSpPr>
        <p:spPr>
          <a:xfrm>
            <a:off x="494461" y="5136023"/>
            <a:ext cx="8127417" cy="1719702"/>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در شکل سلول هایی را می بینید که پررنگ تر شده اند، این صفحات درواقع نتایج جستجوی شما می باشند. یکی از راه های آسان برای انتخاب چند سلول، انتخاب آنها به طور مستقیم از داخل نمایش سه بعدی است.این کار توسط </a:t>
            </a:r>
            <a:r>
              <a:rPr lang="en-US" dirty="0">
                <a:latin typeface="Times New Roman" pitchFamily="18" charset="0"/>
                <a:cs typeface="B Titr" pitchFamily="2" charset="-78"/>
              </a:rPr>
              <a:t>rubber-band selection</a:t>
            </a:r>
            <a:r>
              <a:rPr lang="fa-IR" dirty="0">
                <a:latin typeface="Times New Roman" pitchFamily="18" charset="0"/>
                <a:cs typeface="B Titr" pitchFamily="2" charset="-78"/>
              </a:rPr>
              <a:t> صورت می گیرد. این کار با کلیک و کشیدن ماوس در پنجره نمایش سه بعدی انجام می شود.</a:t>
            </a:r>
            <a:endParaRPr lang="en-US" dirty="0">
              <a:latin typeface="Times New Roman" pitchFamily="18" charset="0"/>
              <a:cs typeface="B Titr" pitchFamily="2" charset="-78"/>
            </a:endParaRPr>
          </a:p>
        </p:txBody>
      </p:sp>
      <p:sp>
        <p:nvSpPr>
          <p:cNvPr id="7" name="Rounded Rectangle 6"/>
          <p:cNvSpPr/>
          <p:nvPr/>
        </p:nvSpPr>
        <p:spPr>
          <a:xfrm>
            <a:off x="8795628" y="5362664"/>
            <a:ext cx="266700" cy="3048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C:\Users\Mohammad\Desktop\Picture\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867599" cy="436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0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6960" y="102064"/>
            <a:ext cx="64770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روش های زیر برای </a:t>
            </a:r>
            <a:r>
              <a:rPr lang="en-US" dirty="0">
                <a:latin typeface="Times New Roman" pitchFamily="18" charset="0"/>
                <a:cs typeface="B Titr" pitchFamily="2" charset="-78"/>
              </a:rPr>
              <a:t>selection</a:t>
            </a:r>
            <a:r>
              <a:rPr lang="fa-IR" dirty="0">
                <a:latin typeface="Times New Roman" pitchFamily="18" charset="0"/>
                <a:cs typeface="B Titr" pitchFamily="2" charset="-78"/>
              </a:rPr>
              <a:t> در فضای سه بعدی وجود دارد</a:t>
            </a:r>
            <a:r>
              <a:rPr lang="en-US" dirty="0">
                <a:latin typeface="Times New Roman" pitchFamily="18" charset="0"/>
                <a:cs typeface="B Titr" pitchFamily="2" charset="-78"/>
              </a:rPr>
              <a:t>:</a:t>
            </a:r>
          </a:p>
        </p:txBody>
      </p:sp>
      <p:sp>
        <p:nvSpPr>
          <p:cNvPr id="5" name="TextBox 4"/>
          <p:cNvSpPr txBox="1"/>
          <p:nvPr/>
        </p:nvSpPr>
        <p:spPr>
          <a:xfrm>
            <a:off x="399971" y="635716"/>
            <a:ext cx="8255000"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en-US" dirty="0"/>
              <a:t>Select Cells On (Surface)          </a:t>
            </a:r>
            <a:r>
              <a:rPr lang="fa-IR" dirty="0"/>
              <a:t> </a:t>
            </a:r>
            <a:r>
              <a:rPr lang="en-US" dirty="0"/>
              <a:t> </a:t>
            </a:r>
            <a:r>
              <a:rPr lang="fa-IR" dirty="0"/>
              <a:t> سلول هایی که قابل رویت در شکل هستند را انتخاب می کند. </a:t>
            </a:r>
            <a:endParaRPr lang="en-US" dirty="0"/>
          </a:p>
        </p:txBody>
      </p:sp>
      <p:sp>
        <p:nvSpPr>
          <p:cNvPr id="6" name="TextBox 5"/>
          <p:cNvSpPr txBox="1"/>
          <p:nvPr/>
        </p:nvSpPr>
        <p:spPr>
          <a:xfrm>
            <a:off x="0" y="1173366"/>
            <a:ext cx="8826500"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en-US" dirty="0"/>
              <a:t>Select Points On (Surface)             </a:t>
            </a:r>
            <a:r>
              <a:rPr lang="fa-IR" dirty="0"/>
              <a:t>   نقاطی را که قابل نمایش یا رویت در شکل هستند را نمایش می دهد.</a:t>
            </a:r>
            <a:endParaRPr lang="en-US" dirty="0"/>
          </a:p>
        </p:txBody>
      </p:sp>
      <p:sp>
        <p:nvSpPr>
          <p:cNvPr id="7" name="TextBox 6"/>
          <p:cNvSpPr txBox="1"/>
          <p:nvPr/>
        </p:nvSpPr>
        <p:spPr>
          <a:xfrm>
            <a:off x="-18533" y="1681197"/>
            <a:ext cx="8813990" cy="923330"/>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            </a:t>
            </a:r>
            <a:r>
              <a:rPr lang="en-US" dirty="0"/>
              <a:t>Select Cells Through (Frustum) </a:t>
            </a:r>
            <a:r>
              <a:rPr lang="fa-IR" dirty="0"/>
              <a:t>  همه سلول هایی که در ناحیه انتخاب شده قرار دارند (بصورت حجمی) انتخاب می کند</a:t>
            </a:r>
            <a:endParaRPr lang="en-US" dirty="0"/>
          </a:p>
        </p:txBody>
      </p:sp>
      <p:sp>
        <p:nvSpPr>
          <p:cNvPr id="8" name="TextBox 7"/>
          <p:cNvSpPr txBox="1"/>
          <p:nvPr/>
        </p:nvSpPr>
        <p:spPr>
          <a:xfrm>
            <a:off x="511783" y="2683998"/>
            <a:ext cx="8255000" cy="923330"/>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en-US" dirty="0"/>
              <a:t>Select Cells Through (Frustum) </a:t>
            </a:r>
            <a:r>
              <a:rPr lang="en-US" dirty="0" smtClean="0"/>
              <a:t>              </a:t>
            </a:r>
            <a:r>
              <a:rPr lang="fa-IR" dirty="0" smtClean="0"/>
              <a:t> </a:t>
            </a:r>
            <a:r>
              <a:rPr lang="en-US" dirty="0" smtClean="0"/>
              <a:t> </a:t>
            </a:r>
            <a:r>
              <a:rPr lang="fa-IR" dirty="0" smtClean="0"/>
              <a:t>همه </a:t>
            </a:r>
            <a:r>
              <a:rPr lang="fa-IR" dirty="0"/>
              <a:t>نقاطی که در ناحیه انتخاب شده قرار دارند (بصورت حجمی) انتخاب می کند.</a:t>
            </a:r>
            <a:endParaRPr lang="en-US" dirty="0"/>
          </a:p>
        </p:txBody>
      </p:sp>
      <p:pic>
        <p:nvPicPr>
          <p:cNvPr id="9" name="Picture 8" descr="C:\Users\morsal\Desktop\L.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121571" y="764105"/>
            <a:ext cx="533400" cy="369332"/>
          </a:xfrm>
          <a:prstGeom prst="rect">
            <a:avLst/>
          </a:prstGeom>
          <a:noFill/>
          <a:ln>
            <a:noFill/>
          </a:ln>
        </p:spPr>
      </p:pic>
      <p:pic>
        <p:nvPicPr>
          <p:cNvPr id="10" name="Picture 9" descr="C:\Users\morsal\Desktop\;.png"/>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121571" y="1289978"/>
            <a:ext cx="486092" cy="348565"/>
          </a:xfrm>
          <a:prstGeom prst="rect">
            <a:avLst/>
          </a:prstGeom>
          <a:noFill/>
          <a:ln>
            <a:noFill/>
          </a:ln>
        </p:spPr>
      </p:pic>
      <p:pic>
        <p:nvPicPr>
          <p:cNvPr id="11" name="Picture 10" descr="C:\Users\morsal\Desktop\'.png"/>
          <p:cNvPicPr/>
          <p:nvPr/>
        </p:nvPicPr>
        <p:blipFill>
          <a:blip r:embed="rId6">
            <a:extLst>
              <a:ext uri="{28A0092B-C50C-407E-A947-70E740481C1C}">
                <a14:useLocalDpi xmlns:a14="http://schemas.microsoft.com/office/drawing/2010/main" val="0"/>
              </a:ext>
            </a:extLst>
          </a:blip>
          <a:srcRect/>
          <a:stretch>
            <a:fillRect/>
          </a:stretch>
        </p:blipFill>
        <p:spPr bwMode="auto">
          <a:xfrm>
            <a:off x="8154749" y="1832670"/>
            <a:ext cx="452914" cy="369332"/>
          </a:xfrm>
          <a:prstGeom prst="rect">
            <a:avLst/>
          </a:prstGeom>
          <a:noFill/>
          <a:ln>
            <a:noFill/>
          </a:ln>
        </p:spPr>
      </p:pic>
      <p:pic>
        <p:nvPicPr>
          <p:cNvPr id="12" name="Picture 11" descr="C:\Users\morsal\Desktop\Z.png"/>
          <p:cNvPicPr/>
          <p:nvPr/>
        </p:nvPicPr>
        <p:blipFill>
          <a:blip r:embed="rId7">
            <a:extLst>
              <a:ext uri="{28A0092B-C50C-407E-A947-70E740481C1C}">
                <a14:useLocalDpi xmlns:a14="http://schemas.microsoft.com/office/drawing/2010/main" val="0"/>
              </a:ext>
            </a:extLst>
          </a:blip>
          <a:srcRect/>
          <a:stretch>
            <a:fillRect/>
          </a:stretch>
        </p:blipFill>
        <p:spPr bwMode="auto">
          <a:xfrm>
            <a:off x="8139509" y="2700158"/>
            <a:ext cx="414178" cy="330815"/>
          </a:xfrm>
          <a:prstGeom prst="rect">
            <a:avLst/>
          </a:prstGeom>
          <a:noFill/>
          <a:ln>
            <a:noFill/>
          </a:ln>
        </p:spPr>
      </p:pic>
      <p:sp>
        <p:nvSpPr>
          <p:cNvPr id="17" name="Rectangle 16"/>
          <p:cNvSpPr/>
          <p:nvPr/>
        </p:nvSpPr>
        <p:spPr>
          <a:xfrm>
            <a:off x="7211955" y="3740362"/>
            <a:ext cx="1614545"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en-US" sz="2000" b="1" dirty="0">
                <a:solidFill>
                  <a:srgbClr val="C00000"/>
                </a:solidFill>
                <a:latin typeface="Times New Roman" pitchFamily="18" charset="0"/>
                <a:cs typeface="Times New Roman" pitchFamily="18" charset="0"/>
              </a:rPr>
              <a:t>Select Blocks</a:t>
            </a:r>
            <a:endParaRPr lang="en-US" sz="2000" dirty="0">
              <a:solidFill>
                <a:srgbClr val="C00000"/>
              </a:solidFill>
              <a:latin typeface="Times New Roman" pitchFamily="18" charset="0"/>
              <a:cs typeface="Times New Roman" pitchFamily="18" charset="0"/>
            </a:endParaRPr>
          </a:p>
        </p:txBody>
      </p:sp>
      <p:sp>
        <p:nvSpPr>
          <p:cNvPr id="21" name="TextBox 20"/>
          <p:cNvSpPr txBox="1"/>
          <p:nvPr/>
        </p:nvSpPr>
        <p:spPr>
          <a:xfrm>
            <a:off x="127802" y="4191000"/>
            <a:ext cx="8890000" cy="2327560"/>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sz="1400" dirty="0"/>
              <a:t>میانبرهای </a:t>
            </a:r>
            <a:r>
              <a:rPr lang="en-US" sz="1400" dirty="0" err="1"/>
              <a:t>s,b</a:t>
            </a:r>
            <a:r>
              <a:rPr lang="fa-IR" sz="1400" dirty="0"/>
              <a:t> به شما این امکان را می دهد که به سرعت یک بلوک یا سلول را انتخاب کنید.این کار با قرار دادن ماوس در یک ناحیه دلخواه و بعد فشردن یکی از این کلید ها صورت می گیرد. شما می توانید تغییراتی را روی بخش های انتخاب شده در </a:t>
            </a:r>
            <a:r>
              <a:rPr lang="en-US" sz="1400" dirty="0"/>
              <a:t>selection inspector</a:t>
            </a:r>
            <a:r>
              <a:rPr lang="fa-IR" sz="1400" dirty="0"/>
              <a:t> انجام دهید. </a:t>
            </a:r>
            <a:r>
              <a:rPr lang="en-US" sz="1400" dirty="0"/>
              <a:t>Selection inspector</a:t>
            </a:r>
            <a:r>
              <a:rPr lang="fa-IR" sz="1400" dirty="0"/>
              <a:t>، را از منوی </a:t>
            </a:r>
            <a:r>
              <a:rPr lang="en-US" sz="1400" dirty="0"/>
              <a:t>View → Selection Inspector</a:t>
            </a:r>
            <a:r>
              <a:rPr lang="fa-IR" sz="1400" dirty="0"/>
              <a:t> </a:t>
            </a:r>
            <a:r>
              <a:rPr lang="en-US" sz="1400" dirty="0"/>
              <a:t> </a:t>
            </a:r>
            <a:r>
              <a:rPr lang="fa-IR" sz="1400" dirty="0"/>
              <a:t>می توان یافت. از این ابزار می توان برای نسبت دادن یک </a:t>
            </a:r>
            <a:r>
              <a:rPr lang="en-US" sz="1400" dirty="0"/>
              <a:t>lable</a:t>
            </a:r>
            <a:r>
              <a:rPr lang="fa-IR" sz="1400" dirty="0"/>
              <a:t> به هر بلوک استفاده کرد تا راحت تر پیدا کنید که کدام جزء در کجا قرار دارد. </a:t>
            </a:r>
            <a:endParaRPr lang="en-US" sz="1400" dirty="0"/>
          </a:p>
          <a:p>
            <a:r>
              <a:rPr lang="en-US" sz="1400" dirty="0"/>
              <a:t>Selection inspector</a:t>
            </a:r>
            <a:r>
              <a:rPr lang="fa-IR" sz="1400" dirty="0"/>
              <a:t> را باز کنید. سپس </a:t>
            </a:r>
            <a:r>
              <a:rPr lang="en-US" sz="1400" dirty="0"/>
              <a:t>selection</a:t>
            </a:r>
            <a:r>
              <a:rPr lang="fa-IR" sz="1400" dirty="0"/>
              <a:t> را با استفاده از یکی از روش های موجود انجام دهید و نتایج را در </a:t>
            </a:r>
            <a:r>
              <a:rPr lang="en-US" sz="1400" dirty="0"/>
              <a:t>selection inspector</a:t>
            </a:r>
            <a:r>
              <a:rPr lang="fa-IR" sz="1400" dirty="0"/>
              <a:t> ببینید. خواهید دید که انتخاب </a:t>
            </a:r>
            <a:r>
              <a:rPr lang="en-US" sz="1400" dirty="0"/>
              <a:t>                </a:t>
            </a:r>
            <a:r>
              <a:rPr lang="fa-IR" sz="1400" dirty="0"/>
              <a:t>، یک لیست از نقاط و سلول ها و همچنین ابزار انتخاب بلوک ها </a:t>
            </a:r>
            <a:r>
              <a:rPr lang="en-US" sz="1400" dirty="0"/>
              <a:t>                </a:t>
            </a:r>
            <a:r>
              <a:rPr lang="fa-IR" sz="1400" dirty="0"/>
              <a:t>یک لیست از آن ها را نشان خواهد داد</a:t>
            </a:r>
            <a:endParaRPr lang="en-US" sz="1400" dirty="0"/>
          </a:p>
        </p:txBody>
      </p:sp>
      <p:pic>
        <p:nvPicPr>
          <p:cNvPr id="24" name="Picture 23" descr="C:\Users\morsal\Desktop\V.png"/>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24600" y="5978907"/>
            <a:ext cx="763270" cy="253302"/>
          </a:xfrm>
          <a:prstGeom prst="rect">
            <a:avLst/>
          </a:prstGeom>
          <a:noFill/>
          <a:ln>
            <a:noFill/>
          </a:ln>
        </p:spPr>
      </p:pic>
      <p:pic>
        <p:nvPicPr>
          <p:cNvPr id="25" name="Picture 24" descr="C:\Users\morsal\Desktop\N.png"/>
          <p:cNvPicPr/>
          <p:nvPr/>
        </p:nvPicPr>
        <p:blipFill>
          <a:blip r:embed="rId10">
            <a:extLst>
              <a:ext uri="{28A0092B-C50C-407E-A947-70E740481C1C}">
                <a14:useLocalDpi xmlns:a14="http://schemas.microsoft.com/office/drawing/2010/main" val="0"/>
              </a:ext>
            </a:extLst>
          </a:blip>
          <a:srcRect/>
          <a:stretch>
            <a:fillRect/>
          </a:stretch>
        </p:blipFill>
        <p:spPr bwMode="auto">
          <a:xfrm>
            <a:off x="1800831" y="5903406"/>
            <a:ext cx="766129" cy="255395"/>
          </a:xfrm>
          <a:prstGeom prst="rect">
            <a:avLst/>
          </a:prstGeom>
          <a:noFill/>
          <a:ln>
            <a:noFill/>
          </a:ln>
        </p:spPr>
      </p:pic>
      <p:sp>
        <p:nvSpPr>
          <p:cNvPr id="26" name="Rounded Rectangle 25"/>
          <p:cNvSpPr/>
          <p:nvPr/>
        </p:nvSpPr>
        <p:spPr>
          <a:xfrm>
            <a:off x="8751102" y="2683998"/>
            <a:ext cx="266700" cy="3048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8777260" y="1864936"/>
            <a:ext cx="266700" cy="3048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8766783" y="1315322"/>
            <a:ext cx="266700" cy="3048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8777260" y="743885"/>
            <a:ext cx="266700" cy="3048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62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7" grpId="0" animBg="1"/>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63173" y="817715"/>
            <a:ext cx="510540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en-US" sz="2000" b="1" dirty="0">
                <a:solidFill>
                  <a:schemeClr val="accent4">
                    <a:lumMod val="75000"/>
                  </a:schemeClr>
                </a:solidFill>
                <a:latin typeface="Times New Roman" pitchFamily="18" charset="0"/>
                <a:cs typeface="Times New Roman" pitchFamily="18" charset="0"/>
              </a:rPr>
              <a:t>Exercise </a:t>
            </a:r>
            <a:r>
              <a:rPr lang="en-US" sz="2000" b="1" dirty="0" smtClean="0">
                <a:solidFill>
                  <a:schemeClr val="accent4">
                    <a:lumMod val="75000"/>
                  </a:schemeClr>
                </a:solidFill>
                <a:latin typeface="Times New Roman" pitchFamily="18" charset="0"/>
                <a:cs typeface="Times New Roman" pitchFamily="18" charset="0"/>
              </a:rPr>
              <a:t>18 : </a:t>
            </a:r>
            <a:r>
              <a:rPr lang="en-US" sz="2000" b="1" dirty="0">
                <a:solidFill>
                  <a:srgbClr val="C00000"/>
                </a:solidFill>
                <a:latin typeface="Times New Roman" pitchFamily="18" charset="0"/>
                <a:cs typeface="Times New Roman" pitchFamily="18" charset="0"/>
              </a:rPr>
              <a:t>Data Element Selections vs. Spatial Selections</a:t>
            </a:r>
          </a:p>
        </p:txBody>
      </p:sp>
      <p:sp>
        <p:nvSpPr>
          <p:cNvPr id="9" name="Rectangle 8"/>
          <p:cNvSpPr/>
          <p:nvPr/>
        </p:nvSpPr>
        <p:spPr>
          <a:xfrm>
            <a:off x="1752600" y="2133600"/>
            <a:ext cx="7145509"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1- ابتدا فایل </a:t>
            </a:r>
            <a:r>
              <a:rPr lang="en-US" dirty="0">
                <a:latin typeface="Times New Roman" pitchFamily="18" charset="0"/>
                <a:cs typeface="B Titr" pitchFamily="2" charset="-78"/>
              </a:rPr>
              <a:t>can.ex2</a:t>
            </a:r>
            <a:r>
              <a:rPr lang="fa-IR" dirty="0">
                <a:latin typeface="Times New Roman" pitchFamily="18" charset="0"/>
                <a:cs typeface="B Titr" pitchFamily="2" charset="-78"/>
              </a:rPr>
              <a:t> را باز کرده و پس از انتخاب همه متغیرها</a:t>
            </a:r>
            <a:r>
              <a:rPr lang="en-US" dirty="0">
                <a:latin typeface="Times New Roman" pitchFamily="18" charset="0"/>
                <a:cs typeface="B Titr" pitchFamily="2" charset="-78"/>
              </a:rPr>
              <a:t>apply </a:t>
            </a:r>
            <a:r>
              <a:rPr lang="fa-IR" dirty="0">
                <a:latin typeface="Times New Roman" pitchFamily="18" charset="0"/>
                <a:cs typeface="B Titr" pitchFamily="2" charset="-78"/>
              </a:rPr>
              <a:t> کنید.</a:t>
            </a:r>
            <a:endParaRPr lang="en-US" dirty="0">
              <a:latin typeface="Times New Roman" pitchFamily="18" charset="0"/>
              <a:cs typeface="B Titr" pitchFamily="2" charset="-78"/>
            </a:endParaRPr>
          </a:p>
        </p:txBody>
      </p:sp>
      <p:sp>
        <p:nvSpPr>
          <p:cNvPr id="10" name="Rectangle 9"/>
          <p:cNvSpPr/>
          <p:nvPr/>
        </p:nvSpPr>
        <p:spPr>
          <a:xfrm>
            <a:off x="2599446" y="2667000"/>
            <a:ext cx="6298663"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2- یک  </a:t>
            </a:r>
            <a:r>
              <a:rPr lang="en-US" dirty="0">
                <a:latin typeface="Times New Roman" pitchFamily="18" charset="0"/>
                <a:cs typeface="B Titr" pitchFamily="2" charset="-78"/>
              </a:rPr>
              <a:t>selection</a:t>
            </a:r>
            <a:r>
              <a:rPr lang="fa-IR" dirty="0">
                <a:latin typeface="Times New Roman" pitchFamily="18" charset="0"/>
                <a:cs typeface="B Titr" pitchFamily="2" charset="-78"/>
              </a:rPr>
              <a:t>  با استفاده از </a:t>
            </a:r>
            <a:r>
              <a:rPr lang="en-US" dirty="0">
                <a:latin typeface="Times New Roman" pitchFamily="18" charset="0"/>
                <a:cs typeface="B Titr" pitchFamily="2" charset="-78"/>
              </a:rPr>
              <a:t>Select Cells Through </a:t>
            </a:r>
            <a:r>
              <a:rPr lang="fa-IR" dirty="0">
                <a:latin typeface="Times New Roman" pitchFamily="18" charset="0"/>
                <a:cs typeface="B Titr" pitchFamily="2" charset="-78"/>
              </a:rPr>
              <a:t> ایجاد کنید.</a:t>
            </a:r>
            <a:endParaRPr lang="en-US" dirty="0">
              <a:latin typeface="Times New Roman" pitchFamily="18" charset="0"/>
              <a:cs typeface="B Titr" pitchFamily="2" charset="-78"/>
            </a:endParaRPr>
          </a:p>
        </p:txBody>
      </p:sp>
      <p:sp>
        <p:nvSpPr>
          <p:cNvPr id="11" name="Rectangle 10"/>
          <p:cNvSpPr/>
          <p:nvPr/>
        </p:nvSpPr>
        <p:spPr>
          <a:xfrm>
            <a:off x="228600" y="3124200"/>
            <a:ext cx="8656809" cy="888705"/>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3- اگر قابل رویت نباشند با استفاده از منوی (</a:t>
            </a:r>
            <a:r>
              <a:rPr lang="en-US" dirty="0">
                <a:latin typeface="Times New Roman" pitchFamily="18" charset="0"/>
                <a:cs typeface="B Titr" pitchFamily="2" charset="-78"/>
              </a:rPr>
              <a:t>Selection Inspector</a:t>
            </a:r>
            <a:r>
              <a:rPr lang="fa-IR" dirty="0">
                <a:latin typeface="Times New Roman" pitchFamily="18" charset="0"/>
                <a:cs typeface="B Titr" pitchFamily="2" charset="-78"/>
              </a:rPr>
              <a:t>→ </a:t>
            </a:r>
            <a:r>
              <a:rPr lang="en-US" dirty="0">
                <a:latin typeface="Times New Roman" pitchFamily="18" charset="0"/>
                <a:cs typeface="B Titr" pitchFamily="2" charset="-78"/>
              </a:rPr>
              <a:t>View </a:t>
            </a:r>
            <a:r>
              <a:rPr lang="fa-IR" dirty="0">
                <a:latin typeface="Times New Roman" pitchFamily="18" charset="0"/>
                <a:cs typeface="B Titr" pitchFamily="2" charset="-78"/>
              </a:rPr>
              <a:t>)، </a:t>
            </a:r>
            <a:r>
              <a:rPr lang="en-US" dirty="0">
                <a:latin typeface="Times New Roman" pitchFamily="18" charset="0"/>
                <a:cs typeface="B Titr" pitchFamily="2" charset="-78"/>
              </a:rPr>
              <a:t>selection inspector </a:t>
            </a:r>
            <a:r>
              <a:rPr lang="fa-IR" dirty="0">
                <a:latin typeface="Times New Roman" pitchFamily="18" charset="0"/>
                <a:cs typeface="B Titr" pitchFamily="2" charset="-78"/>
              </a:rPr>
              <a:t> رافعال کنید. </a:t>
            </a:r>
            <a:endParaRPr lang="en-US" dirty="0">
              <a:latin typeface="Times New Roman" pitchFamily="18" charset="0"/>
              <a:cs typeface="B Titr" pitchFamily="2" charset="-78"/>
            </a:endParaRPr>
          </a:p>
        </p:txBody>
      </p:sp>
      <p:sp>
        <p:nvSpPr>
          <p:cNvPr id="12" name="Rectangle 11"/>
          <p:cNvSpPr/>
          <p:nvPr/>
        </p:nvSpPr>
        <p:spPr>
          <a:xfrm>
            <a:off x="457200" y="3962400"/>
            <a:ext cx="8402809"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4- روی چک باکس  </a:t>
            </a:r>
            <a:r>
              <a:rPr lang="en-US" dirty="0">
                <a:latin typeface="Times New Roman" pitchFamily="18" charset="0"/>
                <a:cs typeface="B Titr" pitchFamily="2" charset="-78"/>
              </a:rPr>
              <a:t>Show Frustum</a:t>
            </a:r>
            <a:r>
              <a:rPr lang="fa-IR" dirty="0">
                <a:latin typeface="Times New Roman" pitchFamily="18" charset="0"/>
                <a:cs typeface="B Titr" pitchFamily="2" charset="-78"/>
              </a:rPr>
              <a:t> در </a:t>
            </a:r>
            <a:r>
              <a:rPr lang="en-US" dirty="0">
                <a:latin typeface="Times New Roman" pitchFamily="18" charset="0"/>
                <a:cs typeface="B Titr" pitchFamily="2" charset="-78"/>
              </a:rPr>
              <a:t>selection inspector</a:t>
            </a:r>
            <a:r>
              <a:rPr lang="fa-IR" dirty="0">
                <a:latin typeface="Times New Roman" pitchFamily="18" charset="0"/>
                <a:cs typeface="B Titr" pitchFamily="2" charset="-78"/>
              </a:rPr>
              <a:t>  کلیک کنید و سپس تصویر را بچرخانید.</a:t>
            </a:r>
            <a:endParaRPr lang="en-US" dirty="0">
              <a:latin typeface="Times New Roman" pitchFamily="18" charset="0"/>
              <a:cs typeface="B Titr" pitchFamily="2" charset="-78"/>
            </a:endParaRPr>
          </a:p>
        </p:txBody>
      </p:sp>
      <p:sp>
        <p:nvSpPr>
          <p:cNvPr id="13" name="Rectangle 12"/>
          <p:cNvSpPr/>
          <p:nvPr/>
        </p:nvSpPr>
        <p:spPr>
          <a:xfrm>
            <a:off x="406400" y="4555949"/>
            <a:ext cx="8440909" cy="888705"/>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5- انیمیشن را با استفاده از </a:t>
            </a:r>
            <a:r>
              <a:rPr lang="en-US" dirty="0">
                <a:latin typeface="Times New Roman" pitchFamily="18" charset="0"/>
                <a:cs typeface="B Titr" pitchFamily="2" charset="-78"/>
              </a:rPr>
              <a:t>Run         </a:t>
            </a:r>
            <a:r>
              <a:rPr lang="fa-IR" dirty="0">
                <a:latin typeface="Times New Roman" pitchFamily="18" charset="0"/>
                <a:cs typeface="B Titr" pitchFamily="2" charset="-78"/>
              </a:rPr>
              <a:t> کنید. مشاهده می کنید که ناحیه آن ثابت است و سلول های انتخابی بر حسب قسمت هایی که از این ناحیه عبور می کند تغییر می کند.</a:t>
            </a:r>
            <a:endParaRPr lang="en-US" dirty="0">
              <a:latin typeface="Times New Roman" pitchFamily="18" charset="0"/>
              <a:cs typeface="B Titr" pitchFamily="2" charset="-78"/>
            </a:endParaRPr>
          </a:p>
        </p:txBody>
      </p:sp>
      <p:sp>
        <p:nvSpPr>
          <p:cNvPr id="14" name="Rectangle 13"/>
          <p:cNvSpPr/>
          <p:nvPr/>
        </p:nvSpPr>
        <p:spPr>
          <a:xfrm>
            <a:off x="1400518" y="5351164"/>
            <a:ext cx="7446791"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6- در </a:t>
            </a:r>
            <a:r>
              <a:rPr lang="en-US" dirty="0">
                <a:latin typeface="Times New Roman" pitchFamily="18" charset="0"/>
                <a:cs typeface="B Titr" pitchFamily="2" charset="-78"/>
              </a:rPr>
              <a:t>selection inspector</a:t>
            </a:r>
            <a:r>
              <a:rPr lang="fa-IR" dirty="0">
                <a:latin typeface="Times New Roman" pitchFamily="18" charset="0"/>
                <a:cs typeface="B Titr" pitchFamily="2" charset="-78"/>
              </a:rPr>
              <a:t> در قسمت </a:t>
            </a:r>
            <a:r>
              <a:rPr lang="en-US" dirty="0">
                <a:latin typeface="Times New Roman" pitchFamily="18" charset="0"/>
                <a:cs typeface="B Titr" pitchFamily="2" charset="-78"/>
              </a:rPr>
              <a:t>selection type</a:t>
            </a:r>
            <a:r>
              <a:rPr lang="fa-IR" dirty="0">
                <a:latin typeface="Times New Roman" pitchFamily="18" charset="0"/>
                <a:cs typeface="B Titr" pitchFamily="2" charset="-78"/>
              </a:rPr>
              <a:t> ، </a:t>
            </a:r>
            <a:r>
              <a:rPr lang="en-US" dirty="0">
                <a:latin typeface="Times New Roman" pitchFamily="18" charset="0"/>
                <a:cs typeface="B Titr" pitchFamily="2" charset="-78"/>
              </a:rPr>
              <a:t>IDS</a:t>
            </a:r>
            <a:r>
              <a:rPr lang="fa-IR" dirty="0">
                <a:latin typeface="Times New Roman" pitchFamily="18" charset="0"/>
                <a:cs typeface="B Titr" pitchFamily="2" charset="-78"/>
              </a:rPr>
              <a:t> را انتخاب می کنیم.</a:t>
            </a:r>
            <a:endParaRPr lang="en-US" dirty="0">
              <a:latin typeface="Times New Roman" pitchFamily="18" charset="0"/>
              <a:cs typeface="B Titr" pitchFamily="2" charset="-78"/>
            </a:endParaRPr>
          </a:p>
        </p:txBody>
      </p:sp>
      <p:sp>
        <p:nvSpPr>
          <p:cNvPr id="15" name="Rectangle 14"/>
          <p:cNvSpPr/>
          <p:nvPr/>
        </p:nvSpPr>
        <p:spPr>
          <a:xfrm>
            <a:off x="629920" y="5955831"/>
            <a:ext cx="8179289" cy="888705"/>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7- دوباره انیمیشن را اجرا کنید. مشاهده خواهید کرد این بار صرف نظر از موقعیت، سلول های انتخاب شده ثابت خواهند ماند.</a:t>
            </a:r>
            <a:endParaRPr lang="en-US" dirty="0">
              <a:latin typeface="Times New Roman" pitchFamily="18" charset="0"/>
              <a:cs typeface="B Titr" pitchFamily="2" charset="-78"/>
            </a:endParaRPr>
          </a:p>
        </p:txBody>
      </p:sp>
      <p:pic>
        <p:nvPicPr>
          <p:cNvPr id="16" name="Picture 15" descr="C:\Users\morsal\Desktop\r.png"/>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76340" y="4671540"/>
            <a:ext cx="238760" cy="311488"/>
          </a:xfrm>
          <a:prstGeom prst="rect">
            <a:avLst/>
          </a:prstGeom>
          <a:noFill/>
          <a:ln>
            <a:noFill/>
          </a:ln>
        </p:spPr>
      </p:pic>
    </p:spTree>
    <p:extLst>
      <p:ext uri="{BB962C8B-B14F-4D97-AF65-F5344CB8AC3E}">
        <p14:creationId xmlns:p14="http://schemas.microsoft.com/office/powerpoint/2010/main" val="40340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43400" y="789357"/>
            <a:ext cx="4735566"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en-US" b="1" dirty="0">
                <a:solidFill>
                  <a:schemeClr val="accent4">
                    <a:lumMod val="75000"/>
                  </a:schemeClr>
                </a:solidFill>
                <a:latin typeface="Times New Roman" pitchFamily="18" charset="0"/>
                <a:cs typeface="Times New Roman" pitchFamily="18" charset="0"/>
              </a:rPr>
              <a:t>Exercise </a:t>
            </a:r>
            <a:r>
              <a:rPr lang="en-US" b="1" dirty="0" smtClean="0">
                <a:solidFill>
                  <a:schemeClr val="accent4">
                    <a:lumMod val="75000"/>
                  </a:schemeClr>
                </a:solidFill>
                <a:latin typeface="Times New Roman" pitchFamily="18" charset="0"/>
                <a:cs typeface="Times New Roman" pitchFamily="18" charset="0"/>
              </a:rPr>
              <a:t>19 : </a:t>
            </a:r>
            <a:r>
              <a:rPr lang="en-US" b="1" dirty="0">
                <a:solidFill>
                  <a:srgbClr val="C00000"/>
                </a:solidFill>
                <a:latin typeface="Times New Roman" pitchFamily="18" charset="0"/>
                <a:cs typeface="Times New Roman" pitchFamily="18" charset="0"/>
              </a:rPr>
              <a:t>The Spreadsheet View and Selection</a:t>
            </a:r>
            <a:endParaRPr lang="en-US" dirty="0">
              <a:solidFill>
                <a:srgbClr val="C00000"/>
              </a:solidFill>
              <a:latin typeface="Times New Roman" pitchFamily="18" charset="0"/>
              <a:cs typeface="Times New Roman" pitchFamily="18" charset="0"/>
            </a:endParaRPr>
          </a:p>
        </p:txBody>
      </p:sp>
      <p:sp>
        <p:nvSpPr>
          <p:cNvPr id="10" name="Rectangle 9"/>
          <p:cNvSpPr/>
          <p:nvPr/>
        </p:nvSpPr>
        <p:spPr>
          <a:xfrm>
            <a:off x="6057997" y="1651000"/>
            <a:ext cx="2860078" cy="507831"/>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1- فایل </a:t>
            </a:r>
            <a:r>
              <a:rPr lang="en-US" dirty="0">
                <a:latin typeface="Times New Roman" pitchFamily="18" charset="0"/>
                <a:cs typeface="B Titr" pitchFamily="2" charset="-78"/>
              </a:rPr>
              <a:t>can.ex2</a:t>
            </a:r>
            <a:r>
              <a:rPr lang="fa-IR" dirty="0">
                <a:latin typeface="Times New Roman" pitchFamily="18" charset="0"/>
                <a:cs typeface="B Titr" pitchFamily="2" charset="-78"/>
              </a:rPr>
              <a:t> را باز می کنیم.</a:t>
            </a:r>
            <a:endParaRPr lang="en-US" dirty="0">
              <a:latin typeface="Times New Roman" pitchFamily="18" charset="0"/>
              <a:cs typeface="B Titr" pitchFamily="2" charset="-78"/>
            </a:endParaRPr>
          </a:p>
        </p:txBody>
      </p:sp>
      <p:sp>
        <p:nvSpPr>
          <p:cNvPr id="11" name="Rectangle 10"/>
          <p:cNvSpPr/>
          <p:nvPr/>
        </p:nvSpPr>
        <p:spPr>
          <a:xfrm>
            <a:off x="5630825" y="2286000"/>
            <a:ext cx="3287250" cy="888705"/>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2- صفحه نمایش را به صورت عمودی  به دو قسمت تقسیم کنید</a:t>
            </a:r>
            <a:endParaRPr lang="en-US" dirty="0">
              <a:latin typeface="Times New Roman" pitchFamily="18" charset="0"/>
              <a:cs typeface="B Titr" pitchFamily="2" charset="-78"/>
            </a:endParaRPr>
          </a:p>
        </p:txBody>
      </p:sp>
      <p:sp>
        <p:nvSpPr>
          <p:cNvPr id="12" name="Rectangle 11"/>
          <p:cNvSpPr/>
          <p:nvPr/>
        </p:nvSpPr>
        <p:spPr>
          <a:xfrm>
            <a:off x="5664513" y="3115954"/>
            <a:ext cx="3253562" cy="888705"/>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3- در پنجره جدید،روی آیکون </a:t>
            </a:r>
            <a:r>
              <a:rPr lang="en-US" dirty="0">
                <a:latin typeface="Times New Roman" pitchFamily="18" charset="0"/>
                <a:cs typeface="B Titr" pitchFamily="2" charset="-78"/>
              </a:rPr>
              <a:t>Spreadsheet View</a:t>
            </a:r>
            <a:r>
              <a:rPr lang="fa-IR" dirty="0">
                <a:latin typeface="Times New Roman" pitchFamily="18" charset="0"/>
                <a:cs typeface="B Titr" pitchFamily="2" charset="-78"/>
              </a:rPr>
              <a:t> کلیک کنید.</a:t>
            </a:r>
            <a:endParaRPr lang="en-US" dirty="0">
              <a:latin typeface="Times New Roman" pitchFamily="18" charset="0"/>
              <a:cs typeface="B Titr" pitchFamily="2" charset="-78"/>
            </a:endParaRPr>
          </a:p>
        </p:txBody>
      </p:sp>
      <p:sp>
        <p:nvSpPr>
          <p:cNvPr id="15" name="TextBox 14"/>
          <p:cNvSpPr txBox="1"/>
          <p:nvPr/>
        </p:nvSpPr>
        <p:spPr>
          <a:xfrm>
            <a:off x="5478425" y="3998698"/>
            <a:ext cx="3439650" cy="923330"/>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4- </a:t>
            </a:r>
            <a:r>
              <a:rPr lang="en-US" dirty="0"/>
              <a:t>Can.ex2</a:t>
            </a:r>
            <a:r>
              <a:rPr lang="fa-IR" dirty="0"/>
              <a:t> را با کلیک بر روی       انتخاب کنید تا قابلیت نمایش پیدا کند.</a:t>
            </a:r>
            <a:endParaRPr lang="en-US" dirty="0"/>
          </a:p>
        </p:txBody>
      </p:sp>
      <p:pic>
        <p:nvPicPr>
          <p:cNvPr id="17" name="Picture 16" descr="C:\Users\morsal\Desktop\vyfygg.png"/>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35584" y="4213588"/>
            <a:ext cx="270996" cy="164517"/>
          </a:xfrm>
          <a:prstGeom prst="rect">
            <a:avLst/>
          </a:prstGeom>
          <a:noFill/>
          <a:ln>
            <a:noFill/>
          </a:ln>
        </p:spPr>
      </p:pic>
      <p:pic>
        <p:nvPicPr>
          <p:cNvPr id="23554" name="Picture 2" descr="C:\Users\Mohammad\Desktop\Picture\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8" y="1835666"/>
            <a:ext cx="5540154" cy="349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0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4773600"/>
            <a:ext cx="8153400" cy="1908215"/>
          </a:xfrm>
          <a:prstGeom prst="rect">
            <a:avLst/>
          </a:prstGeom>
        </p:spPr>
        <p:txBody>
          <a:bodyPr wrap="square">
            <a:spAutoFit/>
          </a:bodyPr>
          <a:lstStyle/>
          <a:p>
            <a:pPr algn="r" rtl="1">
              <a:lnSpc>
                <a:spcPct val="150000"/>
              </a:lnSpc>
            </a:pPr>
            <a:r>
              <a:rPr lang="fa-IR" sz="1600" dirty="0">
                <a:latin typeface="Times New Roman" pitchFamily="18" charset="0"/>
                <a:cs typeface="B Titr" pitchFamily="2" charset="-78"/>
              </a:rPr>
              <a:t>همانطور که مشاهده می کنید یک جدول در پایین باز می شود که شامل مشخصاتی از یک نقطه یا یک سلول  از یک بلوک از مجموعه داده ها است. شما میتوانید هر یک از سطرهای این جدول را با کلیک بر روی نام متغیر دسته بندی کنید. به چیزهایی که در بالای جدول است دقت کنید. آن ها به شما اجازه دسترسی به </a:t>
            </a:r>
            <a:r>
              <a:rPr lang="en-US" sz="1600" dirty="0">
                <a:latin typeface="Times New Roman" pitchFamily="18" charset="0"/>
                <a:cs typeface="B Titr" pitchFamily="2" charset="-78"/>
              </a:rPr>
              <a:t>pipeline object</a:t>
            </a:r>
            <a:r>
              <a:rPr lang="fa-IR" sz="1600" dirty="0">
                <a:latin typeface="Times New Roman" pitchFamily="18" charset="0"/>
                <a:cs typeface="B Titr" pitchFamily="2" charset="-78"/>
              </a:rPr>
              <a:t> ، انتخاب نوع متغیری که می خواهید نمایش دهید و همچنین پنهان کردن سایر اطلاعات به جز آن هایی که شما اجازه دسترسی به آن را دارید.</a:t>
            </a:r>
            <a:endParaRPr lang="en-US" sz="1600" dirty="0">
              <a:latin typeface="Times New Roman" pitchFamily="18" charset="0"/>
              <a:cs typeface="B Titr" pitchFamily="2" charset="-78"/>
            </a:endParaRPr>
          </a:p>
        </p:txBody>
      </p:sp>
      <p:sp>
        <p:nvSpPr>
          <p:cNvPr id="6" name="Rounded Rectangle 5"/>
          <p:cNvSpPr/>
          <p:nvPr/>
        </p:nvSpPr>
        <p:spPr>
          <a:xfrm>
            <a:off x="8737600" y="5093732"/>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4578" name="Picture 2" descr="C:\Users\Mohammad\Desktop\Picture\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548" y="12700"/>
            <a:ext cx="6342996" cy="469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3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3221" y="480182"/>
            <a:ext cx="5126732"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5- درمنوی </a:t>
            </a:r>
            <a:r>
              <a:rPr lang="en-US" dirty="0">
                <a:latin typeface="Times New Roman" pitchFamily="18" charset="0"/>
                <a:cs typeface="B Titr" pitchFamily="2" charset="-78"/>
              </a:rPr>
              <a:t>Attribute</a:t>
            </a:r>
            <a:r>
              <a:rPr lang="fa-IR" dirty="0">
                <a:latin typeface="Times New Roman" pitchFamily="18" charset="0"/>
                <a:cs typeface="B Titr" pitchFamily="2" charset="-78"/>
              </a:rPr>
              <a:t> ، </a:t>
            </a:r>
            <a:r>
              <a:rPr lang="en-US" dirty="0">
                <a:latin typeface="Times New Roman" pitchFamily="18" charset="0"/>
                <a:cs typeface="B Titr" pitchFamily="2" charset="-78"/>
              </a:rPr>
              <a:t>cellData</a:t>
            </a:r>
            <a:r>
              <a:rPr lang="fa-IR" dirty="0">
                <a:latin typeface="Times New Roman" pitchFamily="18" charset="0"/>
                <a:cs typeface="B Titr" pitchFamily="2" charset="-78"/>
              </a:rPr>
              <a:t> را انتخاب کنید.</a:t>
            </a:r>
            <a:endParaRPr lang="en-US" dirty="0">
              <a:latin typeface="Times New Roman" pitchFamily="18" charset="0"/>
              <a:cs typeface="B Titr" pitchFamily="2" charset="-78"/>
            </a:endParaRPr>
          </a:p>
        </p:txBody>
      </p:sp>
      <p:sp>
        <p:nvSpPr>
          <p:cNvPr id="5" name="Rectangle 4"/>
          <p:cNvSpPr/>
          <p:nvPr/>
        </p:nvSpPr>
        <p:spPr>
          <a:xfrm>
            <a:off x="4235521" y="952380"/>
            <a:ext cx="4504432"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6- نقاط و سلول های پررنگ را در شکل مشاهده کنید</a:t>
            </a:r>
            <a:r>
              <a:rPr lang="en-US" dirty="0">
                <a:latin typeface="Times New Roman" pitchFamily="18" charset="0"/>
                <a:cs typeface="B Titr" pitchFamily="2" charset="-78"/>
              </a:rPr>
              <a:t>.</a:t>
            </a:r>
          </a:p>
        </p:txBody>
      </p:sp>
      <p:pic>
        <p:nvPicPr>
          <p:cNvPr id="25602" name="Picture 2" descr="C:\Users\Mohammad\Desktop\Picture\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540625" cy="4733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9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070" y="381000"/>
            <a:ext cx="8534400" cy="888705"/>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سطرهای پررنگ شده در جدول نشان دهنده همان سلول ها پررنگ در شکل هستند.حال اگر بخواهید اطلاعات مربوط به بخش های انتخاب شده را در شکل ببینید باید مراحل زیر را دنبال کنید:</a:t>
            </a:r>
            <a:endParaRPr lang="en-US" dirty="0">
              <a:latin typeface="Times New Roman" pitchFamily="18" charset="0"/>
              <a:cs typeface="B Titr" pitchFamily="2" charset="-78"/>
            </a:endParaRPr>
          </a:p>
        </p:txBody>
      </p:sp>
      <p:sp>
        <p:nvSpPr>
          <p:cNvPr id="8" name="Rectangle 7"/>
          <p:cNvSpPr/>
          <p:nvPr/>
        </p:nvSpPr>
        <p:spPr>
          <a:xfrm>
            <a:off x="5367546" y="1524000"/>
            <a:ext cx="3547854" cy="830997"/>
          </a:xfrm>
          <a:prstGeom prst="rect">
            <a:avLst/>
          </a:prstGeom>
          <a:effectLst>
            <a:innerShdw blurRad="63500" dist="508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wrap="square">
            <a:spAutoFit/>
          </a:bodyPr>
          <a:lstStyle/>
          <a:p>
            <a:pPr algn="ctr" rtl="1"/>
            <a:r>
              <a:rPr lang="en-US" sz="2400" b="1" dirty="0">
                <a:solidFill>
                  <a:schemeClr val="accent4">
                    <a:lumMod val="60000"/>
                    <a:lumOff val="40000"/>
                  </a:schemeClr>
                </a:solidFill>
                <a:latin typeface="Times New Roman" pitchFamily="18" charset="0"/>
                <a:cs typeface="Times New Roman" pitchFamily="18" charset="0"/>
              </a:rPr>
              <a:t>Exercise </a:t>
            </a:r>
            <a:r>
              <a:rPr lang="en-US" sz="2400" b="1" dirty="0" smtClean="0">
                <a:solidFill>
                  <a:schemeClr val="accent4">
                    <a:lumMod val="60000"/>
                    <a:lumOff val="40000"/>
                  </a:schemeClr>
                </a:solidFill>
                <a:latin typeface="Times New Roman" pitchFamily="18" charset="0"/>
                <a:cs typeface="Times New Roman" pitchFamily="18" charset="0"/>
              </a:rPr>
              <a:t>20:</a:t>
            </a:r>
          </a:p>
          <a:p>
            <a:pPr algn="ctr" rtl="1"/>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Labeling Selections</a:t>
            </a:r>
            <a:endParaRPr lang="en-US" sz="2400" dirty="0">
              <a:solidFill>
                <a:srgbClr val="FF0000"/>
              </a:solidFill>
              <a:latin typeface="Times New Roman" pitchFamily="18" charset="0"/>
              <a:cs typeface="Times New Roman" pitchFamily="18" charset="0"/>
            </a:endParaRPr>
          </a:p>
        </p:txBody>
      </p:sp>
      <p:sp>
        <p:nvSpPr>
          <p:cNvPr id="9" name="Rectangle 8"/>
          <p:cNvSpPr/>
          <p:nvPr/>
        </p:nvSpPr>
        <p:spPr>
          <a:xfrm>
            <a:off x="5181600" y="2590800"/>
            <a:ext cx="3845870" cy="2924775"/>
          </a:xfrm>
          <a:prstGeom prst="rect">
            <a:avLst/>
          </a:prstGeom>
        </p:spPr>
        <p:txBody>
          <a:bodyPr wrap="square">
            <a:spAutoFit/>
          </a:bodyPr>
          <a:lstStyle/>
          <a:p>
            <a:pPr algn="r" rtl="1">
              <a:lnSpc>
                <a:spcPct val="114000"/>
              </a:lnSpc>
            </a:pPr>
            <a:r>
              <a:rPr lang="fa-IR" dirty="0">
                <a:latin typeface="Times New Roman" pitchFamily="18" charset="0"/>
                <a:cs typeface="B Titr" pitchFamily="2" charset="-78"/>
              </a:rPr>
              <a:t>1- فایل </a:t>
            </a:r>
            <a:r>
              <a:rPr lang="en-US" dirty="0">
                <a:latin typeface="Times New Roman" pitchFamily="18" charset="0"/>
                <a:cs typeface="B Titr" pitchFamily="2" charset="-78"/>
              </a:rPr>
              <a:t>can.ex2</a:t>
            </a:r>
            <a:r>
              <a:rPr lang="fa-IR" dirty="0">
                <a:latin typeface="Times New Roman" pitchFamily="18" charset="0"/>
                <a:cs typeface="B Titr" pitchFamily="2" charset="-78"/>
              </a:rPr>
              <a:t> را باز کنید.</a:t>
            </a:r>
            <a:endParaRPr lang="en-US" dirty="0">
              <a:latin typeface="Times New Roman" pitchFamily="18" charset="0"/>
              <a:cs typeface="B Titr" pitchFamily="2" charset="-78"/>
            </a:endParaRPr>
          </a:p>
          <a:p>
            <a:pPr algn="r" rtl="1">
              <a:lnSpc>
                <a:spcPct val="114000"/>
              </a:lnSpc>
            </a:pPr>
            <a:r>
              <a:rPr lang="fa-IR" dirty="0">
                <a:latin typeface="Times New Roman" pitchFamily="18" charset="0"/>
                <a:cs typeface="B Titr" pitchFamily="2" charset="-78"/>
              </a:rPr>
              <a:t>2- تعدادی سلول را انتخاب کنید.(برای این تمرین لازم نیست تعداد آن ها زیاد باشد)</a:t>
            </a:r>
            <a:endParaRPr lang="en-US" dirty="0">
              <a:latin typeface="Times New Roman" pitchFamily="18" charset="0"/>
              <a:cs typeface="B Titr" pitchFamily="2" charset="-78"/>
            </a:endParaRPr>
          </a:p>
          <a:p>
            <a:pPr algn="r" rtl="1">
              <a:lnSpc>
                <a:spcPct val="114000"/>
              </a:lnSpc>
            </a:pPr>
            <a:r>
              <a:rPr lang="fa-IR" dirty="0">
                <a:latin typeface="Times New Roman" pitchFamily="18" charset="0"/>
                <a:cs typeface="B Titr" pitchFamily="2" charset="-78"/>
              </a:rPr>
              <a:t>3- اگر قابل رویت نیستند از منوی </a:t>
            </a:r>
            <a:r>
              <a:rPr lang="en-US" dirty="0">
                <a:latin typeface="Times New Roman" pitchFamily="18" charset="0"/>
                <a:cs typeface="B Titr" pitchFamily="2" charset="-78"/>
              </a:rPr>
              <a:t>view</a:t>
            </a:r>
            <a:r>
              <a:rPr lang="fa-IR" dirty="0">
                <a:latin typeface="Times New Roman" pitchFamily="18" charset="0"/>
                <a:cs typeface="B Titr" pitchFamily="2" charset="-78"/>
              </a:rPr>
              <a:t>، </a:t>
            </a:r>
            <a:r>
              <a:rPr lang="en-US" dirty="0">
                <a:latin typeface="Times New Roman" pitchFamily="18" charset="0"/>
                <a:cs typeface="B Titr" pitchFamily="2" charset="-78"/>
              </a:rPr>
              <a:t>Selection Inspector</a:t>
            </a:r>
            <a:r>
              <a:rPr lang="fa-IR" dirty="0">
                <a:latin typeface="Times New Roman" pitchFamily="18" charset="0"/>
                <a:cs typeface="B Titr" pitchFamily="2" charset="-78"/>
              </a:rPr>
              <a:t> را انتخاب کنید.</a:t>
            </a:r>
            <a:endParaRPr lang="en-US" dirty="0">
              <a:latin typeface="Times New Roman" pitchFamily="18" charset="0"/>
              <a:cs typeface="B Titr" pitchFamily="2" charset="-78"/>
            </a:endParaRPr>
          </a:p>
          <a:p>
            <a:pPr algn="r" rtl="1">
              <a:lnSpc>
                <a:spcPct val="114000"/>
              </a:lnSpc>
            </a:pPr>
            <a:r>
              <a:rPr lang="fa-IR" dirty="0">
                <a:latin typeface="Times New Roman" pitchFamily="18" charset="0"/>
                <a:cs typeface="B Titr" pitchFamily="2" charset="-78"/>
              </a:rPr>
              <a:t>4- </a:t>
            </a:r>
            <a:r>
              <a:rPr lang="en-US" dirty="0">
                <a:latin typeface="Times New Roman" pitchFamily="18" charset="0"/>
                <a:cs typeface="B Titr" pitchFamily="2" charset="-78"/>
              </a:rPr>
              <a:t>Cell Tab </a:t>
            </a:r>
            <a:r>
              <a:rPr lang="fa-IR" dirty="0">
                <a:latin typeface="Times New Roman" pitchFamily="18" charset="0"/>
                <a:cs typeface="B Titr" pitchFamily="2" charset="-78"/>
              </a:rPr>
              <a:t>را در </a:t>
            </a:r>
            <a:r>
              <a:rPr lang="en-US" dirty="0">
                <a:latin typeface="Times New Roman" pitchFamily="18" charset="0"/>
                <a:cs typeface="B Titr" pitchFamily="2" charset="-78"/>
              </a:rPr>
              <a:t>selection inspector</a:t>
            </a:r>
            <a:r>
              <a:rPr lang="fa-IR" dirty="0">
                <a:latin typeface="Times New Roman" pitchFamily="18" charset="0"/>
                <a:cs typeface="B Titr" pitchFamily="2" charset="-78"/>
              </a:rPr>
              <a:t> </a:t>
            </a:r>
            <a:endParaRPr lang="en-US" dirty="0">
              <a:latin typeface="Times New Roman" pitchFamily="18" charset="0"/>
              <a:cs typeface="B Titr" pitchFamily="2" charset="-78"/>
            </a:endParaRPr>
          </a:p>
          <a:p>
            <a:pPr algn="r" rtl="1">
              <a:lnSpc>
                <a:spcPct val="114000"/>
              </a:lnSpc>
            </a:pPr>
            <a:r>
              <a:rPr lang="fa-IR" dirty="0">
                <a:latin typeface="Times New Roman" pitchFamily="18" charset="0"/>
                <a:cs typeface="B Titr" pitchFamily="2" charset="-78"/>
              </a:rPr>
              <a:t>انتخاب کنید.</a:t>
            </a:r>
            <a:endParaRPr lang="en-US" dirty="0">
              <a:latin typeface="Times New Roman" pitchFamily="18" charset="0"/>
              <a:cs typeface="B Titr" pitchFamily="2" charset="-78"/>
            </a:endParaRPr>
          </a:p>
          <a:p>
            <a:pPr algn="r" rtl="1">
              <a:lnSpc>
                <a:spcPct val="114000"/>
              </a:lnSpc>
            </a:pPr>
            <a:r>
              <a:rPr lang="fa-IR" dirty="0">
                <a:latin typeface="Times New Roman" pitchFamily="18" charset="0"/>
                <a:cs typeface="B Titr" pitchFamily="2" charset="-78"/>
              </a:rPr>
              <a:t>5-تیک </a:t>
            </a:r>
            <a:r>
              <a:rPr lang="en-US" dirty="0">
                <a:latin typeface="Times New Roman" pitchFamily="18" charset="0"/>
                <a:cs typeface="B Titr" pitchFamily="2" charset="-78"/>
              </a:rPr>
              <a:t>visible </a:t>
            </a:r>
            <a:r>
              <a:rPr lang="fa-IR" dirty="0">
                <a:latin typeface="Times New Roman" pitchFamily="18" charset="0"/>
                <a:cs typeface="B Titr" pitchFamily="2" charset="-78"/>
              </a:rPr>
              <a:t> را فعال کنید.</a:t>
            </a:r>
            <a:endParaRPr lang="en-US" dirty="0">
              <a:latin typeface="Times New Roman" pitchFamily="18" charset="0"/>
              <a:cs typeface="B Titr" pitchFamily="2" charset="-78"/>
            </a:endParaRPr>
          </a:p>
          <a:p>
            <a:pPr algn="r" rtl="1">
              <a:lnSpc>
                <a:spcPct val="114000"/>
              </a:lnSpc>
            </a:pPr>
            <a:r>
              <a:rPr lang="fa-IR" dirty="0">
                <a:latin typeface="Times New Roman" pitchFamily="18" charset="0"/>
                <a:cs typeface="B Titr" pitchFamily="2" charset="-78"/>
              </a:rPr>
              <a:t>6- </a:t>
            </a:r>
            <a:r>
              <a:rPr lang="en-US" dirty="0">
                <a:latin typeface="Times New Roman" pitchFamily="18" charset="0"/>
                <a:cs typeface="B Titr" pitchFamily="2" charset="-78"/>
              </a:rPr>
              <a:t>Lable mode</a:t>
            </a:r>
            <a:r>
              <a:rPr lang="fa-IR" dirty="0">
                <a:latin typeface="Times New Roman" pitchFamily="18" charset="0"/>
                <a:cs typeface="B Titr" pitchFamily="2" charset="-78"/>
              </a:rPr>
              <a:t> را به </a:t>
            </a:r>
            <a:r>
              <a:rPr lang="en-US" dirty="0">
                <a:latin typeface="Times New Roman" pitchFamily="18" charset="0"/>
                <a:cs typeface="B Titr" pitchFamily="2" charset="-78"/>
              </a:rPr>
              <a:t>EQPS</a:t>
            </a:r>
            <a:r>
              <a:rPr lang="fa-IR" dirty="0">
                <a:latin typeface="Times New Roman" pitchFamily="18" charset="0"/>
                <a:cs typeface="B Titr" pitchFamily="2" charset="-78"/>
              </a:rPr>
              <a:t> تغییر دهید.</a:t>
            </a:r>
            <a:endParaRPr lang="en-US" dirty="0">
              <a:latin typeface="Times New Roman" pitchFamily="18" charset="0"/>
              <a:cs typeface="B Titr" pitchFamily="2" charset="-78"/>
            </a:endParaRPr>
          </a:p>
        </p:txBody>
      </p:sp>
      <p:sp>
        <p:nvSpPr>
          <p:cNvPr id="10" name="Rectangle 9"/>
          <p:cNvSpPr/>
          <p:nvPr/>
        </p:nvSpPr>
        <p:spPr>
          <a:xfrm>
            <a:off x="0" y="5638800"/>
            <a:ext cx="9103670" cy="888705"/>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با این کار </a:t>
            </a:r>
            <a:r>
              <a:rPr lang="en-US" dirty="0">
                <a:latin typeface="Times New Roman" pitchFamily="18" charset="0"/>
                <a:cs typeface="B Titr" pitchFamily="2" charset="-78"/>
              </a:rPr>
              <a:t>Paraview</a:t>
            </a:r>
            <a:r>
              <a:rPr lang="fa-IR" dirty="0">
                <a:latin typeface="Times New Roman" pitchFamily="18" charset="0"/>
                <a:cs typeface="B Titr" pitchFamily="2" charset="-78"/>
              </a:rPr>
              <a:t> ، مقادیر </a:t>
            </a:r>
            <a:r>
              <a:rPr lang="en-US" dirty="0">
                <a:latin typeface="Times New Roman" pitchFamily="18" charset="0"/>
                <a:cs typeface="B Titr" pitchFamily="2" charset="-78"/>
              </a:rPr>
              <a:t>EQPS</a:t>
            </a:r>
            <a:r>
              <a:rPr lang="fa-IR" dirty="0">
                <a:latin typeface="Times New Roman" pitchFamily="18" charset="0"/>
                <a:cs typeface="B Titr" pitchFamily="2" charset="-78"/>
              </a:rPr>
              <a:t> را در  کنار سلول های انتخاب شده قرار می دهد. همچنین میتوانید  فونت،رنگ،نوع قلم  را در </a:t>
            </a:r>
            <a:r>
              <a:rPr lang="en-US" dirty="0">
                <a:latin typeface="Times New Roman" pitchFamily="18" charset="0"/>
                <a:cs typeface="B Titr" pitchFamily="2" charset="-78"/>
              </a:rPr>
              <a:t>selection inspector </a:t>
            </a:r>
            <a:r>
              <a:rPr lang="fa-IR" dirty="0">
                <a:latin typeface="Times New Roman" pitchFamily="18" charset="0"/>
                <a:cs typeface="B Titr" pitchFamily="2" charset="-78"/>
              </a:rPr>
              <a:t> تغییر دهید.</a:t>
            </a:r>
            <a:endParaRPr lang="en-US" dirty="0">
              <a:latin typeface="Times New Roman" pitchFamily="18" charset="0"/>
              <a:cs typeface="B Titr" pitchFamily="2" charset="-78"/>
            </a:endParaRPr>
          </a:p>
        </p:txBody>
      </p:sp>
      <p:pic>
        <p:nvPicPr>
          <p:cNvPr id="26626" name="Picture 2" descr="C:\Users\Mohammad\Desktop\Picture\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70" y="1562100"/>
            <a:ext cx="5062830" cy="319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0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0" y="304800"/>
            <a:ext cx="3645523" cy="9541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en-US" sz="2800" b="1" dirty="0">
                <a:solidFill>
                  <a:schemeClr val="accent4">
                    <a:lumMod val="75000"/>
                  </a:schemeClr>
                </a:solidFill>
                <a:latin typeface="Times New Roman" pitchFamily="18" charset="0"/>
                <a:cs typeface="Times New Roman" pitchFamily="18" charset="0"/>
              </a:rPr>
              <a:t>Exercise </a:t>
            </a:r>
            <a:r>
              <a:rPr lang="en-US" sz="2800" b="1" dirty="0" smtClean="0">
                <a:solidFill>
                  <a:schemeClr val="accent4">
                    <a:lumMod val="75000"/>
                  </a:schemeClr>
                </a:solidFill>
                <a:latin typeface="Times New Roman" pitchFamily="18" charset="0"/>
                <a:cs typeface="Times New Roman" pitchFamily="18" charset="0"/>
              </a:rPr>
              <a:t>21 :</a:t>
            </a:r>
            <a:r>
              <a:rPr lang="en-US" sz="2800" b="1" dirty="0" smtClean="0">
                <a:solidFill>
                  <a:srgbClr val="FF0000"/>
                </a:solidFill>
                <a:latin typeface="Times New Roman" pitchFamily="18" charset="0"/>
                <a:cs typeface="Times New Roman" pitchFamily="18" charset="0"/>
              </a:rPr>
              <a:t> </a:t>
            </a:r>
            <a:endParaRPr lang="fa-IR" sz="2800" b="1" dirty="0" smtClean="0">
              <a:solidFill>
                <a:srgbClr val="FF0000"/>
              </a:solidFill>
              <a:latin typeface="Times New Roman" pitchFamily="18" charset="0"/>
              <a:cs typeface="Times New Roman" pitchFamily="18" charset="0"/>
            </a:endParaRPr>
          </a:p>
          <a:p>
            <a:pPr algn="ctr" rtl="1"/>
            <a:r>
              <a:rPr lang="en-US" sz="2800" b="1" dirty="0" smtClean="0">
                <a:solidFill>
                  <a:srgbClr val="FF0000"/>
                </a:solidFill>
                <a:latin typeface="Times New Roman" pitchFamily="18" charset="0"/>
                <a:cs typeface="Times New Roman" pitchFamily="18" charset="0"/>
              </a:rPr>
              <a:t>Plot </a:t>
            </a:r>
            <a:r>
              <a:rPr lang="en-US" sz="2800" b="1" dirty="0">
                <a:solidFill>
                  <a:srgbClr val="FF0000"/>
                </a:solidFill>
                <a:latin typeface="Times New Roman" pitchFamily="18" charset="0"/>
                <a:cs typeface="Times New Roman" pitchFamily="18" charset="0"/>
              </a:rPr>
              <a:t>Over Time </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4953000" y="1284307"/>
            <a:ext cx="3874123" cy="4662815"/>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1- فایل </a:t>
            </a:r>
            <a:r>
              <a:rPr lang="en-US" dirty="0"/>
              <a:t>can.ex2</a:t>
            </a:r>
            <a:r>
              <a:rPr lang="fa-IR" dirty="0"/>
              <a:t> را باز کنید.</a:t>
            </a:r>
          </a:p>
          <a:p>
            <a:r>
              <a:rPr lang="fa-IR" dirty="0" smtClean="0"/>
              <a:t>2- </a:t>
            </a:r>
            <a:r>
              <a:rPr lang="fa-IR" dirty="0"/>
              <a:t>همانند تمرین های قبل تعدادی از سلول ها را انتخاب کنید.(بهتر است تعداد سلول ها زیاد نباشد)</a:t>
            </a:r>
          </a:p>
          <a:p>
            <a:r>
              <a:rPr lang="fa-IR" dirty="0" smtClean="0"/>
              <a:t>3- </a:t>
            </a:r>
            <a:r>
              <a:rPr lang="fa-IR" dirty="0"/>
              <a:t>با استفاده از منوی </a:t>
            </a:r>
            <a:r>
              <a:rPr lang="en-US" dirty="0"/>
              <a:t>Filters → Data Analysis</a:t>
            </a:r>
            <a:r>
              <a:rPr lang="fa-IR" dirty="0"/>
              <a:t>، </a:t>
            </a:r>
            <a:r>
              <a:rPr lang="en-US" dirty="0"/>
              <a:t>Plot Selection Over Time </a:t>
            </a:r>
            <a:r>
              <a:rPr lang="fa-IR" dirty="0"/>
              <a:t>را انتخاب کنید.</a:t>
            </a:r>
          </a:p>
          <a:p>
            <a:r>
              <a:rPr lang="fa-IR" dirty="0" smtClean="0"/>
              <a:t>4- </a:t>
            </a:r>
            <a:r>
              <a:rPr lang="en-US" dirty="0"/>
              <a:t>Apply </a:t>
            </a:r>
            <a:r>
              <a:rPr lang="fa-IR" dirty="0"/>
              <a:t>کنید.</a:t>
            </a:r>
          </a:p>
          <a:p>
            <a:r>
              <a:rPr lang="fa-IR" dirty="0" smtClean="0"/>
              <a:t>5- </a:t>
            </a:r>
            <a:r>
              <a:rPr lang="fa-IR" dirty="0"/>
              <a:t>به پنل نمایش (</a:t>
            </a:r>
            <a:r>
              <a:rPr lang="en-US" dirty="0"/>
              <a:t>Display panel</a:t>
            </a:r>
            <a:r>
              <a:rPr lang="fa-IR" dirty="0"/>
              <a:t>) بروید و بلوک های مختلف را انتخاب کنید تا نمودار آن را نشان دهد</a:t>
            </a:r>
            <a:endParaRPr lang="en-US" dirty="0"/>
          </a:p>
        </p:txBody>
      </p:sp>
      <p:pic>
        <p:nvPicPr>
          <p:cNvPr id="27650" name="Picture 2" descr="C:\Users\Mohammad\Desktop\Picture\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5" y="688181"/>
            <a:ext cx="5067421" cy="319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48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8475544" y="4963643"/>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4800" y="1295400"/>
            <a:ext cx="8394700" cy="2758832"/>
          </a:xfrm>
          <a:prstGeom prst="rect">
            <a:avLst/>
          </a:prstGeom>
          <a:noFill/>
        </p:spPr>
        <p:txBody>
          <a:bodyPr wrap="square" rtlCol="0">
            <a:spAutoFit/>
          </a:bodyPr>
          <a:lstStyle/>
          <a:p>
            <a:pPr algn="justLow" rtl="1">
              <a:lnSpc>
                <a:spcPct val="114000"/>
              </a:lnSpc>
            </a:pPr>
            <a:r>
              <a:rPr lang="fa-IR" sz="2000" dirty="0" smtClean="0">
                <a:latin typeface="Times New Roman" pitchFamily="18" charset="0"/>
                <a:cs typeface="B Titr" pitchFamily="2" charset="-78"/>
              </a:rPr>
              <a:t>کار با </a:t>
            </a:r>
            <a:r>
              <a:rPr lang="en-US" sz="2000" dirty="0" smtClean="0">
                <a:latin typeface="Times New Roman" pitchFamily="18" charset="0"/>
                <a:cs typeface="B Titr" pitchFamily="2" charset="-78"/>
              </a:rPr>
              <a:t>paraview</a:t>
            </a:r>
            <a:r>
              <a:rPr lang="fa-IR" sz="2000" dirty="0" smtClean="0">
                <a:latin typeface="Times New Roman" pitchFamily="18" charset="0"/>
                <a:cs typeface="B Titr" pitchFamily="2" charset="-78"/>
              </a:rPr>
              <a:t> را از </a:t>
            </a:r>
            <a:r>
              <a:rPr lang="fa-IR" sz="2000" dirty="0">
                <a:latin typeface="Times New Roman" pitchFamily="18" charset="0"/>
                <a:cs typeface="B Titr" pitchFamily="2" charset="-78"/>
              </a:rPr>
              <a:t>یک مثال ساده شروع می کنیم. از منوی </a:t>
            </a:r>
            <a:r>
              <a:rPr lang="en-US" sz="2000" b="1" dirty="0">
                <a:solidFill>
                  <a:srgbClr val="FF0000"/>
                </a:solidFill>
                <a:latin typeface="Times New Roman" pitchFamily="18" charset="0"/>
                <a:cs typeface="B Titr" pitchFamily="2" charset="-78"/>
              </a:rPr>
              <a:t>source</a:t>
            </a:r>
            <a:r>
              <a:rPr lang="fa-IR" sz="2000" dirty="0">
                <a:solidFill>
                  <a:srgbClr val="FF0000"/>
                </a:solidFill>
                <a:latin typeface="Times New Roman" pitchFamily="18" charset="0"/>
                <a:cs typeface="B Titr" pitchFamily="2" charset="-78"/>
              </a:rPr>
              <a:t> </a:t>
            </a:r>
            <a:r>
              <a:rPr lang="fa-IR" sz="2000" dirty="0">
                <a:latin typeface="Times New Roman" pitchFamily="18" charset="0"/>
                <a:cs typeface="B Titr" pitchFamily="2" charset="-78"/>
              </a:rPr>
              <a:t>گزینه </a:t>
            </a:r>
            <a:r>
              <a:rPr lang="en-US" sz="2000" b="1" dirty="0">
                <a:solidFill>
                  <a:srgbClr val="FF0000"/>
                </a:solidFill>
                <a:latin typeface="Times New Roman" pitchFamily="18" charset="0"/>
                <a:cs typeface="B Titr" pitchFamily="2" charset="-78"/>
              </a:rPr>
              <a:t>Cylinder</a:t>
            </a:r>
            <a:r>
              <a:rPr lang="en-US" sz="2000" dirty="0">
                <a:solidFill>
                  <a:srgbClr val="FF0000"/>
                </a:solidFill>
                <a:latin typeface="Times New Roman" pitchFamily="18" charset="0"/>
                <a:cs typeface="B Titr" pitchFamily="2" charset="-78"/>
              </a:rPr>
              <a:t> </a:t>
            </a:r>
            <a:r>
              <a:rPr lang="fa-IR" sz="2000" dirty="0">
                <a:solidFill>
                  <a:srgbClr val="FF0000"/>
                </a:solidFill>
                <a:latin typeface="Times New Roman" pitchFamily="18" charset="0"/>
                <a:cs typeface="B Titr" pitchFamily="2" charset="-78"/>
              </a:rPr>
              <a:t> </a:t>
            </a:r>
            <a:r>
              <a:rPr lang="fa-IR" sz="2000" dirty="0">
                <a:latin typeface="Times New Roman" pitchFamily="18" charset="0"/>
                <a:cs typeface="B Titr" pitchFamily="2" charset="-78"/>
              </a:rPr>
              <a:t>را انتخاب </a:t>
            </a:r>
            <a:r>
              <a:rPr lang="fa-IR" sz="2000" dirty="0" smtClean="0">
                <a:latin typeface="Times New Roman" pitchFamily="18" charset="0"/>
                <a:cs typeface="B Titr" pitchFamily="2" charset="-78"/>
              </a:rPr>
              <a:t>کنی</a:t>
            </a:r>
            <a:r>
              <a:rPr lang="en-US" sz="2000" dirty="0" smtClean="0">
                <a:latin typeface="Times New Roman" pitchFamily="18" charset="0"/>
                <a:cs typeface="B Titr" pitchFamily="2" charset="-78"/>
              </a:rPr>
              <a:t>n</a:t>
            </a:r>
            <a:r>
              <a:rPr lang="fa-IR" sz="2000" dirty="0" smtClean="0">
                <a:latin typeface="Times New Roman" pitchFamily="18" charset="0"/>
                <a:cs typeface="B Titr" pitchFamily="2" charset="-78"/>
              </a:rPr>
              <a:t>.</a:t>
            </a:r>
            <a:r>
              <a:rPr lang="en-US" sz="2000" dirty="0" smtClean="0">
                <a:latin typeface="Times New Roman" pitchFamily="18" charset="0"/>
                <a:cs typeface="B Titr" pitchFamily="2" charset="-78"/>
              </a:rPr>
              <a:t> </a:t>
            </a:r>
            <a:r>
              <a:rPr lang="fa-IR" sz="2000" dirty="0">
                <a:latin typeface="Times New Roman" pitchFamily="18" charset="0"/>
                <a:cs typeface="B Titr" pitchFamily="2" charset="-78"/>
              </a:rPr>
              <a:t>وقتی شما این گزینه را انتخاب می کنید، گزینه </a:t>
            </a:r>
            <a:r>
              <a:rPr lang="en-US" sz="2000" b="1" dirty="0" smtClean="0">
                <a:solidFill>
                  <a:srgbClr val="FF0000"/>
                </a:solidFill>
                <a:latin typeface="Times New Roman" pitchFamily="18" charset="0"/>
                <a:cs typeface="B Titr" pitchFamily="2" charset="-78"/>
              </a:rPr>
              <a:t>Cylinder </a:t>
            </a:r>
            <a:r>
              <a:rPr lang="en-US" sz="2400" b="1" dirty="0" smtClean="0">
                <a:solidFill>
                  <a:srgbClr val="FF0000"/>
                </a:solidFill>
                <a:latin typeface="Times New Roman" pitchFamily="18" charset="0"/>
                <a:cs typeface="B Titr" pitchFamily="2" charset="-78"/>
              </a:rPr>
              <a:t>1</a:t>
            </a:r>
            <a:r>
              <a:rPr lang="en-US" sz="2000" dirty="0" smtClean="0">
                <a:solidFill>
                  <a:srgbClr val="FF0000"/>
                </a:solidFill>
                <a:latin typeface="Times New Roman" pitchFamily="18" charset="0"/>
                <a:cs typeface="B Titr" pitchFamily="2" charset="-78"/>
              </a:rPr>
              <a:t> </a:t>
            </a:r>
            <a:r>
              <a:rPr lang="fa-IR" sz="2000" dirty="0" smtClean="0">
                <a:solidFill>
                  <a:srgbClr val="FF0000"/>
                </a:solidFill>
                <a:latin typeface="Times New Roman" pitchFamily="18" charset="0"/>
                <a:cs typeface="B Titr" pitchFamily="2" charset="-78"/>
              </a:rPr>
              <a:t> </a:t>
            </a:r>
            <a:r>
              <a:rPr lang="fa-IR" sz="2000" dirty="0" smtClean="0">
                <a:latin typeface="Times New Roman" pitchFamily="18" charset="0"/>
                <a:cs typeface="B Titr" pitchFamily="2" charset="-78"/>
              </a:rPr>
              <a:t>فعال </a:t>
            </a:r>
            <a:r>
              <a:rPr lang="fa-IR" sz="2000" dirty="0">
                <a:latin typeface="Times New Roman" pitchFamily="18" charset="0"/>
                <a:cs typeface="B Titr" pitchFamily="2" charset="-78"/>
              </a:rPr>
              <a:t>می شود. با انتخاب </a:t>
            </a:r>
            <a:r>
              <a:rPr lang="fa-IR" sz="2000" dirty="0" smtClean="0">
                <a:latin typeface="Times New Roman" pitchFamily="18" charset="0"/>
                <a:cs typeface="B Titr" pitchFamily="2" charset="-78"/>
              </a:rPr>
              <a:t>این</a:t>
            </a:r>
            <a:r>
              <a:rPr lang="en-US" sz="2000" dirty="0" smtClean="0">
                <a:latin typeface="Times New Roman" pitchFamily="18" charset="0"/>
                <a:cs typeface="B Titr" pitchFamily="2" charset="-78"/>
              </a:rPr>
              <a:t> </a:t>
            </a:r>
            <a:r>
              <a:rPr lang="fa-IR" sz="2000" dirty="0" smtClean="0">
                <a:latin typeface="Times New Roman" pitchFamily="18" charset="0"/>
                <a:cs typeface="B Titr" pitchFamily="2" charset="-78"/>
              </a:rPr>
              <a:t>گزینه </a:t>
            </a:r>
            <a:r>
              <a:rPr lang="fa-IR" sz="2000" dirty="0">
                <a:latin typeface="Times New Roman" pitchFamily="18" charset="0"/>
                <a:cs typeface="B Titr" pitchFamily="2" charset="-78"/>
              </a:rPr>
              <a:t>منوی خصوصیات در </a:t>
            </a:r>
            <a:r>
              <a:rPr lang="en-US" sz="2000" b="1" dirty="0">
                <a:solidFill>
                  <a:srgbClr val="FF0000"/>
                </a:solidFill>
                <a:latin typeface="Times New Roman" pitchFamily="18" charset="0"/>
                <a:cs typeface="B Titr" pitchFamily="2" charset="-78"/>
              </a:rPr>
              <a:t>object inspector</a:t>
            </a:r>
            <a:r>
              <a:rPr lang="fa-IR" sz="2000" dirty="0">
                <a:solidFill>
                  <a:srgbClr val="FF0000"/>
                </a:solidFill>
                <a:latin typeface="Times New Roman" pitchFamily="18" charset="0"/>
                <a:cs typeface="B Titr" pitchFamily="2" charset="-78"/>
              </a:rPr>
              <a:t> </a:t>
            </a:r>
            <a:r>
              <a:rPr lang="fa-IR" sz="2000" dirty="0">
                <a:latin typeface="Times New Roman" pitchFamily="18" charset="0"/>
                <a:cs typeface="B Titr" pitchFamily="2" charset="-78"/>
              </a:rPr>
              <a:t>فعال می شود. با </a:t>
            </a:r>
            <a:r>
              <a:rPr lang="en-US" sz="2000" b="1" dirty="0">
                <a:solidFill>
                  <a:srgbClr val="FF0000"/>
                </a:solidFill>
                <a:latin typeface="Times New Roman" pitchFamily="18" charset="0"/>
                <a:cs typeface="B Titr" pitchFamily="2" charset="-78"/>
              </a:rPr>
              <a:t>apply</a:t>
            </a:r>
            <a:r>
              <a:rPr lang="en-US" sz="2000" dirty="0">
                <a:latin typeface="Times New Roman" pitchFamily="18" charset="0"/>
                <a:cs typeface="B Titr" pitchFamily="2" charset="-78"/>
              </a:rPr>
              <a:t> </a:t>
            </a:r>
            <a:r>
              <a:rPr lang="fa-IR" sz="2000" dirty="0" smtClean="0">
                <a:latin typeface="Times New Roman" pitchFamily="18" charset="0"/>
                <a:cs typeface="B Titr" pitchFamily="2" charset="-78"/>
              </a:rPr>
              <a:t> کردن، </a:t>
            </a:r>
            <a:r>
              <a:rPr lang="fa-IR" sz="2000" dirty="0">
                <a:latin typeface="Times New Roman" pitchFamily="18" charset="0"/>
                <a:cs typeface="B Titr" pitchFamily="2" charset="-78"/>
              </a:rPr>
              <a:t>هندسه با تمام خصوصیات پیش تعریف </a:t>
            </a:r>
            <a:r>
              <a:rPr lang="fa-IR" sz="2000" dirty="0" smtClean="0">
                <a:latin typeface="Times New Roman" pitchFamily="18" charset="0"/>
                <a:cs typeface="B Titr" pitchFamily="2" charset="-78"/>
              </a:rPr>
              <a:t>شده، </a:t>
            </a:r>
            <a:r>
              <a:rPr lang="fa-IR" sz="2000" dirty="0">
                <a:latin typeface="Times New Roman" pitchFamily="18" charset="0"/>
                <a:cs typeface="B Titr" pitchFamily="2" charset="-78"/>
              </a:rPr>
              <a:t>نمایش داده می شود</a:t>
            </a:r>
            <a:r>
              <a:rPr lang="fa-IR" sz="2000" dirty="0" smtClean="0">
                <a:latin typeface="Times New Roman" pitchFamily="18" charset="0"/>
                <a:cs typeface="B Titr" pitchFamily="2" charset="-78"/>
              </a:rPr>
              <a:t>.</a:t>
            </a:r>
            <a:r>
              <a:rPr lang="en-US" sz="2000" dirty="0" smtClean="0">
                <a:latin typeface="Times New Roman" pitchFamily="18" charset="0"/>
                <a:cs typeface="B Titr" pitchFamily="2" charset="-78"/>
              </a:rPr>
              <a:t> </a:t>
            </a:r>
            <a:r>
              <a:rPr lang="fa-IR" sz="2000" dirty="0" smtClean="0">
                <a:latin typeface="Times New Roman" pitchFamily="18" charset="0"/>
                <a:cs typeface="B Titr" pitchFamily="2" charset="-78"/>
              </a:rPr>
              <a:t>نمایش </a:t>
            </a:r>
            <a:r>
              <a:rPr lang="fa-IR" sz="2000" dirty="0">
                <a:latin typeface="Times New Roman" pitchFamily="18" charset="0"/>
                <a:cs typeface="B Titr" pitchFamily="2" charset="-78"/>
              </a:rPr>
              <a:t>سه بعدی را می توان با حرکت ماوس روی هندسه در جهات مختلف تغییر داد. با استفاده از کلیدهای </a:t>
            </a:r>
            <a:r>
              <a:rPr lang="fa-IR" sz="2000" dirty="0" smtClean="0">
                <a:latin typeface="Times New Roman" pitchFamily="18" charset="0"/>
                <a:cs typeface="B Titr" pitchFamily="2" charset="-78"/>
              </a:rPr>
              <a:t>معرفی شده در زیر(</a:t>
            </a:r>
            <a:r>
              <a:rPr lang="en-US" sz="2000" dirty="0" smtClean="0">
                <a:latin typeface="Times New Roman" pitchFamily="18" charset="0"/>
                <a:cs typeface="B Titr" pitchFamily="2" charset="-78"/>
              </a:rPr>
              <a:t>Toolbar</a:t>
            </a:r>
            <a:r>
              <a:rPr lang="fa-IR" sz="2000" dirty="0" smtClean="0">
                <a:latin typeface="Times New Roman" pitchFamily="18" charset="0"/>
                <a:cs typeface="B Titr" pitchFamily="2" charset="-78"/>
              </a:rPr>
              <a:t>) نیز </a:t>
            </a:r>
            <a:r>
              <a:rPr lang="fa-IR" sz="2000" dirty="0">
                <a:latin typeface="Times New Roman" pitchFamily="18" charset="0"/>
                <a:cs typeface="B Titr" pitchFamily="2" charset="-78"/>
              </a:rPr>
              <a:t>می توان </a:t>
            </a:r>
            <a:r>
              <a:rPr lang="fa-IR" sz="2000" dirty="0" smtClean="0">
                <a:latin typeface="Times New Roman" pitchFamily="18" charset="0"/>
                <a:cs typeface="B Titr" pitchFamily="2" charset="-78"/>
              </a:rPr>
              <a:t>نوع </a:t>
            </a:r>
            <a:r>
              <a:rPr lang="fa-IR" sz="2000" dirty="0">
                <a:latin typeface="Times New Roman" pitchFamily="18" charset="0"/>
                <a:cs typeface="B Titr" pitchFamily="2" charset="-78"/>
              </a:rPr>
              <a:t>نمایش را تغییر داد.</a:t>
            </a:r>
            <a:r>
              <a:rPr lang="fa-IR" sz="2000" dirty="0" smtClean="0">
                <a:solidFill>
                  <a:schemeClr val="bg1"/>
                </a:solidFill>
                <a:latin typeface="Times New Roman" pitchFamily="18" charset="0"/>
                <a:cs typeface="B Titr" pitchFamily="2" charset="-78"/>
              </a:rPr>
              <a:t>فعال </a:t>
            </a:r>
            <a:r>
              <a:rPr lang="fa-IR" sz="2400" dirty="0">
                <a:solidFill>
                  <a:schemeClr val="bg1"/>
                </a:solidFill>
                <a:latin typeface="Times New Roman" pitchFamily="18" charset="0"/>
                <a:cs typeface="B Nazanin" pitchFamily="2" charset="-78"/>
              </a:rPr>
              <a:t>کردن </a:t>
            </a:r>
            <a:r>
              <a:rPr lang="en-US" sz="2400" dirty="0" smtClean="0">
                <a:solidFill>
                  <a:schemeClr val="bg1"/>
                </a:solidFill>
                <a:cs typeface="B Nazanin" pitchFamily="2" charset="-78"/>
              </a:rPr>
              <a:t>conn</a:t>
            </a:r>
            <a:r>
              <a:rPr lang="fa-IR" sz="2400" dirty="0" smtClean="0">
                <a:solidFill>
                  <a:schemeClr val="bg1"/>
                </a:solidFill>
                <a:cs typeface="B Nazanin" pitchFamily="2" charset="-78"/>
              </a:rPr>
              <a:t> </a:t>
            </a:r>
            <a:r>
              <a:rPr lang="fa-IR" sz="2400" dirty="0">
                <a:solidFill>
                  <a:schemeClr val="bg1"/>
                </a:solidFill>
                <a:cs typeface="B Nazanin" pitchFamily="2" charset="-78"/>
              </a:rPr>
              <a:t>گزینه ی </a:t>
            </a:r>
            <a:r>
              <a:rPr lang="en-US" sz="2400" dirty="0">
                <a:solidFill>
                  <a:schemeClr val="bg1"/>
                </a:solidFill>
                <a:cs typeface="B Nazanin" pitchFamily="2" charset="-78"/>
              </a:rPr>
              <a:t>gravity </a:t>
            </a:r>
            <a:r>
              <a:rPr lang="fa-IR" sz="2400" dirty="0">
                <a:solidFill>
                  <a:schemeClr val="bg1"/>
                </a:solidFill>
                <a:cs typeface="B Nazanin" pitchFamily="2" charset="-78"/>
              </a:rPr>
              <a:t> باید </a:t>
            </a:r>
            <a:r>
              <a:rPr lang="fa-IR" sz="2400" dirty="0" smtClean="0">
                <a:solidFill>
                  <a:schemeClr val="bg1"/>
                </a:solidFill>
                <a:cs typeface="B Nazanin" pitchFamily="2" charset="-78"/>
              </a:rPr>
              <a:t>فعود</a:t>
            </a:r>
            <a:endParaRPr lang="en-US" sz="2400" dirty="0">
              <a:solidFill>
                <a:schemeClr val="bg1"/>
              </a:solidFill>
              <a:cs typeface="B Nazanin" pitchFamily="2" charset="-78"/>
            </a:endParaRPr>
          </a:p>
        </p:txBody>
      </p:sp>
      <p:pic>
        <p:nvPicPr>
          <p:cNvPr id="15" name="Picture 14" descr="C:\Users\morsal\Desktop\4.png"/>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62200" y="4294755"/>
            <a:ext cx="3581400" cy="502063"/>
          </a:xfrm>
          <a:prstGeom prst="rect">
            <a:avLst/>
          </a:prstGeom>
          <a:noFill/>
          <a:ln>
            <a:noFill/>
          </a:ln>
        </p:spPr>
      </p:pic>
      <p:sp>
        <p:nvSpPr>
          <p:cNvPr id="2" name="TextBox 1"/>
          <p:cNvSpPr txBox="1"/>
          <p:nvPr/>
        </p:nvSpPr>
        <p:spPr>
          <a:xfrm>
            <a:off x="174397" y="4751704"/>
            <a:ext cx="8153400" cy="977191"/>
          </a:xfrm>
          <a:prstGeom prst="rect">
            <a:avLst/>
          </a:prstGeom>
          <a:noFill/>
        </p:spPr>
        <p:txBody>
          <a:bodyPr wrap="square" rtlCol="0">
            <a:spAutoFit/>
          </a:bodyPr>
          <a:lstStyle/>
          <a:p>
            <a:pPr algn="r" rtl="1">
              <a:lnSpc>
                <a:spcPct val="150000"/>
              </a:lnSpc>
            </a:pPr>
            <a:r>
              <a:rPr lang="fa-IR" sz="2000" dirty="0">
                <a:latin typeface="Times New Roman" pitchFamily="18" charset="0"/>
                <a:cs typeface="B Titr" pitchFamily="2" charset="-78"/>
              </a:rPr>
              <a:t>شکل              </a:t>
            </a:r>
            <a:r>
              <a:rPr lang="en-US" sz="2000" dirty="0">
                <a:latin typeface="Times New Roman" pitchFamily="18" charset="0"/>
                <a:cs typeface="B Titr" pitchFamily="2" charset="-78"/>
              </a:rPr>
              <a:t>reset</a:t>
            </a:r>
            <a:r>
              <a:rPr lang="fa-IR" sz="2000" dirty="0">
                <a:latin typeface="Times New Roman" pitchFamily="18" charset="0"/>
                <a:cs typeface="B Titr" pitchFamily="2" charset="-78"/>
              </a:rPr>
              <a:t> تصویر را به حالت استاندارد در پنجره نمایش برمی گرداند</a:t>
            </a:r>
            <a:r>
              <a:rPr lang="en-US" sz="2000" dirty="0">
                <a:latin typeface="Times New Roman" pitchFamily="18" charset="0"/>
                <a:cs typeface="B Titr" pitchFamily="2" charset="-78"/>
              </a:rPr>
              <a:t>  </a:t>
            </a:r>
            <a:r>
              <a:rPr lang="fa-IR" sz="2000" dirty="0">
                <a:latin typeface="Times New Roman" pitchFamily="18" charset="0"/>
                <a:cs typeface="B Titr" pitchFamily="2" charset="-78"/>
              </a:rPr>
              <a:t>و تغییرات ایجاد شده در شکل را از بین می برد.</a:t>
            </a:r>
            <a:endParaRPr lang="en-US" sz="2000" dirty="0">
              <a:latin typeface="Times New Roman" pitchFamily="18" charset="0"/>
              <a:cs typeface="B Titr" pitchFamily="2" charset="-78"/>
            </a:endParaRPr>
          </a:p>
        </p:txBody>
      </p:sp>
      <p:pic>
        <p:nvPicPr>
          <p:cNvPr id="17" name="Picture 16" descr="C:\Users\morsal\Desktop\3.png"/>
          <p:cNvPicPr/>
          <p:nvPr/>
        </p:nvPicPr>
        <p:blipFill>
          <a:blip r:embed="rId5">
            <a:extLst>
              <a:ext uri="{BEBA8EAE-BF5A-486C-A8C5-ECC9F3942E4B}">
                <a14:imgProps xmlns:a14="http://schemas.microsoft.com/office/drawing/2010/main">
                  <a14:imgLayer r:embed="rId6">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161566" y="4902132"/>
            <a:ext cx="421322" cy="366311"/>
          </a:xfrm>
          <a:prstGeom prst="rect">
            <a:avLst/>
          </a:prstGeom>
          <a:noFill/>
          <a:ln>
            <a:noFill/>
          </a:ln>
        </p:spPr>
      </p:pic>
      <p:sp>
        <p:nvSpPr>
          <p:cNvPr id="18" name="Rounded Rectangle 17"/>
          <p:cNvSpPr/>
          <p:nvPr/>
        </p:nvSpPr>
        <p:spPr>
          <a:xfrm>
            <a:off x="8475544" y="59817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2803" y="5573806"/>
            <a:ext cx="8610600" cy="1569660"/>
          </a:xfrm>
          <a:prstGeom prst="rect">
            <a:avLst/>
          </a:prstGeom>
          <a:noFill/>
        </p:spPr>
        <p:txBody>
          <a:bodyPr wrap="square" rtlCol="0">
            <a:spAutoFit/>
          </a:bodyPr>
          <a:lstStyle/>
          <a:p>
            <a:pPr algn="just" rtl="1"/>
            <a:r>
              <a:rPr lang="fa-IR" dirty="0"/>
              <a:t> </a:t>
            </a:r>
            <a:endParaRPr lang="en-US" dirty="0"/>
          </a:p>
          <a:p>
            <a:pPr algn="r" rtl="1">
              <a:lnSpc>
                <a:spcPct val="150000"/>
              </a:lnSpc>
            </a:pPr>
            <a:r>
              <a:rPr lang="fa-IR" sz="2000" dirty="0">
                <a:latin typeface="Times New Roman" pitchFamily="18" charset="0"/>
                <a:cs typeface="B Titr" pitchFamily="2" charset="-78"/>
              </a:rPr>
              <a:t>شکل</a:t>
            </a:r>
            <a:r>
              <a:rPr lang="en-US" sz="2000" dirty="0">
                <a:latin typeface="Times New Roman" pitchFamily="18" charset="0"/>
                <a:cs typeface="B Titr" pitchFamily="2" charset="-78"/>
              </a:rPr>
              <a:t>        </a:t>
            </a:r>
            <a:r>
              <a:rPr lang="fa-IR" sz="2000" dirty="0">
                <a:latin typeface="Times New Roman" pitchFamily="18" charset="0"/>
                <a:cs typeface="B Titr" pitchFamily="2" charset="-78"/>
              </a:rPr>
              <a:t>     </a:t>
            </a:r>
            <a:r>
              <a:rPr lang="en-US" sz="2000" dirty="0">
                <a:latin typeface="Times New Roman" pitchFamily="18" charset="0"/>
                <a:cs typeface="B Titr" pitchFamily="2" charset="-78"/>
              </a:rPr>
              <a:t> zoom to Box</a:t>
            </a:r>
            <a:r>
              <a:rPr lang="fa-IR" sz="2000" dirty="0">
                <a:latin typeface="Times New Roman" pitchFamily="18" charset="0"/>
                <a:cs typeface="B Titr" pitchFamily="2" charset="-78"/>
              </a:rPr>
              <a:t>اجازه انتخاب یک ناحیه مستطیلی برای زوم کردن روی یک ناحیه </a:t>
            </a:r>
            <a:endParaRPr lang="en-US" sz="2000" dirty="0">
              <a:latin typeface="Times New Roman" pitchFamily="18" charset="0"/>
              <a:cs typeface="B Titr" pitchFamily="2" charset="-78"/>
            </a:endParaRPr>
          </a:p>
          <a:p>
            <a:pPr algn="r" rtl="1">
              <a:lnSpc>
                <a:spcPct val="150000"/>
              </a:lnSpc>
            </a:pPr>
            <a:r>
              <a:rPr lang="fa-IR" sz="2000" dirty="0">
                <a:latin typeface="Times New Roman" pitchFamily="18" charset="0"/>
                <a:cs typeface="B Titr" pitchFamily="2" charset="-78"/>
              </a:rPr>
              <a:t>را می دهد.</a:t>
            </a:r>
            <a:endParaRPr lang="en-US" sz="2000" dirty="0">
              <a:latin typeface="Times New Roman" pitchFamily="18" charset="0"/>
              <a:cs typeface="B Titr" pitchFamily="2" charset="-78"/>
            </a:endParaRPr>
          </a:p>
          <a:p>
            <a:endParaRPr lang="en-US" dirty="0"/>
          </a:p>
        </p:txBody>
      </p:sp>
      <p:pic>
        <p:nvPicPr>
          <p:cNvPr id="20" name="Picture 19" descr="C:\Users\morsal\Desktop\Untitled.png"/>
          <p:cNvPicPr/>
          <p:nvPr/>
        </p:nvPicPr>
        <p:blipFill>
          <a:blip r:embed="rId7">
            <a:extLst>
              <a:ext uri="{BEBA8EAE-BF5A-486C-A8C5-ECC9F3942E4B}">
                <a14:imgProps xmlns:a14="http://schemas.microsoft.com/office/drawing/2010/main">
                  <a14:imgLayer r:embed="rId8">
                    <a14:imgEffect>
                      <a14:sharpenSoften amount="50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280137" y="5905500"/>
            <a:ext cx="490215" cy="457200"/>
          </a:xfrm>
          <a:prstGeom prst="rect">
            <a:avLst/>
          </a:prstGeom>
          <a:noFill/>
          <a:ln>
            <a:noFill/>
          </a:ln>
        </p:spPr>
      </p:pic>
      <p:pic>
        <p:nvPicPr>
          <p:cNvPr id="11" name="Picture 10" descr="C:\Users\Mohammad\Desktop\2.PNG"/>
          <p:cNvPicPr/>
          <p:nvPr/>
        </p:nvPicPr>
        <p:blipFill>
          <a:blip r:embed="rId9">
            <a:extLst>
              <a:ext uri="{28A0092B-C50C-407E-A947-70E740481C1C}">
                <a14:useLocalDpi xmlns:a14="http://schemas.microsoft.com/office/drawing/2010/main" val="0"/>
              </a:ext>
            </a:extLst>
          </a:blip>
          <a:srcRect/>
          <a:stretch>
            <a:fillRect/>
          </a:stretch>
        </p:blipFill>
        <p:spPr bwMode="auto">
          <a:xfrm>
            <a:off x="1569796" y="3608267"/>
            <a:ext cx="4895850" cy="549275"/>
          </a:xfrm>
          <a:prstGeom prst="rect">
            <a:avLst/>
          </a:prstGeom>
          <a:noFill/>
          <a:ln>
            <a:noFill/>
          </a:ln>
        </p:spPr>
      </p:pic>
      <p:sp>
        <p:nvSpPr>
          <p:cNvPr id="3" name="Rectangle 2"/>
          <p:cNvSpPr/>
          <p:nvPr/>
        </p:nvSpPr>
        <p:spPr>
          <a:xfrm>
            <a:off x="1733492" y="228600"/>
            <a:ext cx="6019800" cy="914400"/>
          </a:xfrm>
          <a:prstGeom prst="rect">
            <a:avLst/>
          </a:prstGeom>
        </p:spPr>
        <p:txBody>
          <a:bodyPr/>
          <a:lstStyle/>
          <a:p>
            <a:pPr lvl="0" algn="ctr" rtl="1"/>
            <a:r>
              <a:rPr lang="en-US" sz="2800" b="1" dirty="0" smtClean="0">
                <a:solidFill>
                  <a:srgbClr val="FF0000"/>
                </a:solidFill>
                <a:latin typeface="Times New Roman" pitchFamily="18" charset="0"/>
                <a:cs typeface="Times New Roman" pitchFamily="18" charset="0"/>
              </a:rPr>
              <a:t>Sources</a:t>
            </a:r>
          </a:p>
          <a:p>
            <a:pPr lvl="0" algn="ctr" rtl="1"/>
            <a:r>
              <a:rPr lang="en-US" sz="2800" b="1" dirty="0" smtClean="0">
                <a:solidFill>
                  <a:srgbClr val="FF0000"/>
                </a:solidFill>
                <a:latin typeface="Times New Roman" pitchFamily="18" charset="0"/>
                <a:cs typeface="Times New Roman" pitchFamily="18" charset="0"/>
              </a:rPr>
              <a:t>Exercise 1: Creating a Source</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54807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 grpId="0"/>
      <p:bldP spid="18" grpId="0" animBg="1"/>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50900"/>
            <a:ext cx="8610600"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دقت داشته باشید که سلول های انتخابی شما به صورت خودکار به </a:t>
            </a:r>
            <a:r>
              <a:rPr lang="en-US" dirty="0"/>
              <a:t>Object inspector</a:t>
            </a:r>
            <a:r>
              <a:rPr lang="fa-IR" dirty="0"/>
              <a:t> اضافه شده اند .</a:t>
            </a:r>
            <a:endParaRPr lang="en-US" dirty="0"/>
          </a:p>
        </p:txBody>
      </p:sp>
      <p:sp>
        <p:nvSpPr>
          <p:cNvPr id="5" name="Rectangle 4"/>
          <p:cNvSpPr/>
          <p:nvPr/>
        </p:nvSpPr>
        <p:spPr>
          <a:xfrm>
            <a:off x="5457110" y="1642428"/>
            <a:ext cx="3225563"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spAutoFit/>
          </a:bodyPr>
          <a:lstStyle/>
          <a:p>
            <a:pPr algn="ctr" rtl="1"/>
            <a:r>
              <a:rPr lang="en-US" sz="2400" b="1" dirty="0">
                <a:solidFill>
                  <a:schemeClr val="accent4">
                    <a:lumMod val="75000"/>
                  </a:schemeClr>
                </a:solidFill>
                <a:latin typeface="Times New Roman" pitchFamily="18" charset="0"/>
                <a:cs typeface="Times New Roman" pitchFamily="18" charset="0"/>
              </a:rPr>
              <a:t>Exercise </a:t>
            </a:r>
            <a:r>
              <a:rPr lang="en-US" sz="2400" b="1" dirty="0" smtClean="0">
                <a:solidFill>
                  <a:schemeClr val="accent4">
                    <a:lumMod val="75000"/>
                  </a:schemeClr>
                </a:solidFill>
                <a:latin typeface="Times New Roman" pitchFamily="18" charset="0"/>
                <a:cs typeface="Times New Roman" pitchFamily="18" charset="0"/>
              </a:rPr>
              <a:t>22:</a:t>
            </a:r>
            <a:endParaRPr lang="fa-IR" sz="2400" b="1" dirty="0" smtClean="0">
              <a:solidFill>
                <a:schemeClr val="accent4">
                  <a:lumMod val="75000"/>
                </a:schemeClr>
              </a:solidFill>
              <a:latin typeface="Times New Roman" pitchFamily="18" charset="0"/>
              <a:cs typeface="Times New Roman" pitchFamily="18" charset="0"/>
            </a:endParaRPr>
          </a:p>
          <a:p>
            <a:pPr algn="ctr" rtl="1"/>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Extracting a Selection </a:t>
            </a:r>
            <a:endParaRPr lang="en-US" sz="2400" dirty="0">
              <a:solidFill>
                <a:srgbClr val="FF0000"/>
              </a:solidFill>
              <a:latin typeface="Times New Roman" pitchFamily="18" charset="0"/>
              <a:cs typeface="Times New Roman" pitchFamily="18" charset="0"/>
            </a:endParaRPr>
          </a:p>
        </p:txBody>
      </p:sp>
      <p:sp>
        <p:nvSpPr>
          <p:cNvPr id="6" name="Rectangle 5"/>
          <p:cNvSpPr/>
          <p:nvPr/>
        </p:nvSpPr>
        <p:spPr>
          <a:xfrm>
            <a:off x="490616" y="2838966"/>
            <a:ext cx="8412084" cy="888705"/>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با استفاده از این نرم افزار شما می توانید چند سلول یا بلوک را از شکل جدا کرده و روی آن ها به صورت مجزا کار کنید.</a:t>
            </a:r>
            <a:endParaRPr lang="en-US" dirty="0">
              <a:latin typeface="Times New Roman" pitchFamily="18" charset="0"/>
              <a:cs typeface="B Titr" pitchFamily="2" charset="-78"/>
            </a:endParaRPr>
          </a:p>
        </p:txBody>
      </p:sp>
      <p:sp>
        <p:nvSpPr>
          <p:cNvPr id="7" name="TextBox 6"/>
          <p:cNvSpPr txBox="1"/>
          <p:nvPr/>
        </p:nvSpPr>
        <p:spPr>
          <a:xfrm>
            <a:off x="1219200" y="4061534"/>
            <a:ext cx="7573884" cy="2169825"/>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1- فایل </a:t>
            </a:r>
            <a:r>
              <a:rPr lang="en-US" dirty="0"/>
              <a:t>can.ex2 </a:t>
            </a:r>
            <a:r>
              <a:rPr lang="fa-IR" dirty="0"/>
              <a:t> را باز کنید.</a:t>
            </a:r>
            <a:endParaRPr lang="en-US" dirty="0"/>
          </a:p>
          <a:p>
            <a:r>
              <a:rPr lang="fa-IR" dirty="0" smtClean="0"/>
              <a:t>2- </a:t>
            </a:r>
            <a:r>
              <a:rPr lang="fa-IR" dirty="0"/>
              <a:t>تعداد قابل ملاحظه ای از سلول ها را به عنوان مثال با استفاده از  </a:t>
            </a:r>
            <a:r>
              <a:rPr lang="en-US" dirty="0"/>
              <a:t>        </a:t>
            </a:r>
            <a:r>
              <a:rPr lang="fa-IR" dirty="0"/>
              <a:t>انتخاب کنید.</a:t>
            </a:r>
            <a:endParaRPr lang="en-US" dirty="0"/>
          </a:p>
          <a:p>
            <a:r>
              <a:rPr lang="fa-IR" dirty="0" smtClean="0"/>
              <a:t>3- </a:t>
            </a:r>
            <a:r>
              <a:rPr lang="fa-IR" dirty="0"/>
              <a:t>با استفاده ازمنوی</a:t>
            </a:r>
            <a:r>
              <a:rPr lang="en-US" dirty="0"/>
              <a:t>              </a:t>
            </a:r>
            <a:r>
              <a:rPr lang="fa-IR" dirty="0"/>
              <a:t> </a:t>
            </a:r>
            <a:r>
              <a:rPr lang="en-US" dirty="0"/>
              <a:t>  Filters → Data Analysis → Extractselection </a:t>
            </a:r>
            <a:r>
              <a:rPr lang="fa-IR" dirty="0"/>
              <a:t>قسمت های انتخاب شده را به صورت مجزا روی شکل جدا خواهد کرد.</a:t>
            </a:r>
            <a:endParaRPr lang="en-US" dirty="0"/>
          </a:p>
          <a:p>
            <a:r>
              <a:rPr lang="en-US" dirty="0"/>
              <a:t> </a:t>
            </a:r>
            <a:r>
              <a:rPr lang="fa-IR" dirty="0" smtClean="0"/>
              <a:t>4- </a:t>
            </a:r>
            <a:r>
              <a:rPr lang="en-US" dirty="0"/>
              <a:t>Apply</a:t>
            </a:r>
            <a:r>
              <a:rPr lang="fa-IR" dirty="0"/>
              <a:t> کنید</a:t>
            </a:r>
            <a:endParaRPr lang="en-US" dirty="0"/>
          </a:p>
        </p:txBody>
      </p:sp>
      <p:pic>
        <p:nvPicPr>
          <p:cNvPr id="8" name="Picture 7" descr="C:\Users\morsal\Desktop\'.png"/>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895600" y="4429506"/>
            <a:ext cx="487680" cy="521335"/>
          </a:xfrm>
          <a:prstGeom prst="rect">
            <a:avLst/>
          </a:prstGeom>
          <a:noFill/>
          <a:ln>
            <a:noFill/>
          </a:ln>
        </p:spPr>
      </p:pic>
      <p:pic>
        <p:nvPicPr>
          <p:cNvPr id="9" name="Picture 8" descr="C:\Users\morsal\Desktop\HJ.png"/>
          <p:cNvPicPr/>
          <p:nvPr/>
        </p:nvPicPr>
        <p:blipFill>
          <a:blip r:embed="rId4">
            <a:extLst>
              <a:ext uri="{28A0092B-C50C-407E-A947-70E740481C1C}">
                <a14:useLocalDpi xmlns:a14="http://schemas.microsoft.com/office/drawing/2010/main" val="0"/>
              </a:ext>
            </a:extLst>
          </a:blip>
          <a:srcRect/>
          <a:stretch>
            <a:fillRect/>
          </a:stretch>
        </p:blipFill>
        <p:spPr bwMode="auto">
          <a:xfrm>
            <a:off x="6289157" y="4950841"/>
            <a:ext cx="520065" cy="391210"/>
          </a:xfrm>
          <a:prstGeom prst="rect">
            <a:avLst/>
          </a:prstGeom>
          <a:noFill/>
          <a:ln>
            <a:noFill/>
          </a:ln>
        </p:spPr>
      </p:pic>
    </p:spTree>
    <p:extLst>
      <p:ext uri="{BB962C8B-B14F-4D97-AF65-F5344CB8AC3E}">
        <p14:creationId xmlns:p14="http://schemas.microsoft.com/office/powerpoint/2010/main" val="224027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838200"/>
            <a:ext cx="72390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شکل با یک سری از سلول هایی که شما انتخاب کردید جایگزین خواهد شد.</a:t>
            </a:r>
            <a:endParaRPr lang="en-US" dirty="0">
              <a:latin typeface="Times New Roman" pitchFamily="18" charset="0"/>
              <a:cs typeface="B Titr" pitchFamily="2" charset="-78"/>
            </a:endParaRPr>
          </a:p>
        </p:txBody>
      </p:sp>
      <p:pic>
        <p:nvPicPr>
          <p:cNvPr id="28674" name="Picture 2" descr="C:\Users\Mohammad\Desktop\Picture\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0651"/>
            <a:ext cx="7848600" cy="495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84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0483" y="304800"/>
            <a:ext cx="188416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en-US" b="1" dirty="0" smtClean="0">
                <a:solidFill>
                  <a:srgbClr val="FF0000"/>
                </a:solidFill>
                <a:latin typeface="Times New Roman" pitchFamily="18" charset="0"/>
                <a:cs typeface="Times New Roman" pitchFamily="18" charset="0"/>
              </a:rPr>
              <a:t>Controlling </a:t>
            </a:r>
            <a:r>
              <a:rPr lang="en-US" b="1" dirty="0">
                <a:solidFill>
                  <a:srgbClr val="FF0000"/>
                </a:solidFill>
                <a:latin typeface="Times New Roman" pitchFamily="18" charset="0"/>
                <a:cs typeface="Times New Roman" pitchFamily="18" charset="0"/>
              </a:rPr>
              <a:t>Time</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0" y="782998"/>
            <a:ext cx="8817053" cy="1338828"/>
          </a:xfrm>
          <a:prstGeom prst="rect">
            <a:avLst/>
          </a:prstGeom>
        </p:spPr>
        <p:txBody>
          <a:bodyPr wrap="square">
            <a:spAutoFit/>
          </a:bodyPr>
          <a:lstStyle/>
          <a:p>
            <a:pPr algn="r" rtl="1">
              <a:lnSpc>
                <a:spcPct val="150000"/>
              </a:lnSpc>
            </a:pPr>
            <a:r>
              <a:rPr lang="en-US" dirty="0">
                <a:latin typeface="Times New Roman" pitchFamily="18" charset="0"/>
                <a:cs typeface="B Titr" pitchFamily="2" charset="-78"/>
              </a:rPr>
              <a:t>Paraview</a:t>
            </a:r>
            <a:r>
              <a:rPr lang="fa-IR" dirty="0">
                <a:latin typeface="Times New Roman" pitchFamily="18" charset="0"/>
                <a:cs typeface="B Titr" pitchFamily="2" charset="-78"/>
              </a:rPr>
              <a:t> دارای ابزارای بسیار متنوعی برای کنترل زمان وانیمیشن است. اکثریت آن ها در پنجره انیمیشن قابل دسترسند. از منو  </a:t>
            </a:r>
            <a:r>
              <a:rPr lang="en-US" dirty="0">
                <a:latin typeface="Times New Roman" pitchFamily="18" charset="0"/>
                <a:cs typeface="B Titr" pitchFamily="2" charset="-78"/>
              </a:rPr>
              <a:t>View →Animation View </a:t>
            </a:r>
            <a:r>
              <a:rPr lang="fa-IR" dirty="0">
                <a:latin typeface="Times New Roman" pitchFamily="18" charset="0"/>
                <a:cs typeface="B Titr" pitchFamily="2" charset="-78"/>
              </a:rPr>
              <a:t>را انتخاب می کنیم.</a:t>
            </a:r>
            <a:r>
              <a:rPr lang="en-US" dirty="0">
                <a:latin typeface="Times New Roman" pitchFamily="18" charset="0"/>
                <a:cs typeface="B Titr" pitchFamily="2" charset="-78"/>
              </a:rPr>
              <a:t> </a:t>
            </a:r>
            <a:r>
              <a:rPr lang="fa-IR" dirty="0">
                <a:latin typeface="Times New Roman" pitchFamily="18" charset="0"/>
                <a:cs typeface="B Titr" pitchFamily="2" charset="-78"/>
              </a:rPr>
              <a:t>در منوی </a:t>
            </a:r>
            <a:r>
              <a:rPr lang="en-US" dirty="0">
                <a:latin typeface="Times New Roman" pitchFamily="18" charset="0"/>
                <a:cs typeface="B Titr" pitchFamily="2" charset="-78"/>
              </a:rPr>
              <a:t>animation mode </a:t>
            </a:r>
            <a:r>
              <a:rPr lang="fa-IR" dirty="0">
                <a:latin typeface="Times New Roman" pitchFamily="18" charset="0"/>
                <a:cs typeface="B Titr" pitchFamily="2" charset="-78"/>
              </a:rPr>
              <a:t> سه گزینه وجود دارد:</a:t>
            </a:r>
            <a:endParaRPr lang="en-US" dirty="0">
              <a:latin typeface="Times New Roman" pitchFamily="18" charset="0"/>
              <a:cs typeface="B Titr" pitchFamily="2" charset="-78"/>
            </a:endParaRPr>
          </a:p>
        </p:txBody>
      </p:sp>
      <p:sp>
        <p:nvSpPr>
          <p:cNvPr id="6" name="Rectangle 5"/>
          <p:cNvSpPr/>
          <p:nvPr/>
        </p:nvSpPr>
        <p:spPr>
          <a:xfrm>
            <a:off x="304801" y="1905000"/>
            <a:ext cx="8512251" cy="923330"/>
          </a:xfrm>
          <a:prstGeom prst="rect">
            <a:avLst/>
          </a:prstGeom>
        </p:spPr>
        <p:txBody>
          <a:bodyPr wrap="square">
            <a:spAutoFit/>
          </a:bodyPr>
          <a:lstStyle/>
          <a:p>
            <a:pPr algn="r" rtl="1">
              <a:lnSpc>
                <a:spcPct val="150000"/>
              </a:lnSpc>
            </a:pPr>
            <a:r>
              <a:rPr lang="en-US" dirty="0">
                <a:latin typeface="Times New Roman" pitchFamily="18" charset="0"/>
                <a:cs typeface="B Titr" pitchFamily="2" charset="-78"/>
              </a:rPr>
              <a:t>Sequence</a:t>
            </a:r>
            <a:r>
              <a:rPr lang="fa-IR" dirty="0">
                <a:latin typeface="Times New Roman" pitchFamily="18" charset="0"/>
                <a:cs typeface="B Titr" pitchFamily="2" charset="-78"/>
              </a:rPr>
              <a:t> : </a:t>
            </a:r>
            <a:r>
              <a:rPr lang="en-US" dirty="0">
                <a:latin typeface="Times New Roman" pitchFamily="18" charset="0"/>
                <a:cs typeface="B Titr" pitchFamily="2" charset="-78"/>
              </a:rPr>
              <a:t> </a:t>
            </a:r>
            <a:r>
              <a:rPr lang="fa-IR" dirty="0">
                <a:latin typeface="Times New Roman" pitchFamily="18" charset="0"/>
                <a:cs typeface="B Titr" pitchFamily="2" charset="-78"/>
              </a:rPr>
              <a:t>با دادن یک زمان شروع و زمان پایان ، انیمیشن را به قسمت های مجزا و کاملا برابر تقسیم می کند.</a:t>
            </a:r>
            <a:endParaRPr lang="en-US" dirty="0">
              <a:latin typeface="Times New Roman" pitchFamily="18" charset="0"/>
              <a:cs typeface="B Titr" pitchFamily="2" charset="-78"/>
            </a:endParaRPr>
          </a:p>
        </p:txBody>
      </p:sp>
      <p:sp>
        <p:nvSpPr>
          <p:cNvPr id="7" name="Rectangle 6"/>
          <p:cNvSpPr/>
          <p:nvPr/>
        </p:nvSpPr>
        <p:spPr>
          <a:xfrm>
            <a:off x="774700" y="2814810"/>
            <a:ext cx="7978852"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به گام های زمانی تعریف شده بستگی دارد.</a:t>
            </a:r>
            <a:r>
              <a:rPr lang="en-US" dirty="0">
                <a:latin typeface="Times New Roman" pitchFamily="18" charset="0"/>
                <a:cs typeface="B Titr" pitchFamily="2" charset="-78"/>
              </a:rPr>
              <a:t>: Real Time</a:t>
            </a:r>
          </a:p>
        </p:txBody>
      </p:sp>
      <p:sp>
        <p:nvSpPr>
          <p:cNvPr id="8" name="Rectangle 7"/>
          <p:cNvSpPr/>
          <p:nvPr/>
        </p:nvSpPr>
        <p:spPr>
          <a:xfrm>
            <a:off x="685800" y="3316743"/>
            <a:ext cx="8131252" cy="888705"/>
          </a:xfrm>
          <a:prstGeom prst="rect">
            <a:avLst/>
          </a:prstGeom>
        </p:spPr>
        <p:txBody>
          <a:bodyPr wrap="square">
            <a:spAutoFit/>
          </a:bodyPr>
          <a:lstStyle/>
          <a:p>
            <a:pPr algn="r" rtl="1">
              <a:lnSpc>
                <a:spcPct val="150000"/>
              </a:lnSpc>
            </a:pPr>
            <a:r>
              <a:rPr lang="en-US" dirty="0">
                <a:latin typeface="Times New Roman" pitchFamily="18" charset="0"/>
                <a:cs typeface="B Titr" pitchFamily="2" charset="-78"/>
              </a:rPr>
              <a:t>Snap To </a:t>
            </a:r>
            <a:r>
              <a:rPr lang="en-US" dirty="0" err="1">
                <a:latin typeface="Times New Roman" pitchFamily="18" charset="0"/>
                <a:cs typeface="B Titr" pitchFamily="2" charset="-78"/>
              </a:rPr>
              <a:t>TimeSteps</a:t>
            </a:r>
            <a:r>
              <a:rPr lang="en-US" dirty="0">
                <a:latin typeface="Times New Roman" pitchFamily="18" charset="0"/>
                <a:cs typeface="B Titr" pitchFamily="2" charset="-78"/>
              </a:rPr>
              <a:t> </a:t>
            </a:r>
            <a:r>
              <a:rPr lang="fa-IR" dirty="0">
                <a:latin typeface="Times New Roman" pitchFamily="18" charset="0"/>
                <a:cs typeface="B Titr" pitchFamily="2" charset="-78"/>
              </a:rPr>
              <a:t>: دقیقا همان گام های زمانی را که توسط برنامه شما به </a:t>
            </a:r>
            <a:r>
              <a:rPr lang="en-US" dirty="0">
                <a:latin typeface="Times New Roman" pitchFamily="18" charset="0"/>
                <a:cs typeface="B Titr" pitchFamily="2" charset="-78"/>
              </a:rPr>
              <a:t>paraview </a:t>
            </a:r>
            <a:r>
              <a:rPr lang="fa-IR" dirty="0">
                <a:latin typeface="Times New Roman" pitchFamily="18" charset="0"/>
                <a:cs typeface="B Titr" pitchFamily="2" charset="-78"/>
              </a:rPr>
              <a:t>داده شده است را نشان می دهد.</a:t>
            </a:r>
            <a:endParaRPr lang="en-US" dirty="0">
              <a:latin typeface="Times New Roman" pitchFamily="18" charset="0"/>
              <a:cs typeface="B Titr" pitchFamily="2" charset="-78"/>
            </a:endParaRPr>
          </a:p>
        </p:txBody>
      </p:sp>
      <p:pic>
        <p:nvPicPr>
          <p:cNvPr id="29699" name="Picture 3" descr="C:\Users\Mohammad\Desktop\Picture\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869" y="4162567"/>
            <a:ext cx="6542116" cy="269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0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83100" y="217269"/>
            <a:ext cx="43434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en-US" b="1" dirty="0">
                <a:solidFill>
                  <a:schemeClr val="accent4">
                    <a:lumMod val="75000"/>
                  </a:schemeClr>
                </a:solidFill>
                <a:latin typeface="Times New Roman" pitchFamily="18" charset="0"/>
                <a:cs typeface="Times New Roman" pitchFamily="18" charset="0"/>
              </a:rPr>
              <a:t>Exercise </a:t>
            </a:r>
            <a:r>
              <a:rPr lang="en-US" b="1" dirty="0" smtClean="0">
                <a:solidFill>
                  <a:schemeClr val="accent4">
                    <a:lumMod val="75000"/>
                  </a:schemeClr>
                </a:solidFill>
                <a:latin typeface="Times New Roman" pitchFamily="18" charset="0"/>
                <a:cs typeface="Times New Roman" pitchFamily="18" charset="0"/>
              </a:rPr>
              <a:t>23: </a:t>
            </a:r>
            <a:r>
              <a:rPr lang="en-US" b="1" dirty="0">
                <a:solidFill>
                  <a:srgbClr val="FF0000"/>
                </a:solidFill>
                <a:latin typeface="Times New Roman" pitchFamily="18" charset="0"/>
                <a:cs typeface="Times New Roman" pitchFamily="18" charset="0"/>
              </a:rPr>
              <a:t>Slowing Down an Animation with the Animation Mode</a:t>
            </a:r>
            <a:endParaRPr lang="en-US" dirty="0">
              <a:solidFill>
                <a:srgbClr val="FF0000"/>
              </a:solidFill>
              <a:latin typeface="Times New Roman" pitchFamily="18" charset="0"/>
              <a:cs typeface="Times New Roman" pitchFamily="18" charset="0"/>
            </a:endParaRPr>
          </a:p>
        </p:txBody>
      </p:sp>
      <p:sp>
        <p:nvSpPr>
          <p:cNvPr id="7" name="Rectangle 6"/>
          <p:cNvSpPr/>
          <p:nvPr/>
        </p:nvSpPr>
        <p:spPr>
          <a:xfrm>
            <a:off x="2095500" y="1066800"/>
            <a:ext cx="67310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1- ابتدا فایل </a:t>
            </a:r>
            <a:r>
              <a:rPr lang="en-US" dirty="0">
                <a:latin typeface="Times New Roman" pitchFamily="18" charset="0"/>
                <a:cs typeface="B Titr" pitchFamily="2" charset="-78"/>
              </a:rPr>
              <a:t>can.ex2</a:t>
            </a:r>
            <a:r>
              <a:rPr lang="fa-IR" dirty="0">
                <a:latin typeface="Times New Roman" pitchFamily="18" charset="0"/>
                <a:cs typeface="B Titr" pitchFamily="2" charset="-78"/>
              </a:rPr>
              <a:t> را باز کرده و همه متغیرها را انتخاب و سپس </a:t>
            </a:r>
            <a:r>
              <a:rPr lang="en-US" dirty="0">
                <a:latin typeface="Times New Roman" pitchFamily="18" charset="0"/>
                <a:cs typeface="B Titr" pitchFamily="2" charset="-78"/>
              </a:rPr>
              <a:t>Apply</a:t>
            </a:r>
            <a:r>
              <a:rPr lang="fa-IR" dirty="0">
                <a:latin typeface="Times New Roman" pitchFamily="18" charset="0"/>
                <a:cs typeface="B Titr" pitchFamily="2" charset="-78"/>
              </a:rPr>
              <a:t> کنید.</a:t>
            </a:r>
            <a:endParaRPr lang="en-US" dirty="0">
              <a:latin typeface="Times New Roman" pitchFamily="18" charset="0"/>
              <a:cs typeface="B Titr" pitchFamily="2" charset="-78"/>
            </a:endParaRPr>
          </a:p>
        </p:txBody>
      </p:sp>
      <p:sp>
        <p:nvSpPr>
          <p:cNvPr id="10" name="TextBox 9"/>
          <p:cNvSpPr txBox="1"/>
          <p:nvPr/>
        </p:nvSpPr>
        <p:spPr>
          <a:xfrm>
            <a:off x="2413000" y="1749128"/>
            <a:ext cx="6413500" cy="507831"/>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2- روی   </a:t>
            </a:r>
            <a:r>
              <a:rPr lang="en-US" dirty="0"/>
              <a:t>      </a:t>
            </a:r>
            <a:r>
              <a:rPr lang="fa-IR" dirty="0"/>
              <a:t>کلیک کنید تا شکل به سمت مش بندی شده بچرخد.</a:t>
            </a:r>
            <a:endParaRPr lang="en-US" dirty="0"/>
          </a:p>
        </p:txBody>
      </p:sp>
      <p:pic>
        <p:nvPicPr>
          <p:cNvPr id="12" name="Picture 11" descr="C:\Users\morsal\Desktop\w.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56824" y="1865313"/>
            <a:ext cx="349268" cy="275459"/>
          </a:xfrm>
          <a:prstGeom prst="rect">
            <a:avLst/>
          </a:prstGeom>
          <a:noFill/>
          <a:ln>
            <a:noFill/>
          </a:ln>
        </p:spPr>
      </p:pic>
      <p:sp>
        <p:nvSpPr>
          <p:cNvPr id="11" name="Rectangle 10"/>
          <p:cNvSpPr/>
          <p:nvPr/>
        </p:nvSpPr>
        <p:spPr>
          <a:xfrm>
            <a:off x="5956337" y="2266018"/>
            <a:ext cx="2870163"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3- انیمیشن را اجرا کنید.</a:t>
            </a:r>
            <a:endParaRPr lang="en-US" dirty="0">
              <a:latin typeface="Times New Roman" pitchFamily="18" charset="0"/>
              <a:cs typeface="B Titr" pitchFamily="2" charset="-78"/>
            </a:endParaRPr>
          </a:p>
        </p:txBody>
      </p:sp>
      <p:sp>
        <p:nvSpPr>
          <p:cNvPr id="13" name="Rectangle 12"/>
          <p:cNvSpPr/>
          <p:nvPr/>
        </p:nvSpPr>
        <p:spPr>
          <a:xfrm>
            <a:off x="1739900" y="2739224"/>
            <a:ext cx="70866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4- از منوی </a:t>
            </a:r>
            <a:r>
              <a:rPr lang="en-US" dirty="0">
                <a:latin typeface="Times New Roman" pitchFamily="18" charset="0"/>
                <a:cs typeface="B Titr" pitchFamily="2" charset="-78"/>
              </a:rPr>
              <a:t>view → animation</a:t>
            </a:r>
            <a:r>
              <a:rPr lang="fa-IR" dirty="0">
                <a:latin typeface="Times New Roman" pitchFamily="18" charset="0"/>
                <a:cs typeface="B Titr" pitchFamily="2" charset="-78"/>
              </a:rPr>
              <a:t> ، پنجره تنظیمات انیمیشن را فعال کنید.</a:t>
            </a:r>
            <a:endParaRPr lang="en-US" dirty="0">
              <a:latin typeface="Times New Roman" pitchFamily="18" charset="0"/>
              <a:cs typeface="B Titr" pitchFamily="2" charset="-78"/>
            </a:endParaRPr>
          </a:p>
        </p:txBody>
      </p:sp>
      <p:sp>
        <p:nvSpPr>
          <p:cNvPr id="14" name="Rectangle 13"/>
          <p:cNvSpPr/>
          <p:nvPr/>
        </p:nvSpPr>
        <p:spPr>
          <a:xfrm>
            <a:off x="4741727" y="3237160"/>
            <a:ext cx="4084773" cy="507831"/>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5-از قسمت </a:t>
            </a:r>
            <a:r>
              <a:rPr lang="en-US" dirty="0">
                <a:latin typeface="Times New Roman" pitchFamily="18" charset="0"/>
                <a:cs typeface="B Titr" pitchFamily="2" charset="-78"/>
              </a:rPr>
              <a:t>Mode</a:t>
            </a:r>
            <a:r>
              <a:rPr lang="fa-IR" dirty="0">
                <a:latin typeface="Times New Roman" pitchFamily="18" charset="0"/>
                <a:cs typeface="B Titr" pitchFamily="2" charset="-78"/>
              </a:rPr>
              <a:t> ، </a:t>
            </a:r>
            <a:r>
              <a:rPr lang="en-US" dirty="0" err="1">
                <a:latin typeface="Times New Roman" pitchFamily="18" charset="0"/>
                <a:cs typeface="B Titr" pitchFamily="2" charset="-78"/>
              </a:rPr>
              <a:t>Realtime</a:t>
            </a:r>
            <a:r>
              <a:rPr lang="en-US" dirty="0">
                <a:latin typeface="Times New Roman" pitchFamily="18" charset="0"/>
                <a:cs typeface="B Titr" pitchFamily="2" charset="-78"/>
              </a:rPr>
              <a:t> </a:t>
            </a:r>
            <a:r>
              <a:rPr lang="fa-IR" dirty="0">
                <a:latin typeface="Times New Roman" pitchFamily="18" charset="0"/>
                <a:cs typeface="B Titr" pitchFamily="2" charset="-78"/>
              </a:rPr>
              <a:t>را انتخاب کنید. </a:t>
            </a:r>
            <a:endParaRPr lang="en-US" dirty="0">
              <a:latin typeface="Times New Roman" pitchFamily="18" charset="0"/>
              <a:cs typeface="B Titr" pitchFamily="2" charset="-78"/>
            </a:endParaRPr>
          </a:p>
        </p:txBody>
      </p:sp>
      <p:sp>
        <p:nvSpPr>
          <p:cNvPr id="15" name="Rectangle 14"/>
          <p:cNvSpPr/>
          <p:nvPr/>
        </p:nvSpPr>
        <p:spPr>
          <a:xfrm>
            <a:off x="711200" y="3757691"/>
            <a:ext cx="8115300" cy="1304203"/>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زمان را به </a:t>
            </a:r>
            <a:r>
              <a:rPr lang="en-US" dirty="0">
                <a:latin typeface="Times New Roman" pitchFamily="18" charset="0"/>
                <a:cs typeface="B Titr" pitchFamily="2" charset="-78"/>
              </a:rPr>
              <a:t>60s </a:t>
            </a:r>
            <a:r>
              <a:rPr lang="fa-IR" dirty="0">
                <a:latin typeface="Times New Roman" pitchFamily="18" charset="0"/>
                <a:cs typeface="B Titr" pitchFamily="2" charset="-78"/>
              </a:rPr>
              <a:t> تغییر دهید، خواهید دید که انیمیشن با سرعت بسیار کمتری اجرا خواهد شد و همچنین کمی نامنظم تر ویا اصطلاحا خشک تر حر کت می کند.برای اینکه این مشکل حل شود از ابزار دیگری در </a:t>
            </a:r>
            <a:r>
              <a:rPr lang="en-US" dirty="0">
                <a:latin typeface="Times New Roman" pitchFamily="18" charset="0"/>
                <a:cs typeface="B Titr" pitchFamily="2" charset="-78"/>
              </a:rPr>
              <a:t>paraview </a:t>
            </a:r>
            <a:r>
              <a:rPr lang="fa-IR" dirty="0">
                <a:latin typeface="Times New Roman" pitchFamily="18" charset="0"/>
                <a:cs typeface="B Titr" pitchFamily="2" charset="-78"/>
              </a:rPr>
              <a:t>استفاده می کنیم و آن </a:t>
            </a:r>
            <a:r>
              <a:rPr lang="en-US" dirty="0">
                <a:latin typeface="Times New Roman" pitchFamily="18" charset="0"/>
                <a:cs typeface="B Titr" pitchFamily="2" charset="-78"/>
              </a:rPr>
              <a:t>temporal interpolator</a:t>
            </a:r>
            <a:r>
              <a:rPr lang="fa-IR" dirty="0">
                <a:latin typeface="Times New Roman" pitchFamily="18" charset="0"/>
                <a:cs typeface="B Titr" pitchFamily="2" charset="-78"/>
              </a:rPr>
              <a:t> است.</a:t>
            </a:r>
            <a:endParaRPr lang="en-US" dirty="0">
              <a:latin typeface="Times New Roman" pitchFamily="18" charset="0"/>
              <a:cs typeface="B Titr" pitchFamily="2" charset="-78"/>
            </a:endParaRPr>
          </a:p>
        </p:txBody>
      </p:sp>
      <p:sp>
        <p:nvSpPr>
          <p:cNvPr id="16" name="Rectangle 15"/>
          <p:cNvSpPr/>
          <p:nvPr/>
        </p:nvSpPr>
        <p:spPr>
          <a:xfrm>
            <a:off x="4978383" y="5225534"/>
            <a:ext cx="3810017" cy="369332"/>
          </a:xfrm>
          <a:prstGeom prst="rect">
            <a:avLst/>
          </a:prstGeom>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en-US" b="1" dirty="0">
                <a:solidFill>
                  <a:schemeClr val="accent4">
                    <a:lumMod val="75000"/>
                  </a:schemeClr>
                </a:solidFill>
                <a:latin typeface="Times New Roman" pitchFamily="18" charset="0"/>
                <a:cs typeface="B Nazanin" pitchFamily="2" charset="-78"/>
              </a:rPr>
              <a:t>Exercise </a:t>
            </a:r>
            <a:r>
              <a:rPr lang="en-US" b="1" dirty="0" smtClean="0">
                <a:solidFill>
                  <a:schemeClr val="accent4">
                    <a:lumMod val="75000"/>
                  </a:schemeClr>
                </a:solidFill>
                <a:latin typeface="Times New Roman" pitchFamily="18" charset="0"/>
                <a:cs typeface="B Nazanin" pitchFamily="2" charset="-78"/>
              </a:rPr>
              <a:t>24 : </a:t>
            </a:r>
            <a:r>
              <a:rPr lang="en-US" b="1" dirty="0">
                <a:solidFill>
                  <a:srgbClr val="FF0000"/>
                </a:solidFill>
                <a:latin typeface="Times New Roman" pitchFamily="18" charset="0"/>
                <a:cs typeface="B Nazanin" pitchFamily="2" charset="-78"/>
              </a:rPr>
              <a:t>Temporal Interpolation</a:t>
            </a:r>
            <a:endParaRPr lang="en-US" dirty="0">
              <a:solidFill>
                <a:srgbClr val="FF0000"/>
              </a:solidFill>
              <a:latin typeface="Times New Roman" pitchFamily="18" charset="0"/>
              <a:cs typeface="B Nazanin" pitchFamily="2" charset="-78"/>
            </a:endParaRPr>
          </a:p>
        </p:txBody>
      </p:sp>
      <p:sp>
        <p:nvSpPr>
          <p:cNvPr id="17" name="Rectangle 16"/>
          <p:cNvSpPr/>
          <p:nvPr/>
        </p:nvSpPr>
        <p:spPr>
          <a:xfrm>
            <a:off x="685800" y="5715000"/>
            <a:ext cx="8115300" cy="888705"/>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این تمرین ادامه تمرین قبل است، به همین دلیل لازم است که تمرین قبل را برای انجام دستورات این قسمت انجام داده باشید.</a:t>
            </a:r>
            <a:endParaRPr lang="en-US" dirty="0">
              <a:latin typeface="Times New Roman" pitchFamily="18" charset="0"/>
              <a:cs typeface="B Titr" pitchFamily="2" charset="-78"/>
            </a:endParaRPr>
          </a:p>
        </p:txBody>
      </p:sp>
    </p:spTree>
    <p:extLst>
      <p:ext uri="{BB962C8B-B14F-4D97-AF65-F5344CB8AC3E}">
        <p14:creationId xmlns:p14="http://schemas.microsoft.com/office/powerpoint/2010/main" val="43500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4" grpId="0"/>
      <p:bldP spid="15" grpId="0"/>
      <p:bldP spid="16" grpId="0" animBg="1"/>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300" y="775732"/>
            <a:ext cx="64770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1- اطمینان حاصل کنید که </a:t>
            </a:r>
            <a:r>
              <a:rPr lang="en-US" dirty="0">
                <a:latin typeface="Times New Roman" pitchFamily="18" charset="0"/>
                <a:cs typeface="B Titr" pitchFamily="2" charset="-78"/>
              </a:rPr>
              <a:t>can.ex2</a:t>
            </a:r>
            <a:r>
              <a:rPr lang="fa-IR" dirty="0">
                <a:latin typeface="Times New Roman" pitchFamily="18" charset="0"/>
                <a:cs typeface="B Titr" pitchFamily="2" charset="-78"/>
              </a:rPr>
              <a:t> در </a:t>
            </a:r>
            <a:r>
              <a:rPr lang="en-US" dirty="0">
                <a:latin typeface="Times New Roman" pitchFamily="18" charset="0"/>
                <a:cs typeface="B Titr" pitchFamily="2" charset="-78"/>
              </a:rPr>
              <a:t>pipelineBrowser</a:t>
            </a:r>
            <a:r>
              <a:rPr lang="fa-IR" dirty="0">
                <a:latin typeface="Times New Roman" pitchFamily="18" charset="0"/>
                <a:cs typeface="B Titr" pitchFamily="2" charset="-78"/>
              </a:rPr>
              <a:t> انتخاب شده است.</a:t>
            </a:r>
            <a:endParaRPr lang="en-US" dirty="0">
              <a:latin typeface="Times New Roman" pitchFamily="18" charset="0"/>
              <a:cs typeface="B Titr" pitchFamily="2" charset="-78"/>
            </a:endParaRPr>
          </a:p>
        </p:txBody>
      </p:sp>
      <p:sp>
        <p:nvSpPr>
          <p:cNvPr id="5" name="Rectangle 4"/>
          <p:cNvSpPr/>
          <p:nvPr/>
        </p:nvSpPr>
        <p:spPr>
          <a:xfrm>
            <a:off x="228600" y="1371600"/>
            <a:ext cx="86868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2- ازمنوی </a:t>
            </a:r>
            <a:r>
              <a:rPr lang="en-US" dirty="0">
                <a:latin typeface="Times New Roman" pitchFamily="18" charset="0"/>
                <a:cs typeface="B Titr" pitchFamily="2" charset="-78"/>
              </a:rPr>
              <a:t>Filters → Temporal</a:t>
            </a:r>
            <a:r>
              <a:rPr lang="fa-IR" dirty="0">
                <a:latin typeface="Times New Roman" pitchFamily="18" charset="0"/>
                <a:cs typeface="B Titr" pitchFamily="2" charset="-78"/>
              </a:rPr>
              <a:t> ، </a:t>
            </a:r>
            <a:r>
              <a:rPr lang="en-US" dirty="0">
                <a:latin typeface="Times New Roman" pitchFamily="18" charset="0"/>
                <a:cs typeface="B Titr" pitchFamily="2" charset="-78"/>
              </a:rPr>
              <a:t>Temporal interpolator</a:t>
            </a:r>
            <a:r>
              <a:rPr lang="fa-IR" dirty="0">
                <a:latin typeface="Times New Roman" pitchFamily="18" charset="0"/>
                <a:cs typeface="B Titr" pitchFamily="2" charset="-78"/>
              </a:rPr>
              <a:t> را انتخاب کرده و سپس </a:t>
            </a:r>
            <a:r>
              <a:rPr lang="en-US" dirty="0">
                <a:latin typeface="Times New Roman" pitchFamily="18" charset="0"/>
                <a:cs typeface="B Titr" pitchFamily="2" charset="-78"/>
              </a:rPr>
              <a:t>Apply</a:t>
            </a:r>
            <a:r>
              <a:rPr lang="fa-IR" dirty="0">
                <a:latin typeface="Times New Roman" pitchFamily="18" charset="0"/>
                <a:cs typeface="B Titr" pitchFamily="2" charset="-78"/>
              </a:rPr>
              <a:t> کنید.</a:t>
            </a:r>
            <a:endParaRPr lang="en-US" dirty="0">
              <a:latin typeface="Times New Roman" pitchFamily="18" charset="0"/>
              <a:cs typeface="B Titr" pitchFamily="2" charset="-78"/>
            </a:endParaRPr>
          </a:p>
        </p:txBody>
      </p:sp>
      <p:sp>
        <p:nvSpPr>
          <p:cNvPr id="6" name="Rectangle 5"/>
          <p:cNvSpPr/>
          <p:nvPr/>
        </p:nvSpPr>
        <p:spPr>
          <a:xfrm>
            <a:off x="1066800" y="1999565"/>
            <a:ext cx="78486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3- در </a:t>
            </a:r>
            <a:r>
              <a:rPr lang="en-US" dirty="0">
                <a:latin typeface="Times New Roman" pitchFamily="18" charset="0"/>
                <a:cs typeface="B Titr" pitchFamily="2" charset="-78"/>
              </a:rPr>
              <a:t>Animation view</a:t>
            </a:r>
            <a:r>
              <a:rPr lang="fa-IR" dirty="0">
                <a:latin typeface="Times New Roman" pitchFamily="18" charset="0"/>
                <a:cs typeface="B Titr" pitchFamily="2" charset="-78"/>
              </a:rPr>
              <a:t> ، قسمت </a:t>
            </a:r>
            <a:r>
              <a:rPr lang="en-US" dirty="0">
                <a:latin typeface="Times New Roman" pitchFamily="18" charset="0"/>
                <a:cs typeface="B Titr" pitchFamily="2" charset="-78"/>
              </a:rPr>
              <a:t>Mode</a:t>
            </a:r>
            <a:r>
              <a:rPr lang="fa-IR" dirty="0">
                <a:latin typeface="Times New Roman" pitchFamily="18" charset="0"/>
                <a:cs typeface="B Titr" pitchFamily="2" charset="-78"/>
              </a:rPr>
              <a:t> را به </a:t>
            </a:r>
            <a:r>
              <a:rPr lang="en-US" dirty="0" err="1">
                <a:latin typeface="Times New Roman" pitchFamily="18" charset="0"/>
                <a:cs typeface="B Titr" pitchFamily="2" charset="-78"/>
              </a:rPr>
              <a:t>Realtime</a:t>
            </a:r>
            <a:r>
              <a:rPr lang="fa-IR" dirty="0">
                <a:latin typeface="Times New Roman" pitchFamily="18" charset="0"/>
                <a:cs typeface="B Titr" pitchFamily="2" charset="-78"/>
              </a:rPr>
              <a:t> تغییر دهید.</a:t>
            </a:r>
            <a:endParaRPr lang="en-US" dirty="0">
              <a:latin typeface="Times New Roman" pitchFamily="18" charset="0"/>
              <a:cs typeface="B Titr" pitchFamily="2" charset="-78"/>
            </a:endParaRPr>
          </a:p>
        </p:txBody>
      </p:sp>
      <p:sp>
        <p:nvSpPr>
          <p:cNvPr id="9" name="TextBox 8"/>
          <p:cNvSpPr txBox="1"/>
          <p:nvPr/>
        </p:nvSpPr>
        <p:spPr>
          <a:xfrm>
            <a:off x="342900" y="2590799"/>
            <a:ext cx="8610600" cy="923330"/>
          </a:xfrm>
          <a:prstGeom prst="rect">
            <a:avLst/>
          </a:prstGeom>
        </p:spPr>
        <p:txBody>
          <a:bodyPr wrap="square">
            <a:spAutoFit/>
          </a:bodyPr>
          <a:lstStyle>
            <a:defPPr>
              <a:defRPr lang="en-US"/>
            </a:defPPr>
            <a:lvl1pPr algn="r" rtl="1">
              <a:lnSpc>
                <a:spcPct val="150000"/>
              </a:lnSpc>
              <a:defRPr>
                <a:latin typeface="Times New Roman" pitchFamily="18" charset="0"/>
                <a:cs typeface="B Titr" pitchFamily="2" charset="-78"/>
              </a:defRPr>
            </a:lvl1pPr>
          </a:lstStyle>
          <a:p>
            <a:r>
              <a:rPr lang="fa-IR" dirty="0"/>
              <a:t>4- صفحه را به  صورت افقی  به دو بخش تقسیم کنید.در یک طرف  </a:t>
            </a:r>
            <a:r>
              <a:rPr lang="en-US" dirty="0"/>
              <a:t>TemporalInterpolator1</a:t>
            </a:r>
            <a:r>
              <a:rPr lang="fa-IR" dirty="0"/>
              <a:t> و در سمت دیگ انیمیشن </a:t>
            </a:r>
            <a:r>
              <a:rPr lang="en-US" dirty="0"/>
              <a:t>can.ex2 </a:t>
            </a:r>
            <a:r>
              <a:rPr lang="fa-IR" dirty="0"/>
              <a:t>را نمایش دهید.</a:t>
            </a:r>
            <a:endParaRPr lang="en-US" dirty="0"/>
          </a:p>
        </p:txBody>
      </p:sp>
      <p:sp>
        <p:nvSpPr>
          <p:cNvPr id="10" name="Rectangle 9"/>
          <p:cNvSpPr/>
          <p:nvPr/>
        </p:nvSpPr>
        <p:spPr>
          <a:xfrm>
            <a:off x="838200" y="3409434"/>
            <a:ext cx="8166100" cy="507831"/>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خواهید دید که انیمیشن </a:t>
            </a:r>
            <a:r>
              <a:rPr lang="en-US" dirty="0">
                <a:latin typeface="Times New Roman" pitchFamily="18" charset="0"/>
                <a:cs typeface="B Titr" pitchFamily="2" charset="-78"/>
              </a:rPr>
              <a:t>TemporalInterpolator1</a:t>
            </a:r>
            <a:r>
              <a:rPr lang="fa-IR" dirty="0">
                <a:latin typeface="Times New Roman" pitchFamily="18" charset="0"/>
                <a:cs typeface="B Titr" pitchFamily="2" charset="-78"/>
              </a:rPr>
              <a:t> یکپارچه تر از انیمیشن قبلی حر کت می کند.</a:t>
            </a:r>
            <a:endParaRPr lang="en-US" dirty="0">
              <a:latin typeface="Times New Roman" pitchFamily="18" charset="0"/>
              <a:cs typeface="B Titr" pitchFamily="2" charset="-78"/>
            </a:endParaRPr>
          </a:p>
        </p:txBody>
      </p:sp>
      <p:sp>
        <p:nvSpPr>
          <p:cNvPr id="11" name="Right Brace 10"/>
          <p:cNvSpPr/>
          <p:nvPr/>
        </p:nvSpPr>
        <p:spPr>
          <a:xfrm>
            <a:off x="8890000" y="762000"/>
            <a:ext cx="127001" cy="24751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4953000" y="4102100"/>
            <a:ext cx="3855030"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en-US" b="1" dirty="0">
                <a:solidFill>
                  <a:schemeClr val="accent4">
                    <a:lumMod val="75000"/>
                  </a:schemeClr>
                </a:solidFill>
                <a:latin typeface="Times New Roman" pitchFamily="18" charset="0"/>
                <a:cs typeface="Times New Roman" pitchFamily="18" charset="0"/>
              </a:rPr>
              <a:t>Exercise </a:t>
            </a:r>
            <a:r>
              <a:rPr lang="en-US" b="1" dirty="0" smtClean="0">
                <a:solidFill>
                  <a:schemeClr val="accent4">
                    <a:lumMod val="75000"/>
                  </a:schemeClr>
                </a:solidFill>
                <a:latin typeface="Times New Roman" pitchFamily="18" charset="0"/>
                <a:cs typeface="Times New Roman" pitchFamily="18" charset="0"/>
              </a:rPr>
              <a:t>25 : </a:t>
            </a:r>
            <a:r>
              <a:rPr lang="en-US" b="1" dirty="0">
                <a:solidFill>
                  <a:srgbClr val="FF0000"/>
                </a:solidFill>
                <a:latin typeface="Times New Roman" pitchFamily="18" charset="0"/>
                <a:cs typeface="Times New Roman" pitchFamily="18" charset="0"/>
              </a:rPr>
              <a:t>Adding Text Annotation</a:t>
            </a:r>
            <a:endParaRPr lang="en-US" dirty="0">
              <a:solidFill>
                <a:srgbClr val="FF0000"/>
              </a:solidFill>
              <a:latin typeface="Times New Roman" pitchFamily="18" charset="0"/>
              <a:cs typeface="Times New Roman" pitchFamily="18" charset="0"/>
            </a:endParaRPr>
          </a:p>
        </p:txBody>
      </p:sp>
      <p:sp>
        <p:nvSpPr>
          <p:cNvPr id="13" name="Rectangle 12"/>
          <p:cNvSpPr/>
          <p:nvPr/>
        </p:nvSpPr>
        <p:spPr>
          <a:xfrm>
            <a:off x="2743200" y="4724400"/>
            <a:ext cx="61976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1- از نوار منوها</a:t>
            </a:r>
            <a:r>
              <a:rPr lang="en-US" dirty="0">
                <a:latin typeface="Times New Roman" pitchFamily="18" charset="0"/>
                <a:cs typeface="B Titr" pitchFamily="2" charset="-78"/>
              </a:rPr>
              <a:t>  </a:t>
            </a:r>
            <a:r>
              <a:rPr lang="fa-IR" dirty="0">
                <a:latin typeface="Times New Roman" pitchFamily="18" charset="0"/>
                <a:cs typeface="B Titr" pitchFamily="2" charset="-78"/>
              </a:rPr>
              <a:t> و از قسمت </a:t>
            </a:r>
            <a:r>
              <a:rPr lang="en-US" dirty="0">
                <a:latin typeface="Times New Roman" pitchFamily="18" charset="0"/>
                <a:cs typeface="B Titr" pitchFamily="2" charset="-78"/>
              </a:rPr>
              <a:t>Sources</a:t>
            </a:r>
            <a:r>
              <a:rPr lang="fa-IR" dirty="0">
                <a:latin typeface="Times New Roman" pitchFamily="18" charset="0"/>
                <a:cs typeface="B Titr" pitchFamily="2" charset="-78"/>
              </a:rPr>
              <a:t> ، </a:t>
            </a:r>
            <a:r>
              <a:rPr lang="en-US" dirty="0">
                <a:latin typeface="Times New Roman" pitchFamily="18" charset="0"/>
                <a:cs typeface="B Titr" pitchFamily="2" charset="-78"/>
              </a:rPr>
              <a:t>Text</a:t>
            </a:r>
            <a:r>
              <a:rPr lang="fa-IR" dirty="0">
                <a:latin typeface="Times New Roman" pitchFamily="18" charset="0"/>
                <a:cs typeface="B Titr" pitchFamily="2" charset="-78"/>
              </a:rPr>
              <a:t> را انتخاب می کنیم.</a:t>
            </a:r>
            <a:endParaRPr lang="en-US" dirty="0">
              <a:latin typeface="Times New Roman" pitchFamily="18" charset="0"/>
              <a:cs typeface="B Titr" pitchFamily="2" charset="-78"/>
            </a:endParaRPr>
          </a:p>
        </p:txBody>
      </p:sp>
      <p:sp>
        <p:nvSpPr>
          <p:cNvPr id="14" name="Rectangle 13"/>
          <p:cNvSpPr/>
          <p:nvPr/>
        </p:nvSpPr>
        <p:spPr>
          <a:xfrm>
            <a:off x="1422400" y="5101799"/>
            <a:ext cx="75184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2- در قسمت </a:t>
            </a:r>
            <a:r>
              <a:rPr lang="en-US" dirty="0">
                <a:latin typeface="Times New Roman" pitchFamily="18" charset="0"/>
                <a:cs typeface="B Titr" pitchFamily="2" charset="-78"/>
              </a:rPr>
              <a:t>Edit Box</a:t>
            </a:r>
            <a:r>
              <a:rPr lang="fa-IR" dirty="0">
                <a:latin typeface="Times New Roman" pitchFamily="18" charset="0"/>
                <a:cs typeface="B Titr" pitchFamily="2" charset="-78"/>
              </a:rPr>
              <a:t>  در </a:t>
            </a:r>
            <a:r>
              <a:rPr lang="en-US" dirty="0">
                <a:latin typeface="Times New Roman" pitchFamily="18" charset="0"/>
                <a:cs typeface="B Titr" pitchFamily="2" charset="-78"/>
              </a:rPr>
              <a:t>Object inspector</a:t>
            </a:r>
            <a:r>
              <a:rPr lang="fa-IR" dirty="0">
                <a:latin typeface="Times New Roman" pitchFamily="18" charset="0"/>
                <a:cs typeface="B Titr" pitchFamily="2" charset="-78"/>
              </a:rPr>
              <a:t> یک متن تایپ کرده و سپس </a:t>
            </a:r>
            <a:r>
              <a:rPr lang="en-US" dirty="0">
                <a:latin typeface="Times New Roman" pitchFamily="18" charset="0"/>
                <a:cs typeface="B Titr" pitchFamily="2" charset="-78"/>
              </a:rPr>
              <a:t>Apply</a:t>
            </a:r>
            <a:r>
              <a:rPr lang="fa-IR" dirty="0">
                <a:latin typeface="Times New Roman" pitchFamily="18" charset="0"/>
                <a:cs typeface="B Titr" pitchFamily="2" charset="-78"/>
              </a:rPr>
              <a:t> کنید.</a:t>
            </a:r>
            <a:endParaRPr lang="en-US" dirty="0">
              <a:latin typeface="Times New Roman" pitchFamily="18" charset="0"/>
              <a:cs typeface="B Titr" pitchFamily="2" charset="-78"/>
            </a:endParaRPr>
          </a:p>
        </p:txBody>
      </p:sp>
      <p:sp>
        <p:nvSpPr>
          <p:cNvPr id="15" name="Rectangle 14"/>
          <p:cNvSpPr/>
          <p:nvPr/>
        </p:nvSpPr>
        <p:spPr>
          <a:xfrm>
            <a:off x="457200" y="5553797"/>
            <a:ext cx="8432800" cy="1200329"/>
          </a:xfrm>
          <a:prstGeom prst="rect">
            <a:avLst/>
          </a:prstGeom>
        </p:spPr>
        <p:txBody>
          <a:bodyPr wrap="square">
            <a:spAutoFit/>
          </a:bodyPr>
          <a:lstStyle/>
          <a:p>
            <a:pPr algn="r" rtl="1">
              <a:lnSpc>
                <a:spcPct val="150000"/>
              </a:lnSpc>
            </a:pPr>
            <a:r>
              <a:rPr lang="fa-IR" sz="1600" dirty="0">
                <a:latin typeface="Times New Roman" pitchFamily="18" charset="0"/>
                <a:cs typeface="B Titr" pitchFamily="2" charset="-78"/>
              </a:rPr>
              <a:t>خواهید دید که متنی که شما وارد کردید در پنجره سه بعدی قابل مشاهده است.با حرکت دادن ان با ماوس می توانید هرجایی که مایل هستید آن را قرار دهید. </a:t>
            </a:r>
            <a:r>
              <a:rPr lang="en-US" sz="1600" dirty="0">
                <a:latin typeface="Times New Roman" pitchFamily="18" charset="0"/>
                <a:cs typeface="B Titr" pitchFamily="2" charset="-78"/>
              </a:rPr>
              <a:t>Display Tab</a:t>
            </a:r>
            <a:r>
              <a:rPr lang="fa-IR" sz="1600" dirty="0">
                <a:latin typeface="Times New Roman" pitchFamily="18" charset="0"/>
                <a:cs typeface="B Titr" pitchFamily="2" charset="-78"/>
              </a:rPr>
              <a:t> در </a:t>
            </a:r>
            <a:r>
              <a:rPr lang="en-US" sz="1600" dirty="0">
                <a:latin typeface="Times New Roman" pitchFamily="18" charset="0"/>
                <a:cs typeface="B Titr" pitchFamily="2" charset="-78"/>
              </a:rPr>
              <a:t>Object inspector </a:t>
            </a:r>
            <a:r>
              <a:rPr lang="fa-IR" sz="1600" dirty="0">
                <a:latin typeface="Times New Roman" pitchFamily="18" charset="0"/>
                <a:cs typeface="B Titr" pitchFamily="2" charset="-78"/>
              </a:rPr>
              <a:t>تنظیمات بیشتری از جمله رنگ، اندازه قلم، رنگ پس زمینه و مانند اینها را برای شما فراهم می آورد.</a:t>
            </a:r>
            <a:endParaRPr lang="en-US" sz="1600" dirty="0">
              <a:latin typeface="Times New Roman" pitchFamily="18" charset="0"/>
              <a:cs typeface="B Titr" pitchFamily="2" charset="-78"/>
            </a:endParaRPr>
          </a:p>
        </p:txBody>
      </p:sp>
    </p:spTree>
    <p:extLst>
      <p:ext uri="{BB962C8B-B14F-4D97-AF65-F5344CB8AC3E}">
        <p14:creationId xmlns:p14="http://schemas.microsoft.com/office/powerpoint/2010/main" val="13765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2" grpId="0" animBg="1"/>
      <p:bldP spid="13" grpId="0"/>
      <p:bldP spid="14"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8699" y="4963048"/>
            <a:ext cx="3908891"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en-US" b="1" dirty="0">
                <a:solidFill>
                  <a:schemeClr val="accent4">
                    <a:lumMod val="75000"/>
                  </a:schemeClr>
                </a:solidFill>
                <a:latin typeface="Times New Roman" pitchFamily="18" charset="0"/>
                <a:cs typeface="Times New Roman" pitchFamily="18" charset="0"/>
              </a:rPr>
              <a:t>Exercise </a:t>
            </a:r>
            <a:r>
              <a:rPr lang="en-US" b="1" dirty="0" smtClean="0">
                <a:solidFill>
                  <a:schemeClr val="accent4">
                    <a:lumMod val="75000"/>
                  </a:schemeClr>
                </a:solidFill>
                <a:latin typeface="Times New Roman" pitchFamily="18" charset="0"/>
                <a:cs typeface="Times New Roman" pitchFamily="18" charset="0"/>
              </a:rPr>
              <a:t>26 : </a:t>
            </a:r>
            <a:r>
              <a:rPr lang="en-US" b="1" dirty="0">
                <a:solidFill>
                  <a:srgbClr val="FF0000"/>
                </a:solidFill>
                <a:latin typeface="Times New Roman" pitchFamily="18" charset="0"/>
                <a:cs typeface="Times New Roman" pitchFamily="18" charset="0"/>
              </a:rPr>
              <a:t>Adding Time Annotation</a:t>
            </a:r>
            <a:endParaRPr lang="en-US" dirty="0">
              <a:solidFill>
                <a:srgbClr val="FF0000"/>
              </a:solidFill>
              <a:latin typeface="Times New Roman" pitchFamily="18" charset="0"/>
              <a:cs typeface="Times New Roman" pitchFamily="18" charset="0"/>
            </a:endParaRPr>
          </a:p>
        </p:txBody>
      </p:sp>
      <p:sp>
        <p:nvSpPr>
          <p:cNvPr id="6" name="Rectangle 5"/>
          <p:cNvSpPr/>
          <p:nvPr/>
        </p:nvSpPr>
        <p:spPr>
          <a:xfrm>
            <a:off x="1828800" y="5410200"/>
            <a:ext cx="6795555"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1- ابتدا فایل </a:t>
            </a:r>
            <a:r>
              <a:rPr lang="en-US" dirty="0">
                <a:latin typeface="Times New Roman" pitchFamily="18" charset="0"/>
                <a:cs typeface="B Titr" pitchFamily="2" charset="-78"/>
              </a:rPr>
              <a:t>can.ex2 </a:t>
            </a:r>
            <a:r>
              <a:rPr lang="fa-IR" dirty="0">
                <a:latin typeface="Times New Roman" pitchFamily="18" charset="0"/>
                <a:cs typeface="B Titr" pitchFamily="2" charset="-78"/>
              </a:rPr>
              <a:t>را بازکرده و پس از انتخاب همه متغیرها </a:t>
            </a:r>
            <a:r>
              <a:rPr lang="en-US" dirty="0">
                <a:latin typeface="Times New Roman" pitchFamily="18" charset="0"/>
                <a:cs typeface="B Titr" pitchFamily="2" charset="-78"/>
              </a:rPr>
              <a:t>Apply</a:t>
            </a:r>
            <a:r>
              <a:rPr lang="fa-IR" dirty="0">
                <a:latin typeface="Times New Roman" pitchFamily="18" charset="0"/>
                <a:cs typeface="B Titr" pitchFamily="2" charset="-78"/>
              </a:rPr>
              <a:t> کنید.</a:t>
            </a:r>
            <a:endParaRPr lang="en-US" dirty="0">
              <a:latin typeface="Times New Roman" pitchFamily="18" charset="0"/>
              <a:cs typeface="B Titr" pitchFamily="2" charset="-78"/>
            </a:endParaRPr>
          </a:p>
        </p:txBody>
      </p:sp>
      <p:sp>
        <p:nvSpPr>
          <p:cNvPr id="7" name="Rectangle 6"/>
          <p:cNvSpPr/>
          <p:nvPr/>
        </p:nvSpPr>
        <p:spPr>
          <a:xfrm>
            <a:off x="3137955" y="5805964"/>
            <a:ext cx="54864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2- از منوی </a:t>
            </a:r>
            <a:r>
              <a:rPr lang="en-US" dirty="0">
                <a:latin typeface="Times New Roman" pitchFamily="18" charset="0"/>
                <a:cs typeface="B Titr" pitchFamily="2" charset="-78"/>
              </a:rPr>
              <a:t>Sources</a:t>
            </a:r>
            <a:r>
              <a:rPr lang="fa-IR" dirty="0">
                <a:latin typeface="Times New Roman" pitchFamily="18" charset="0"/>
                <a:cs typeface="B Titr" pitchFamily="2" charset="-78"/>
              </a:rPr>
              <a:t> ، </a:t>
            </a:r>
            <a:r>
              <a:rPr lang="en-US" dirty="0">
                <a:latin typeface="Times New Roman" pitchFamily="18" charset="0"/>
                <a:cs typeface="B Titr" pitchFamily="2" charset="-78"/>
              </a:rPr>
              <a:t>Annotate Time </a:t>
            </a:r>
            <a:r>
              <a:rPr lang="fa-IR" dirty="0">
                <a:latin typeface="Times New Roman" pitchFamily="18" charset="0"/>
                <a:cs typeface="B Titr" pitchFamily="2" charset="-78"/>
              </a:rPr>
              <a:t> را انتخاب کنید.</a:t>
            </a:r>
            <a:endParaRPr lang="en-US" dirty="0">
              <a:latin typeface="Times New Roman" pitchFamily="18" charset="0"/>
              <a:cs typeface="B Titr" pitchFamily="2" charset="-78"/>
            </a:endParaRPr>
          </a:p>
        </p:txBody>
      </p:sp>
      <p:sp>
        <p:nvSpPr>
          <p:cNvPr id="8" name="Rectangle 7"/>
          <p:cNvSpPr/>
          <p:nvPr/>
        </p:nvSpPr>
        <p:spPr>
          <a:xfrm>
            <a:off x="1143000" y="6150234"/>
            <a:ext cx="7481355" cy="507831"/>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3- مستطیل یا حاشیه ای که زمان را نشان می دهد را به هر جا که مایل هستید انتقال دهید.</a:t>
            </a:r>
            <a:endParaRPr lang="en-US" dirty="0">
              <a:latin typeface="Times New Roman" pitchFamily="18" charset="0"/>
              <a:cs typeface="B Titr" pitchFamily="2" charset="-78"/>
            </a:endParaRPr>
          </a:p>
        </p:txBody>
      </p:sp>
      <p:pic>
        <p:nvPicPr>
          <p:cNvPr id="30722" name="Picture 2" descr="C:\Users\Mohammad\Desktop\Picture\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91" y="130629"/>
            <a:ext cx="7467600" cy="470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4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94248"/>
            <a:ext cx="76962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4- انیمیشن را اجرا کنید .تغییرات زمان را در پنجره نمایش مشاهده خواهید کرد.</a:t>
            </a:r>
            <a:endParaRPr lang="en-US" dirty="0">
              <a:latin typeface="Times New Roman" pitchFamily="18" charset="0"/>
              <a:cs typeface="B Titr" pitchFamily="2" charset="-78"/>
            </a:endParaRPr>
          </a:p>
        </p:txBody>
      </p:sp>
      <p:pic>
        <p:nvPicPr>
          <p:cNvPr id="31746" name="Picture 2" descr="C:\Users\Mohammad\Desktop\Picture\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36" y="1295400"/>
            <a:ext cx="7735887" cy="485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73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304800"/>
            <a:ext cx="4572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spAutoFit/>
          </a:bodyPr>
          <a:lstStyle/>
          <a:p>
            <a:pPr algn="ctr" rtl="1"/>
            <a:r>
              <a:rPr lang="en-US" b="1" dirty="0">
                <a:solidFill>
                  <a:srgbClr val="FF0000"/>
                </a:solidFill>
                <a:latin typeface="Times New Roman" pitchFamily="18" charset="0"/>
                <a:cs typeface="Times New Roman" pitchFamily="18" charset="0"/>
              </a:rPr>
              <a:t>Animations</a:t>
            </a:r>
            <a:endParaRPr lang="en-US" dirty="0">
              <a:solidFill>
                <a:srgbClr val="FF0000"/>
              </a:solidFill>
              <a:latin typeface="Times New Roman" pitchFamily="18" charset="0"/>
              <a:cs typeface="Times New Roman" pitchFamily="18" charset="0"/>
            </a:endParaRPr>
          </a:p>
          <a:p>
            <a:pPr algn="ctr" rtl="1"/>
            <a:r>
              <a:rPr lang="en-US" b="1" dirty="0">
                <a:solidFill>
                  <a:schemeClr val="accent4">
                    <a:lumMod val="75000"/>
                  </a:schemeClr>
                </a:solidFill>
                <a:latin typeface="Times New Roman" pitchFamily="18" charset="0"/>
                <a:cs typeface="Times New Roman" pitchFamily="18" charset="0"/>
              </a:rPr>
              <a:t>Exercise </a:t>
            </a:r>
            <a:r>
              <a:rPr lang="en-US" b="1" dirty="0" smtClean="0">
                <a:solidFill>
                  <a:schemeClr val="accent4">
                    <a:lumMod val="75000"/>
                  </a:schemeClr>
                </a:solidFill>
                <a:latin typeface="Times New Roman" pitchFamily="18" charset="0"/>
                <a:cs typeface="Times New Roman" pitchFamily="18" charset="0"/>
              </a:rPr>
              <a:t>27 : </a:t>
            </a:r>
            <a:r>
              <a:rPr lang="en-US" b="1" dirty="0">
                <a:solidFill>
                  <a:srgbClr val="FF0000"/>
                </a:solidFill>
                <a:latin typeface="Times New Roman" pitchFamily="18" charset="0"/>
                <a:cs typeface="Times New Roman" pitchFamily="18" charset="0"/>
              </a:rPr>
              <a:t>Animating Properties</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685800" y="951131"/>
            <a:ext cx="8153400" cy="3831818"/>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1- یک کره از منوی </a:t>
            </a:r>
            <a:r>
              <a:rPr lang="en-US" dirty="0">
                <a:latin typeface="Times New Roman" pitchFamily="18" charset="0"/>
                <a:cs typeface="B Titr" pitchFamily="2" charset="-78"/>
              </a:rPr>
              <a:t>Sources → Sphere</a:t>
            </a:r>
            <a:r>
              <a:rPr lang="fa-IR" dirty="0">
                <a:latin typeface="Times New Roman" pitchFamily="18" charset="0"/>
                <a:cs typeface="B Titr" pitchFamily="2" charset="-78"/>
              </a:rPr>
              <a:t> ایجاد کنید.</a:t>
            </a:r>
            <a:endParaRPr lang="en-US" dirty="0">
              <a:latin typeface="Times New Roman" pitchFamily="18" charset="0"/>
              <a:cs typeface="B Titr" pitchFamily="2" charset="-78"/>
            </a:endParaRPr>
          </a:p>
          <a:p>
            <a:pPr algn="r" rtl="1">
              <a:lnSpc>
                <a:spcPct val="150000"/>
              </a:lnSpc>
            </a:pPr>
            <a:r>
              <a:rPr lang="fa-IR" dirty="0">
                <a:latin typeface="Times New Roman" pitchFamily="18" charset="0"/>
                <a:cs typeface="B Titr" pitchFamily="2" charset="-78"/>
              </a:rPr>
              <a:t>2- از منوی </a:t>
            </a:r>
            <a:r>
              <a:rPr lang="en-US" dirty="0" err="1">
                <a:latin typeface="Times New Roman" pitchFamily="18" charset="0"/>
                <a:cs typeface="B Titr" pitchFamily="2" charset="-78"/>
              </a:rPr>
              <a:t>view→Animation</a:t>
            </a:r>
            <a:r>
              <a:rPr lang="en-US" dirty="0">
                <a:latin typeface="Times New Roman" pitchFamily="18" charset="0"/>
                <a:cs typeface="B Titr" pitchFamily="2" charset="-78"/>
              </a:rPr>
              <a:t> </a:t>
            </a:r>
            <a:r>
              <a:rPr lang="fa-IR" dirty="0">
                <a:latin typeface="Times New Roman" pitchFamily="18" charset="0"/>
                <a:cs typeface="B Titr" pitchFamily="2" charset="-78"/>
              </a:rPr>
              <a:t> ، پنجره </a:t>
            </a:r>
            <a:r>
              <a:rPr lang="en-US" dirty="0">
                <a:latin typeface="Times New Roman" pitchFamily="18" charset="0"/>
                <a:cs typeface="B Titr" pitchFamily="2" charset="-78"/>
              </a:rPr>
              <a:t>Animation view </a:t>
            </a:r>
            <a:r>
              <a:rPr lang="fa-IR" dirty="0">
                <a:latin typeface="Times New Roman" pitchFamily="18" charset="0"/>
                <a:cs typeface="B Titr" pitchFamily="2" charset="-78"/>
              </a:rPr>
              <a:t> را باز کنید.</a:t>
            </a:r>
            <a:endParaRPr lang="en-US" dirty="0">
              <a:latin typeface="Times New Roman" pitchFamily="18" charset="0"/>
              <a:cs typeface="B Titr" pitchFamily="2" charset="-78"/>
            </a:endParaRPr>
          </a:p>
          <a:p>
            <a:pPr algn="r" rtl="1">
              <a:lnSpc>
                <a:spcPct val="150000"/>
              </a:lnSpc>
            </a:pPr>
            <a:r>
              <a:rPr lang="fa-IR" dirty="0">
                <a:latin typeface="Times New Roman" pitchFamily="18" charset="0"/>
                <a:cs typeface="B Titr" pitchFamily="2" charset="-78"/>
              </a:rPr>
              <a:t>3- گزینه </a:t>
            </a:r>
            <a:r>
              <a:rPr lang="en-US" dirty="0">
                <a:latin typeface="Times New Roman" pitchFamily="18" charset="0"/>
                <a:cs typeface="B Titr" pitchFamily="2" charset="-78"/>
              </a:rPr>
              <a:t>No. Frames</a:t>
            </a:r>
            <a:r>
              <a:rPr lang="fa-IR" dirty="0">
                <a:latin typeface="Times New Roman" pitchFamily="18" charset="0"/>
                <a:cs typeface="B Titr" pitchFamily="2" charset="-78"/>
              </a:rPr>
              <a:t> را به 50 تغییر دهید.</a:t>
            </a:r>
            <a:endParaRPr lang="en-US" dirty="0">
              <a:latin typeface="Times New Roman" pitchFamily="18" charset="0"/>
              <a:cs typeface="B Titr" pitchFamily="2" charset="-78"/>
            </a:endParaRPr>
          </a:p>
          <a:p>
            <a:pPr algn="r" rtl="1">
              <a:lnSpc>
                <a:spcPct val="150000"/>
              </a:lnSpc>
            </a:pPr>
            <a:r>
              <a:rPr lang="fa-IR" dirty="0">
                <a:latin typeface="Times New Roman" pitchFamily="18" charset="0"/>
                <a:cs typeface="B Titr" pitchFamily="2" charset="-78"/>
              </a:rPr>
              <a:t>4- در دو منوی پایینی </a:t>
            </a:r>
            <a:r>
              <a:rPr lang="en-US" dirty="0">
                <a:latin typeface="Times New Roman" pitchFamily="18" charset="0"/>
                <a:cs typeface="B Titr" pitchFamily="2" charset="-78"/>
              </a:rPr>
              <a:t>Animation view</a:t>
            </a:r>
            <a:r>
              <a:rPr lang="fa-IR" dirty="0">
                <a:latin typeface="Times New Roman" pitchFamily="18" charset="0"/>
                <a:cs typeface="B Titr" pitchFamily="2" charset="-78"/>
              </a:rPr>
              <a:t> ، به ترتیب </a:t>
            </a:r>
            <a:r>
              <a:rPr lang="en-US" dirty="0">
                <a:latin typeface="Times New Roman" pitchFamily="18" charset="0"/>
                <a:cs typeface="B Titr" pitchFamily="2" charset="-78"/>
              </a:rPr>
              <a:t>Sphere1</a:t>
            </a:r>
            <a:r>
              <a:rPr lang="fa-IR" dirty="0">
                <a:latin typeface="Times New Roman" pitchFamily="18" charset="0"/>
                <a:cs typeface="B Titr" pitchFamily="2" charset="-78"/>
              </a:rPr>
              <a:t> و </a:t>
            </a:r>
            <a:r>
              <a:rPr lang="en-US" dirty="0">
                <a:latin typeface="Times New Roman" pitchFamily="18" charset="0"/>
                <a:cs typeface="B Titr" pitchFamily="2" charset="-78"/>
              </a:rPr>
              <a:t>Start Theta </a:t>
            </a:r>
            <a:r>
              <a:rPr lang="fa-IR" dirty="0">
                <a:latin typeface="Times New Roman" pitchFamily="18" charset="0"/>
                <a:cs typeface="B Titr" pitchFamily="2" charset="-78"/>
              </a:rPr>
              <a:t>را انتخاب کنید</a:t>
            </a:r>
            <a:r>
              <a:rPr lang="fa-IR" dirty="0" smtClean="0">
                <a:latin typeface="Times New Roman" pitchFamily="18" charset="0"/>
                <a:cs typeface="B Titr" pitchFamily="2" charset="-78"/>
              </a:rPr>
              <a:t>.</a:t>
            </a:r>
          </a:p>
          <a:p>
            <a:pPr algn="r" rtl="1">
              <a:lnSpc>
                <a:spcPct val="150000"/>
              </a:lnSpc>
            </a:pPr>
            <a:endParaRPr lang="fa-IR" dirty="0">
              <a:latin typeface="Times New Roman" pitchFamily="18" charset="0"/>
              <a:cs typeface="B Titr" pitchFamily="2" charset="-78"/>
            </a:endParaRPr>
          </a:p>
          <a:p>
            <a:pPr algn="r" rtl="1">
              <a:lnSpc>
                <a:spcPct val="150000"/>
              </a:lnSpc>
            </a:pPr>
            <a:endParaRPr lang="fa-IR" dirty="0">
              <a:latin typeface="Times New Roman" pitchFamily="18" charset="0"/>
              <a:cs typeface="B Titr" pitchFamily="2" charset="-78"/>
            </a:endParaRPr>
          </a:p>
          <a:p>
            <a:pPr algn="r" rtl="1">
              <a:lnSpc>
                <a:spcPct val="150000"/>
              </a:lnSpc>
            </a:pPr>
            <a:r>
              <a:rPr lang="fa-IR" dirty="0" smtClean="0">
                <a:latin typeface="Times New Roman" pitchFamily="18" charset="0"/>
                <a:cs typeface="B Titr" pitchFamily="2" charset="-78"/>
              </a:rPr>
              <a:t>5- </a:t>
            </a:r>
            <a:r>
              <a:rPr lang="fa-IR" dirty="0">
                <a:latin typeface="Times New Roman" pitchFamily="18" charset="0"/>
                <a:cs typeface="B Titr" pitchFamily="2" charset="-78"/>
              </a:rPr>
              <a:t>وقتی انیمیشن را اجرا کنید، میبینید که شکل کروی ظاهر شده و سپس به طور ناگهانی شروع به چرخیدن کرده و ناپدید شود.</a:t>
            </a:r>
            <a:endParaRPr lang="en-US" dirty="0">
              <a:latin typeface="Times New Roman" pitchFamily="18" charset="0"/>
              <a:cs typeface="B Titr" pitchFamily="2" charset="-78"/>
            </a:endParaRPr>
          </a:p>
          <a:p>
            <a:pPr algn="r" rtl="1">
              <a:lnSpc>
                <a:spcPct val="150000"/>
              </a:lnSpc>
            </a:pPr>
            <a:endParaRPr lang="en-US" dirty="0">
              <a:latin typeface="Times New Roman" pitchFamily="18" charset="0"/>
              <a:cs typeface="B Titr" pitchFamily="2" charset="-78"/>
            </a:endParaRPr>
          </a:p>
        </p:txBody>
      </p:sp>
      <p:pic>
        <p:nvPicPr>
          <p:cNvPr id="6" name="Picture 5" descr="C:\Users\morsal\Desktop\plooj.png"/>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67040"/>
            <a:ext cx="3810000" cy="581344"/>
          </a:xfrm>
          <a:prstGeom prst="rect">
            <a:avLst/>
          </a:prstGeom>
          <a:noFill/>
          <a:ln>
            <a:noFill/>
          </a:ln>
        </p:spPr>
      </p:pic>
      <p:pic>
        <p:nvPicPr>
          <p:cNvPr id="7" name="Picture 6" descr="C:\Users\morsal\Desktop\;kk;p;l;.png"/>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318000"/>
            <a:ext cx="8248015" cy="2540000"/>
          </a:xfrm>
          <a:prstGeom prst="rect">
            <a:avLst/>
          </a:prstGeom>
          <a:noFill/>
          <a:ln>
            <a:noFill/>
          </a:ln>
        </p:spPr>
      </p:pic>
    </p:spTree>
    <p:extLst>
      <p:ext uri="{BB962C8B-B14F-4D97-AF65-F5344CB8AC3E}">
        <p14:creationId xmlns:p14="http://schemas.microsoft.com/office/powerpoint/2010/main" val="36946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Mohammad\Desktop\Picture\37.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603759"/>
            <a:ext cx="8229600" cy="22807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90600" y="694248"/>
            <a:ext cx="76962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نمایش ناپدید شدن کره به صورت زیر است:</a:t>
            </a:r>
            <a:endParaRPr lang="en-US" dirty="0">
              <a:latin typeface="Times New Roman" pitchFamily="18" charset="0"/>
              <a:cs typeface="B Titr" pitchFamily="2" charset="-78"/>
            </a:endParaRPr>
          </a:p>
        </p:txBody>
      </p:sp>
    </p:spTree>
    <p:extLst>
      <p:ext uri="{BB962C8B-B14F-4D97-AF65-F5344CB8AC3E}">
        <p14:creationId xmlns:p14="http://schemas.microsoft.com/office/powerpoint/2010/main" val="23418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8200" y="228600"/>
            <a:ext cx="445769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rtl="1"/>
            <a:r>
              <a:rPr lang="en-US" b="1" dirty="0">
                <a:solidFill>
                  <a:srgbClr val="FF0000"/>
                </a:solidFill>
                <a:latin typeface="Times New Roman" pitchFamily="18" charset="0"/>
                <a:cs typeface="Times New Roman" pitchFamily="18" charset="0"/>
              </a:rPr>
              <a:t>Modifying Animation Track Keyframes</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660400" y="610632"/>
            <a:ext cx="8420099" cy="2585323"/>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1- در ادامه تمرین قبل روی نوار </a:t>
            </a:r>
            <a:r>
              <a:rPr lang="en-US" dirty="0">
                <a:latin typeface="Times New Roman" pitchFamily="18" charset="0"/>
                <a:cs typeface="B Titr" pitchFamily="2" charset="-78"/>
              </a:rPr>
              <a:t>Sphere1-  Start Theta</a:t>
            </a:r>
            <a:r>
              <a:rPr lang="fa-IR" dirty="0">
                <a:latin typeface="Times New Roman" pitchFamily="18" charset="0"/>
                <a:cs typeface="B Titr" pitchFamily="2" charset="-78"/>
              </a:rPr>
              <a:t> دوبل (</a:t>
            </a:r>
            <a:r>
              <a:rPr lang="en-US" dirty="0">
                <a:latin typeface="Times New Roman" pitchFamily="18" charset="0"/>
                <a:cs typeface="B Titr" pitchFamily="2" charset="-78"/>
              </a:rPr>
              <a:t>Double-click</a:t>
            </a:r>
            <a:r>
              <a:rPr lang="fa-IR" dirty="0">
                <a:latin typeface="Times New Roman" pitchFamily="18" charset="0"/>
                <a:cs typeface="B Titr" pitchFamily="2" charset="-78"/>
              </a:rPr>
              <a:t>) کلیک کنید.</a:t>
            </a:r>
          </a:p>
          <a:p>
            <a:pPr algn="r" rtl="1">
              <a:lnSpc>
                <a:spcPct val="150000"/>
              </a:lnSpc>
            </a:pPr>
            <a:r>
              <a:rPr lang="fa-IR" dirty="0">
                <a:latin typeface="Times New Roman" pitchFamily="18" charset="0"/>
                <a:cs typeface="B Titr" pitchFamily="2" charset="-78"/>
              </a:rPr>
              <a:t>2- در </a:t>
            </a:r>
            <a:r>
              <a:rPr lang="en-US" dirty="0">
                <a:latin typeface="Times New Roman" pitchFamily="18" charset="0"/>
                <a:cs typeface="B Titr" pitchFamily="2" charset="-78"/>
              </a:rPr>
              <a:t>Animation Keyframes </a:t>
            </a:r>
            <a:r>
              <a:rPr lang="fa-IR" dirty="0">
                <a:latin typeface="Times New Roman" pitchFamily="18" charset="0"/>
                <a:cs typeface="B Titr" pitchFamily="2" charset="-78"/>
              </a:rPr>
              <a:t> ، روی آیکون </a:t>
            </a:r>
            <a:r>
              <a:rPr lang="en-US" dirty="0">
                <a:latin typeface="Times New Roman" pitchFamily="18" charset="0"/>
                <a:cs typeface="B Titr" pitchFamily="2" charset="-78"/>
              </a:rPr>
              <a:t>New</a:t>
            </a:r>
            <a:r>
              <a:rPr lang="fa-IR" dirty="0">
                <a:latin typeface="Times New Roman" pitchFamily="18" charset="0"/>
                <a:cs typeface="B Titr" pitchFamily="2" charset="-78"/>
              </a:rPr>
              <a:t> کلیک کنید.این کار یک </a:t>
            </a:r>
            <a:r>
              <a:rPr lang="en-US" dirty="0">
                <a:latin typeface="Times New Roman" pitchFamily="18" charset="0"/>
                <a:cs typeface="B Titr" pitchFamily="2" charset="-78"/>
              </a:rPr>
              <a:t>keyframe </a:t>
            </a:r>
            <a:r>
              <a:rPr lang="fa-IR" dirty="0">
                <a:latin typeface="Times New Roman" pitchFamily="18" charset="0"/>
                <a:cs typeface="B Titr" pitchFamily="2" charset="-78"/>
              </a:rPr>
              <a:t>جدید ایجاد خواهد کرد.</a:t>
            </a:r>
            <a:endParaRPr lang="en-US" dirty="0">
              <a:latin typeface="Times New Roman" pitchFamily="18" charset="0"/>
              <a:cs typeface="B Titr" pitchFamily="2" charset="-78"/>
            </a:endParaRPr>
          </a:p>
          <a:p>
            <a:pPr algn="r" rtl="1">
              <a:lnSpc>
                <a:spcPct val="150000"/>
              </a:lnSpc>
            </a:pPr>
            <a:r>
              <a:rPr lang="fa-IR" dirty="0">
                <a:latin typeface="Times New Roman" pitchFamily="18" charset="0"/>
                <a:cs typeface="B Titr" pitchFamily="2" charset="-78"/>
              </a:rPr>
              <a:t>3- مقادیر </a:t>
            </a:r>
            <a:r>
              <a:rPr lang="en-US" dirty="0">
                <a:latin typeface="Times New Roman" pitchFamily="18" charset="0"/>
                <a:cs typeface="B Titr" pitchFamily="2" charset="-78"/>
              </a:rPr>
              <a:t>keyframe </a:t>
            </a:r>
            <a:r>
              <a:rPr lang="fa-IR" dirty="0">
                <a:latin typeface="Times New Roman" pitchFamily="18" charset="0"/>
                <a:cs typeface="B Titr" pitchFamily="2" charset="-78"/>
              </a:rPr>
              <a:t> اولیه را 360 تعیین کنید.</a:t>
            </a:r>
            <a:endParaRPr lang="en-US" dirty="0">
              <a:latin typeface="Times New Roman" pitchFamily="18" charset="0"/>
              <a:cs typeface="B Titr" pitchFamily="2" charset="-78"/>
            </a:endParaRPr>
          </a:p>
          <a:p>
            <a:pPr algn="r" rtl="1">
              <a:lnSpc>
                <a:spcPct val="150000"/>
              </a:lnSpc>
            </a:pPr>
            <a:r>
              <a:rPr lang="fa-IR" dirty="0">
                <a:latin typeface="Times New Roman" pitchFamily="18" charset="0"/>
                <a:cs typeface="B Titr" pitchFamily="2" charset="-78"/>
              </a:rPr>
              <a:t>4- مقدار </a:t>
            </a:r>
            <a:r>
              <a:rPr lang="en-US" dirty="0">
                <a:latin typeface="Times New Roman" pitchFamily="18" charset="0"/>
                <a:cs typeface="B Titr" pitchFamily="2" charset="-78"/>
              </a:rPr>
              <a:t>keyframe</a:t>
            </a:r>
            <a:r>
              <a:rPr lang="fa-IR" dirty="0">
                <a:latin typeface="Times New Roman" pitchFamily="18" charset="0"/>
                <a:cs typeface="B Titr" pitchFamily="2" charset="-78"/>
              </a:rPr>
              <a:t> دوم را صفر و زمان آن را 0.5 قرار دهید.</a:t>
            </a:r>
            <a:endParaRPr lang="en-US" dirty="0">
              <a:latin typeface="Times New Roman" pitchFamily="18" charset="0"/>
              <a:cs typeface="B Titr" pitchFamily="2" charset="-78"/>
            </a:endParaRPr>
          </a:p>
          <a:p>
            <a:pPr algn="r" rtl="1">
              <a:lnSpc>
                <a:spcPct val="150000"/>
              </a:lnSpc>
            </a:pPr>
            <a:r>
              <a:rPr lang="fa-IR" dirty="0">
                <a:latin typeface="Times New Roman" pitchFamily="18" charset="0"/>
                <a:cs typeface="B Titr" pitchFamily="2" charset="-78"/>
              </a:rPr>
              <a:t>5- حال دکمه </a:t>
            </a:r>
            <a:r>
              <a:rPr lang="en-US" dirty="0">
                <a:latin typeface="Times New Roman" pitchFamily="18" charset="0"/>
                <a:cs typeface="B Titr" pitchFamily="2" charset="-78"/>
              </a:rPr>
              <a:t>OK</a:t>
            </a:r>
            <a:r>
              <a:rPr lang="fa-IR" dirty="0">
                <a:latin typeface="Times New Roman" pitchFamily="18" charset="0"/>
                <a:cs typeface="B Titr" pitchFamily="2" charset="-78"/>
              </a:rPr>
              <a:t>  را کلیک کنید.</a:t>
            </a:r>
            <a:endParaRPr lang="en-US" dirty="0">
              <a:latin typeface="Times New Roman" pitchFamily="18" charset="0"/>
              <a:cs typeface="B Titr" pitchFamily="2" charset="-78"/>
            </a:endParaRPr>
          </a:p>
        </p:txBody>
      </p:sp>
      <p:pic>
        <p:nvPicPr>
          <p:cNvPr id="6" name="Picture 5" descr="C:\Users\morsal\Desktop\gklillyl.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0700" y="3303726"/>
            <a:ext cx="8559799" cy="2487474"/>
          </a:xfrm>
          <a:prstGeom prst="rect">
            <a:avLst/>
          </a:prstGeom>
          <a:noFill/>
          <a:ln>
            <a:noFill/>
          </a:ln>
        </p:spPr>
      </p:pic>
      <p:sp>
        <p:nvSpPr>
          <p:cNvPr id="7" name="Rectangle 6"/>
          <p:cNvSpPr/>
          <p:nvPr/>
        </p:nvSpPr>
        <p:spPr>
          <a:xfrm>
            <a:off x="1600200" y="5963166"/>
            <a:ext cx="7239000" cy="473206"/>
          </a:xfrm>
          <a:prstGeom prst="rect">
            <a:avLst/>
          </a:prstGeom>
        </p:spPr>
        <p:txBody>
          <a:bodyPr wrap="square">
            <a:spAutoFit/>
          </a:bodyPr>
          <a:lstStyle/>
          <a:p>
            <a:pPr algn="r" rtl="1">
              <a:lnSpc>
                <a:spcPct val="150000"/>
              </a:lnSpc>
            </a:pPr>
            <a:r>
              <a:rPr lang="fa-IR" dirty="0">
                <a:latin typeface="Times New Roman" pitchFamily="18" charset="0"/>
                <a:cs typeface="B Titr" pitchFamily="2" charset="-78"/>
              </a:rPr>
              <a:t>وقتی شما انیمیشن را اجرا کنید، کره ابتدا</a:t>
            </a:r>
            <a:r>
              <a:rPr lang="en-US" dirty="0">
                <a:latin typeface="Times New Roman" pitchFamily="18" charset="0"/>
                <a:cs typeface="B Titr" pitchFamily="2" charset="-78"/>
              </a:rPr>
              <a:t> </a:t>
            </a:r>
            <a:r>
              <a:rPr lang="fa-IR" dirty="0">
                <a:latin typeface="Times New Roman" pitchFamily="18" charset="0"/>
                <a:cs typeface="B Titr" pitchFamily="2" charset="-78"/>
              </a:rPr>
              <a:t>کامل شده و سپس ناپدید خواهد شد.</a:t>
            </a:r>
            <a:endParaRPr lang="en-US" dirty="0">
              <a:latin typeface="Times New Roman" pitchFamily="18" charset="0"/>
              <a:cs typeface="B Titr" pitchFamily="2" charset="-78"/>
            </a:endParaRPr>
          </a:p>
        </p:txBody>
      </p:sp>
    </p:spTree>
    <p:extLst>
      <p:ext uri="{BB962C8B-B14F-4D97-AF65-F5344CB8AC3E}">
        <p14:creationId xmlns:p14="http://schemas.microsoft.com/office/powerpoint/2010/main" val="26750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060965"/>
            <a:ext cx="8242300" cy="646331"/>
          </a:xfrm>
          <a:prstGeom prst="rect">
            <a:avLst/>
          </a:prstGeom>
          <a:noFill/>
        </p:spPr>
        <p:txBody>
          <a:bodyPr wrap="square" rtlCol="0">
            <a:spAutoFit/>
          </a:bodyPr>
          <a:lstStyle/>
          <a:p>
            <a:pPr algn="r" rtl="1"/>
            <a:r>
              <a:rPr lang="fa-IR" dirty="0">
                <a:latin typeface="Times New Roman" pitchFamily="18" charset="0"/>
                <a:cs typeface="B Titr" pitchFamily="2" charset="-78"/>
              </a:rPr>
              <a:t>شکل       </a:t>
            </a:r>
            <a:r>
              <a:rPr lang="en-US" dirty="0" smtClean="0">
                <a:latin typeface="Times New Roman" pitchFamily="18" charset="0"/>
                <a:cs typeface="B Titr" pitchFamily="2" charset="-78"/>
              </a:rPr>
              <a:t>   </a:t>
            </a:r>
            <a:r>
              <a:rPr lang="en-US" dirty="0" smtClean="0">
                <a:solidFill>
                  <a:srgbClr val="C00000"/>
                </a:solidFill>
                <a:latin typeface="Times New Roman" pitchFamily="18" charset="0"/>
                <a:cs typeface="B Titr" pitchFamily="2" charset="-78"/>
              </a:rPr>
              <a:t>pick center   </a:t>
            </a:r>
            <a:r>
              <a:rPr lang="fa-IR" dirty="0" smtClean="0">
                <a:latin typeface="Times New Roman" pitchFamily="18" charset="0"/>
                <a:cs typeface="B Titr" pitchFamily="2" charset="-78"/>
              </a:rPr>
              <a:t>اجازه </a:t>
            </a:r>
            <a:r>
              <a:rPr lang="fa-IR" dirty="0">
                <a:latin typeface="Times New Roman" pitchFamily="18" charset="0"/>
                <a:cs typeface="B Titr" pitchFamily="2" charset="-78"/>
              </a:rPr>
              <a:t>انتخاب مرکز دوران روی هندسه را می </a:t>
            </a:r>
            <a:r>
              <a:rPr lang="fa-IR" dirty="0" smtClean="0">
                <a:latin typeface="Times New Roman" pitchFamily="18" charset="0"/>
                <a:cs typeface="B Titr" pitchFamily="2" charset="-78"/>
              </a:rPr>
              <a:t>دهد</a:t>
            </a:r>
            <a:r>
              <a:rPr lang="en-US" dirty="0" smtClean="0">
                <a:cs typeface="B Titr" pitchFamily="2" charset="-78"/>
              </a:rPr>
              <a:t>.</a:t>
            </a:r>
          </a:p>
          <a:p>
            <a:pPr algn="r" rtl="1"/>
            <a:endParaRPr lang="en-US" dirty="0">
              <a:solidFill>
                <a:schemeClr val="bg1"/>
              </a:solidFill>
              <a:cs typeface="B Titr" pitchFamily="2" charset="-78"/>
            </a:endParaRPr>
          </a:p>
        </p:txBody>
      </p:sp>
      <p:sp>
        <p:nvSpPr>
          <p:cNvPr id="7" name="TextBox 6"/>
          <p:cNvSpPr txBox="1"/>
          <p:nvPr/>
        </p:nvSpPr>
        <p:spPr>
          <a:xfrm>
            <a:off x="393700" y="2115403"/>
            <a:ext cx="8001000" cy="646331"/>
          </a:xfrm>
          <a:prstGeom prst="rect">
            <a:avLst/>
          </a:prstGeom>
          <a:noFill/>
        </p:spPr>
        <p:txBody>
          <a:bodyPr wrap="square" rtlCol="0">
            <a:spAutoFit/>
          </a:bodyPr>
          <a:lstStyle/>
          <a:p>
            <a:pPr algn="r" rtl="1"/>
            <a:r>
              <a:rPr lang="fa-IR" dirty="0">
                <a:latin typeface="Times New Roman" pitchFamily="18" charset="0"/>
                <a:cs typeface="B Titr" pitchFamily="2" charset="-78"/>
              </a:rPr>
              <a:t>شکل    </a:t>
            </a:r>
            <a:r>
              <a:rPr lang="en-US" dirty="0" smtClean="0">
                <a:latin typeface="Times New Roman" pitchFamily="18" charset="0"/>
                <a:cs typeface="B Titr" pitchFamily="2" charset="-78"/>
              </a:rPr>
              <a:t>   </a:t>
            </a:r>
            <a:r>
              <a:rPr lang="en-US" dirty="0" smtClean="0">
                <a:solidFill>
                  <a:srgbClr val="C00000"/>
                </a:solidFill>
                <a:latin typeface="Times New Roman" pitchFamily="18" charset="0"/>
                <a:cs typeface="B Titr" pitchFamily="2" charset="-78"/>
              </a:rPr>
              <a:t>reset center      </a:t>
            </a:r>
            <a:r>
              <a:rPr lang="fa-IR" dirty="0" smtClean="0">
                <a:latin typeface="Times New Roman" pitchFamily="18" charset="0"/>
                <a:cs typeface="B Titr" pitchFamily="2" charset="-78"/>
              </a:rPr>
              <a:t>مرکز </a:t>
            </a:r>
            <a:r>
              <a:rPr lang="fa-IR" dirty="0">
                <a:latin typeface="Times New Roman" pitchFamily="18" charset="0"/>
                <a:cs typeface="B Titr" pitchFamily="2" charset="-78"/>
              </a:rPr>
              <a:t>دوران را به مرکز شکل تغییر می دهد</a:t>
            </a:r>
            <a:r>
              <a:rPr lang="fa-IR" dirty="0" smtClean="0">
                <a:latin typeface="Times New Roman" pitchFamily="18" charset="0"/>
                <a:cs typeface="B Titr" pitchFamily="2" charset="-78"/>
              </a:rPr>
              <a:t>.</a:t>
            </a:r>
            <a:endParaRPr lang="en-US" dirty="0" smtClean="0">
              <a:latin typeface="Times New Roman" pitchFamily="18" charset="0"/>
              <a:cs typeface="B Titr" pitchFamily="2" charset="-78"/>
            </a:endParaRPr>
          </a:p>
          <a:p>
            <a:pPr algn="r" rtl="1"/>
            <a:endParaRPr lang="en-US" dirty="0">
              <a:cs typeface="B Titr" pitchFamily="2" charset="-78"/>
            </a:endParaRPr>
          </a:p>
        </p:txBody>
      </p:sp>
      <p:sp>
        <p:nvSpPr>
          <p:cNvPr id="8" name="TextBox 7"/>
          <p:cNvSpPr txBox="1"/>
          <p:nvPr/>
        </p:nvSpPr>
        <p:spPr>
          <a:xfrm>
            <a:off x="-17439" y="3375186"/>
            <a:ext cx="8420100" cy="830997"/>
          </a:xfrm>
          <a:prstGeom prst="rect">
            <a:avLst/>
          </a:prstGeom>
          <a:noFill/>
        </p:spPr>
        <p:txBody>
          <a:bodyPr wrap="square" rtlCol="0">
            <a:spAutoFit/>
          </a:bodyPr>
          <a:lstStyle/>
          <a:p>
            <a:pPr algn="r" rtl="1"/>
            <a:r>
              <a:rPr lang="fa-IR" dirty="0">
                <a:latin typeface="Times New Roman" pitchFamily="18" charset="0"/>
                <a:cs typeface="B Titr" pitchFamily="2" charset="-78"/>
              </a:rPr>
              <a:t>شکل  </a:t>
            </a:r>
            <a:r>
              <a:rPr lang="en-US" dirty="0">
                <a:latin typeface="Times New Roman" pitchFamily="18" charset="0"/>
                <a:cs typeface="B Titr" pitchFamily="2" charset="-78"/>
              </a:rPr>
              <a:t>        </a:t>
            </a:r>
            <a:r>
              <a:rPr lang="fa-IR" dirty="0">
                <a:latin typeface="Times New Roman" pitchFamily="18" charset="0"/>
                <a:cs typeface="B Titr" pitchFamily="2" charset="-78"/>
              </a:rPr>
              <a:t> </a:t>
            </a:r>
            <a:r>
              <a:rPr lang="en-US" dirty="0">
                <a:latin typeface="Times New Roman" pitchFamily="18" charset="0"/>
                <a:cs typeface="B Titr" pitchFamily="2" charset="-78"/>
              </a:rPr>
              <a:t>  Show Center</a:t>
            </a:r>
            <a:r>
              <a:rPr lang="fa-IR" dirty="0">
                <a:latin typeface="Times New Roman" pitchFamily="18" charset="0"/>
                <a:cs typeface="B Titr" pitchFamily="2" charset="-78"/>
              </a:rPr>
              <a:t>محور دوران را در مرکز دوران نمایش می دهد</a:t>
            </a:r>
            <a:r>
              <a:rPr lang="en-US" sz="2400" dirty="0" smtClean="0"/>
              <a:t>.</a:t>
            </a:r>
          </a:p>
          <a:p>
            <a:pPr algn="r" rtl="1"/>
            <a:endParaRPr lang="en-US" sz="2400" dirty="0">
              <a:solidFill>
                <a:schemeClr val="bg1"/>
              </a:solidFill>
              <a:cs typeface="B Nazanin" pitchFamily="2" charset="-78"/>
            </a:endParaRPr>
          </a:p>
        </p:txBody>
      </p:sp>
      <p:sp>
        <p:nvSpPr>
          <p:cNvPr id="9" name="TextBox 8"/>
          <p:cNvSpPr txBox="1"/>
          <p:nvPr/>
        </p:nvSpPr>
        <p:spPr>
          <a:xfrm>
            <a:off x="0" y="4493567"/>
            <a:ext cx="8445500" cy="738664"/>
          </a:xfrm>
          <a:prstGeom prst="rect">
            <a:avLst/>
          </a:prstGeom>
          <a:noFill/>
        </p:spPr>
        <p:txBody>
          <a:bodyPr wrap="square" rtlCol="0">
            <a:spAutoFit/>
          </a:bodyPr>
          <a:lstStyle/>
          <a:p>
            <a:pPr algn="r" rtl="1"/>
            <a:r>
              <a:rPr lang="fa-IR" dirty="0">
                <a:latin typeface="Times New Roman" pitchFamily="18" charset="0"/>
                <a:cs typeface="B Titr" pitchFamily="2" charset="-78"/>
              </a:rPr>
              <a:t>شکل  </a:t>
            </a:r>
            <a:r>
              <a:rPr lang="en-US" dirty="0">
                <a:latin typeface="Times New Roman" pitchFamily="18" charset="0"/>
                <a:cs typeface="B Titr" pitchFamily="2" charset="-78"/>
              </a:rPr>
              <a:t> Show Orientation Axes          </a:t>
            </a:r>
            <a:r>
              <a:rPr lang="fa-IR" dirty="0">
                <a:latin typeface="Times New Roman" pitchFamily="18" charset="0"/>
                <a:cs typeface="B Titr" pitchFamily="2" charset="-78"/>
              </a:rPr>
              <a:t>دستگاه محورهای مختصات را نمایش می دهد.</a:t>
            </a:r>
            <a:endParaRPr lang="en-US" dirty="0">
              <a:latin typeface="Times New Roman" pitchFamily="18" charset="0"/>
              <a:cs typeface="B Titr" pitchFamily="2" charset="-78"/>
            </a:endParaRPr>
          </a:p>
          <a:p>
            <a:pPr algn="r" rtl="1"/>
            <a:endParaRPr lang="en-US" sz="2400" dirty="0">
              <a:solidFill>
                <a:schemeClr val="bg1"/>
              </a:solidFill>
              <a:cs typeface="B Nazanin" pitchFamily="2" charset="-78"/>
            </a:endParaRPr>
          </a:p>
        </p:txBody>
      </p:sp>
      <p:sp>
        <p:nvSpPr>
          <p:cNvPr id="11" name="Rounded Rectangle 10"/>
          <p:cNvSpPr/>
          <p:nvPr/>
        </p:nvSpPr>
        <p:spPr>
          <a:xfrm>
            <a:off x="8513644" y="1197232"/>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 name="Rounded Rectangle 11"/>
          <p:cNvSpPr/>
          <p:nvPr/>
        </p:nvSpPr>
        <p:spPr>
          <a:xfrm>
            <a:off x="8513644" y="2187053"/>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Rounded Rectangle 12"/>
          <p:cNvSpPr/>
          <p:nvPr/>
        </p:nvSpPr>
        <p:spPr>
          <a:xfrm>
            <a:off x="8513644" y="3375186"/>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 name="Rounded Rectangle 13"/>
          <p:cNvSpPr/>
          <p:nvPr/>
        </p:nvSpPr>
        <p:spPr>
          <a:xfrm>
            <a:off x="8513644" y="4520083"/>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16" name="Picture 15" descr="C:\Users\morsal\Desktop\5.png"/>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175500" y="1060965"/>
            <a:ext cx="609600" cy="577334"/>
          </a:xfrm>
          <a:prstGeom prst="rect">
            <a:avLst/>
          </a:prstGeom>
          <a:noFill/>
          <a:ln>
            <a:noFill/>
          </a:ln>
        </p:spPr>
      </p:pic>
      <p:pic>
        <p:nvPicPr>
          <p:cNvPr id="17" name="Picture 16" descr="C:\Users\morsal\Desktop\6.png"/>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137400" y="2115403"/>
            <a:ext cx="609600" cy="542498"/>
          </a:xfrm>
          <a:prstGeom prst="rect">
            <a:avLst/>
          </a:prstGeom>
          <a:noFill/>
          <a:ln>
            <a:noFill/>
          </a:ln>
        </p:spPr>
      </p:pic>
      <p:pic>
        <p:nvPicPr>
          <p:cNvPr id="18" name="Picture 17" descr="C:\Users\morsal\Desktop\7.png"/>
          <p:cNvPicPr/>
          <p:nvPr/>
        </p:nvPicPr>
        <p:blipFill>
          <a:blip r:embed="rId6">
            <a:extLst>
              <a:ext uri="{BEBA8EAE-BF5A-486C-A8C5-ECC9F3942E4B}">
                <a14:imgProps xmlns:a14="http://schemas.microsoft.com/office/drawing/2010/main">
                  <a14:imgLayer r:embed="rId7">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86600" y="3358886"/>
            <a:ext cx="609600" cy="611833"/>
          </a:xfrm>
          <a:prstGeom prst="rect">
            <a:avLst/>
          </a:prstGeom>
          <a:noFill/>
          <a:ln>
            <a:noFill/>
          </a:ln>
        </p:spPr>
      </p:pic>
      <p:pic>
        <p:nvPicPr>
          <p:cNvPr id="19" name="Picture 18" descr="C:\Users\morsal\Desktop\8.png"/>
          <p:cNvPicPr/>
          <p:nvPr/>
        </p:nvPicPr>
        <p:blipFill>
          <a:blip r:embed="rId8">
            <a:extLst>
              <a:ext uri="{BEBA8EAE-BF5A-486C-A8C5-ECC9F3942E4B}">
                <a14:imgProps xmlns:a14="http://schemas.microsoft.com/office/drawing/2010/main">
                  <a14:imgLayer r:embed="rId9">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175500" y="4379266"/>
            <a:ext cx="596900" cy="586433"/>
          </a:xfrm>
          <a:prstGeom prst="rect">
            <a:avLst/>
          </a:prstGeom>
          <a:noFill/>
          <a:ln>
            <a:noFill/>
          </a:ln>
        </p:spPr>
      </p:pic>
    </p:spTree>
    <p:extLst>
      <p:ext uri="{BB962C8B-B14F-4D97-AF65-F5344CB8AC3E}">
        <p14:creationId xmlns:p14="http://schemas.microsoft.com/office/powerpoint/2010/main" val="3286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1-</a:t>
            </a:r>
            <a:r>
              <a:rPr lang="fa-IR" dirty="0" smtClean="0">
                <a:latin typeface="Times New Roman" pitchFamily="18" charset="0"/>
                <a:cs typeface="Times New Roman" pitchFamily="18" charset="0"/>
              </a:rPr>
              <a:t> </a:t>
            </a:r>
            <a:r>
              <a:rPr lang="en-US" sz="1800" b="0" dirty="0">
                <a:latin typeface="Times New Roman" pitchFamily="18" charset="0"/>
                <a:cs typeface="Times New Roman" pitchFamily="18" charset="0"/>
              </a:rPr>
              <a:t>The ParaView </a:t>
            </a:r>
            <a:r>
              <a:rPr lang="en-US" sz="1800" b="0" dirty="0" smtClean="0">
                <a:latin typeface="Times New Roman" pitchFamily="18" charset="0"/>
                <a:cs typeface="Times New Roman" pitchFamily="18" charset="0"/>
              </a:rPr>
              <a:t>Tutorial</a:t>
            </a:r>
            <a:r>
              <a:rPr lang="en-US" sz="1800" dirty="0" smtClean="0">
                <a:latin typeface="Times New Roman" pitchFamily="18" charset="0"/>
                <a:cs typeface="Times New Roman" pitchFamily="18" charset="0"/>
              </a:rPr>
              <a:t>,</a:t>
            </a:r>
            <a:r>
              <a:rPr lang="fa-IR"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b="0" dirty="0" smtClean="0">
                <a:latin typeface="Times New Roman" pitchFamily="18" charset="0"/>
                <a:cs typeface="Times New Roman" pitchFamily="18" charset="0"/>
              </a:rPr>
              <a:t>Version 3.10), </a:t>
            </a:r>
            <a:r>
              <a:rPr lang="en-US" sz="1800" b="0" dirty="0">
                <a:latin typeface="Times New Roman" pitchFamily="18" charset="0"/>
                <a:cs typeface="Times New Roman" pitchFamily="18" charset="0"/>
              </a:rPr>
              <a:t>Kenneth </a:t>
            </a:r>
            <a:r>
              <a:rPr lang="en-US" sz="1800" b="0" dirty="0" smtClean="0">
                <a:latin typeface="Times New Roman" pitchFamily="18" charset="0"/>
                <a:cs typeface="Times New Roman" pitchFamily="18" charset="0"/>
              </a:rPr>
              <a:t>Moreland, </a:t>
            </a:r>
            <a:r>
              <a:rPr lang="en-US" sz="1800" b="0" dirty="0">
                <a:latin typeface="Times New Roman" pitchFamily="18" charset="0"/>
                <a:cs typeface="Times New Roman" pitchFamily="18" charset="0"/>
              </a:rPr>
              <a:t>Sandia National </a:t>
            </a:r>
            <a:r>
              <a:rPr lang="en-US" sz="1800" b="0" dirty="0" smtClean="0">
                <a:latin typeface="Times New Roman" pitchFamily="18" charset="0"/>
                <a:cs typeface="Times New Roman" pitchFamily="18" charset="0"/>
              </a:rPr>
              <a:t>Laboratories.</a:t>
            </a:r>
            <a:endParaRPr lang="en-US" sz="18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rtl="1"/>
            <a:r>
              <a:rPr lang="fa-IR" sz="2800" dirty="0" smtClean="0">
                <a:solidFill>
                  <a:srgbClr val="FF0000"/>
                </a:solidFill>
                <a:cs typeface="B Titr" pitchFamily="2" charset="-78"/>
              </a:rPr>
              <a:t>منابع</a:t>
            </a:r>
            <a:endParaRPr lang="en-US" sz="2400" dirty="0">
              <a:solidFill>
                <a:srgbClr val="FF0000"/>
              </a:solidFill>
              <a:cs typeface="B Titr" pitchFamily="2" charset="-78"/>
            </a:endParaRPr>
          </a:p>
        </p:txBody>
      </p:sp>
    </p:spTree>
    <p:extLst>
      <p:ext uri="{BB962C8B-B14F-4D97-AF65-F5344CB8AC3E}">
        <p14:creationId xmlns:p14="http://schemas.microsoft.com/office/powerpoint/2010/main" val="3029974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944" y="914400"/>
            <a:ext cx="7848600" cy="1039708"/>
          </a:xfrm>
          <a:prstGeom prst="rect">
            <a:avLst/>
          </a:prstGeom>
          <a:noFill/>
        </p:spPr>
        <p:txBody>
          <a:bodyPr wrap="square" rtlCol="0">
            <a:spAutoFit/>
          </a:bodyPr>
          <a:lstStyle/>
          <a:p>
            <a:pPr algn="justLow" rtl="1">
              <a:lnSpc>
                <a:spcPct val="114000"/>
              </a:lnSpc>
            </a:pPr>
            <a:r>
              <a:rPr lang="fa-IR" dirty="0">
                <a:latin typeface="Times New Roman" pitchFamily="18" charset="0"/>
                <a:cs typeface="B Titr" pitchFamily="2" charset="-78"/>
              </a:rPr>
              <a:t>همانطور که دیده می شود هندسه ایجاد شده یک استوانه واقعی نیست، و در واقع یک چند وجهی منتظم می باشد.اگر بخواهیم یک تصویر بهتر از آن داشته باشیم از قسمت </a:t>
            </a:r>
            <a:r>
              <a:rPr lang="en-US" dirty="0">
                <a:latin typeface="Times New Roman" pitchFamily="18" charset="0"/>
                <a:cs typeface="B Titr" pitchFamily="2" charset="-78"/>
              </a:rPr>
              <a:t>Resolution </a:t>
            </a:r>
            <a:r>
              <a:rPr lang="fa-IR" dirty="0">
                <a:latin typeface="Times New Roman" pitchFamily="18" charset="0"/>
                <a:cs typeface="B Titr" pitchFamily="2" charset="-78"/>
              </a:rPr>
              <a:t>، کیفیت نمایش را افزایش می دهیم.</a:t>
            </a:r>
            <a:endParaRPr lang="en-US" dirty="0">
              <a:latin typeface="Times New Roman" pitchFamily="18" charset="0"/>
              <a:cs typeface="B Titr" pitchFamily="2" charset="-78"/>
            </a:endParaRPr>
          </a:p>
        </p:txBody>
      </p:sp>
      <p:sp>
        <p:nvSpPr>
          <p:cNvPr id="4" name="TextBox 3"/>
          <p:cNvSpPr txBox="1"/>
          <p:nvPr/>
        </p:nvSpPr>
        <p:spPr>
          <a:xfrm>
            <a:off x="571500" y="3505200"/>
            <a:ext cx="7797800" cy="398442"/>
          </a:xfrm>
          <a:prstGeom prst="rect">
            <a:avLst/>
          </a:prstGeom>
          <a:noFill/>
        </p:spPr>
        <p:txBody>
          <a:bodyPr wrap="square" rtlCol="0">
            <a:spAutoFit/>
          </a:bodyPr>
          <a:lstStyle/>
          <a:p>
            <a:pPr algn="justLow" rtl="1">
              <a:lnSpc>
                <a:spcPct val="114000"/>
              </a:lnSpc>
            </a:pPr>
            <a:r>
              <a:rPr lang="fa-IR" dirty="0">
                <a:latin typeface="Times New Roman" pitchFamily="18" charset="0"/>
                <a:cs typeface="B Titr" pitchFamily="2" charset="-78"/>
              </a:rPr>
              <a:t>گزینه </a:t>
            </a:r>
            <a:r>
              <a:rPr lang="en-US" dirty="0">
                <a:latin typeface="Times New Roman" pitchFamily="18" charset="0"/>
                <a:cs typeface="B Titr" pitchFamily="2" charset="-78"/>
              </a:rPr>
              <a:t>                   Reset  </a:t>
            </a:r>
            <a:r>
              <a:rPr lang="fa-IR" dirty="0">
                <a:latin typeface="Times New Roman" pitchFamily="18" charset="0"/>
                <a:cs typeface="B Titr" pitchFamily="2" charset="-78"/>
              </a:rPr>
              <a:t>تنظیمات را به یک مرحله قبل تر از حالت انتخاب شده بر می گرداند.</a:t>
            </a:r>
            <a:endParaRPr lang="en-US" dirty="0">
              <a:latin typeface="Times New Roman" pitchFamily="18" charset="0"/>
              <a:cs typeface="B Titr" pitchFamily="2" charset="-78"/>
            </a:endParaRPr>
          </a:p>
        </p:txBody>
      </p:sp>
      <p:pic>
        <p:nvPicPr>
          <p:cNvPr id="13" name="Picture 12" descr="C:\Users\morsal\Desktop\9.png"/>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87600" y="2133600"/>
            <a:ext cx="4267200" cy="914400"/>
          </a:xfrm>
          <a:prstGeom prst="rect">
            <a:avLst/>
          </a:prstGeom>
          <a:noFill/>
          <a:ln>
            <a:noFill/>
          </a:ln>
        </p:spPr>
      </p:pic>
      <p:pic>
        <p:nvPicPr>
          <p:cNvPr id="15" name="Picture 14" descr="C:\Users\morsal\Desktop\11.png"/>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121400" y="3505200"/>
            <a:ext cx="914400" cy="369333"/>
          </a:xfrm>
          <a:prstGeom prst="rect">
            <a:avLst/>
          </a:prstGeom>
          <a:noFill/>
          <a:ln>
            <a:noFill/>
          </a:ln>
        </p:spPr>
      </p:pic>
      <p:sp>
        <p:nvSpPr>
          <p:cNvPr id="16" name="Rounded Rectangle 15"/>
          <p:cNvSpPr/>
          <p:nvPr/>
        </p:nvSpPr>
        <p:spPr>
          <a:xfrm>
            <a:off x="8589912" y="3505200"/>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Rectangle 4"/>
          <p:cNvSpPr/>
          <p:nvPr/>
        </p:nvSpPr>
        <p:spPr>
          <a:xfrm>
            <a:off x="4830067" y="4362350"/>
            <a:ext cx="4079721"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dirty="0" smtClean="0">
                <a:solidFill>
                  <a:srgbClr val="C00000"/>
                </a:solidFill>
                <a:latin typeface="Times New Roman" pitchFamily="18" charset="0"/>
                <a:cs typeface="Times New Roman" pitchFamily="18" charset="0"/>
              </a:rPr>
              <a:t>Undo </a:t>
            </a:r>
            <a:r>
              <a:rPr lang="en-US" sz="2000" b="1" dirty="0">
                <a:solidFill>
                  <a:srgbClr val="C00000"/>
                </a:solidFill>
                <a:latin typeface="Times New Roman" pitchFamily="18" charset="0"/>
                <a:cs typeface="Times New Roman" pitchFamily="18" charset="0"/>
              </a:rPr>
              <a:t>and Redo</a:t>
            </a:r>
            <a:endParaRPr lang="en-US" sz="2000" dirty="0">
              <a:solidFill>
                <a:srgbClr val="C00000"/>
              </a:solidFill>
              <a:latin typeface="Times New Roman" pitchFamily="18" charset="0"/>
              <a:cs typeface="Times New Roman" pitchFamily="18" charset="0"/>
            </a:endParaRPr>
          </a:p>
        </p:txBody>
      </p:sp>
      <p:sp>
        <p:nvSpPr>
          <p:cNvPr id="20" name="Rounded Rectangle 19"/>
          <p:cNvSpPr/>
          <p:nvPr/>
        </p:nvSpPr>
        <p:spPr>
          <a:xfrm>
            <a:off x="8574856" y="5257799"/>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TextBox 20"/>
          <p:cNvSpPr txBox="1"/>
          <p:nvPr/>
        </p:nvSpPr>
        <p:spPr>
          <a:xfrm>
            <a:off x="1041400" y="5167922"/>
            <a:ext cx="7366000" cy="685124"/>
          </a:xfrm>
          <a:prstGeom prst="rect">
            <a:avLst/>
          </a:prstGeom>
          <a:noFill/>
        </p:spPr>
        <p:txBody>
          <a:bodyPr wrap="square" rtlCol="0">
            <a:spAutoFit/>
          </a:bodyPr>
          <a:lstStyle/>
          <a:p>
            <a:pPr algn="justLow" rtl="1">
              <a:lnSpc>
                <a:spcPct val="114000"/>
              </a:lnSpc>
            </a:pPr>
            <a:r>
              <a:rPr lang="en-US" dirty="0">
                <a:latin typeface="Times New Roman" pitchFamily="18" charset="0"/>
                <a:cs typeface="B Titr" pitchFamily="2" charset="-78"/>
              </a:rPr>
              <a:t>Undo</a:t>
            </a:r>
            <a:r>
              <a:rPr lang="fa-IR" dirty="0">
                <a:latin typeface="Times New Roman" pitchFamily="18" charset="0"/>
                <a:cs typeface="B Titr" pitchFamily="2" charset="-78"/>
              </a:rPr>
              <a:t>    </a:t>
            </a:r>
            <a:r>
              <a:rPr lang="en-US" dirty="0">
                <a:latin typeface="Times New Roman" pitchFamily="18" charset="0"/>
                <a:cs typeface="B Titr" pitchFamily="2" charset="-78"/>
              </a:rPr>
              <a:t>                </a:t>
            </a:r>
            <a:r>
              <a:rPr lang="fa-IR" dirty="0">
                <a:latin typeface="Times New Roman" pitchFamily="18" charset="0"/>
                <a:cs typeface="B Titr" pitchFamily="2" charset="-78"/>
              </a:rPr>
              <a:t>تغییرات انجام شده را به یک مرحله قبل تر بر می گرداند.</a:t>
            </a:r>
            <a:endParaRPr lang="en-US" dirty="0">
              <a:latin typeface="Times New Roman" pitchFamily="18" charset="0"/>
              <a:cs typeface="B Titr" pitchFamily="2" charset="-78"/>
            </a:endParaRPr>
          </a:p>
          <a:p>
            <a:pPr algn="r" rtl="1"/>
            <a:endParaRPr lang="en-US" dirty="0"/>
          </a:p>
        </p:txBody>
      </p:sp>
      <p:pic>
        <p:nvPicPr>
          <p:cNvPr id="22" name="Picture 21" descr="C:\Users\morsal\Desktop\12.png"/>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07447" y="5167922"/>
            <a:ext cx="709378" cy="466579"/>
          </a:xfrm>
          <a:prstGeom prst="rect">
            <a:avLst/>
          </a:prstGeom>
          <a:noFill/>
          <a:ln>
            <a:noFill/>
          </a:ln>
        </p:spPr>
      </p:pic>
      <p:sp>
        <p:nvSpPr>
          <p:cNvPr id="23" name="Rounded Rectangle 22"/>
          <p:cNvSpPr/>
          <p:nvPr/>
        </p:nvSpPr>
        <p:spPr>
          <a:xfrm>
            <a:off x="8589912" y="5968409"/>
            <a:ext cx="266700" cy="304800"/>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TextBox 23"/>
          <p:cNvSpPr txBox="1"/>
          <p:nvPr/>
        </p:nvSpPr>
        <p:spPr>
          <a:xfrm>
            <a:off x="1121107" y="5934655"/>
            <a:ext cx="7366000" cy="646331"/>
          </a:xfrm>
          <a:prstGeom prst="rect">
            <a:avLst/>
          </a:prstGeom>
          <a:noFill/>
        </p:spPr>
        <p:txBody>
          <a:bodyPr wrap="square" rtlCol="0">
            <a:spAutoFit/>
          </a:bodyPr>
          <a:lstStyle/>
          <a:p>
            <a:pPr algn="r" rtl="1"/>
            <a:r>
              <a:rPr lang="en-US" dirty="0">
                <a:latin typeface="Times New Roman" pitchFamily="18" charset="0"/>
                <a:cs typeface="B Titr" pitchFamily="2" charset="-78"/>
              </a:rPr>
              <a:t>Redo</a:t>
            </a:r>
            <a:r>
              <a:rPr lang="fa-IR" dirty="0">
                <a:latin typeface="Times New Roman" pitchFamily="18" charset="0"/>
                <a:cs typeface="B Titr" pitchFamily="2" charset="-78"/>
              </a:rPr>
              <a:t>      </a:t>
            </a:r>
            <a:r>
              <a:rPr lang="en-US" dirty="0">
                <a:latin typeface="Times New Roman" pitchFamily="18" charset="0"/>
                <a:cs typeface="B Titr" pitchFamily="2" charset="-78"/>
              </a:rPr>
              <a:t>               </a:t>
            </a:r>
            <a:r>
              <a:rPr lang="fa-IR" dirty="0">
                <a:latin typeface="Times New Roman" pitchFamily="18" charset="0"/>
                <a:cs typeface="B Titr" pitchFamily="2" charset="-78"/>
              </a:rPr>
              <a:t>تغییرات انجام شده را به یک مرحله بعدتر برمی گرداند.</a:t>
            </a:r>
            <a:endParaRPr lang="en-US" dirty="0">
              <a:latin typeface="Times New Roman" pitchFamily="18" charset="0"/>
              <a:cs typeface="B Titr" pitchFamily="2" charset="-78"/>
            </a:endParaRPr>
          </a:p>
          <a:p>
            <a:pPr algn="r" rtl="1"/>
            <a:endParaRPr lang="en-US" dirty="0"/>
          </a:p>
        </p:txBody>
      </p:sp>
      <p:pic>
        <p:nvPicPr>
          <p:cNvPr id="25" name="Picture 24" descr="C:\Users\morsal\Desktop\14.png"/>
          <p:cNvPicPr/>
          <p:nvPr/>
        </p:nvPicPr>
        <p:blipFill>
          <a:blip r:embed="rId8">
            <a:extLst>
              <a:ext uri="{BEBA8EAE-BF5A-486C-A8C5-ECC9F3942E4B}">
                <a14:imgProps xmlns:a14="http://schemas.microsoft.com/office/drawing/2010/main">
                  <a14:imgLayer r:embed="rId9">
                    <a14:imgEffect>
                      <a14:sharpenSoften amount="50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80225" y="5968409"/>
            <a:ext cx="736600" cy="475566"/>
          </a:xfrm>
          <a:prstGeom prst="rect">
            <a:avLst/>
          </a:prstGeom>
          <a:noFill/>
          <a:ln>
            <a:noFill/>
          </a:ln>
        </p:spPr>
      </p:pic>
    </p:spTree>
    <p:extLst>
      <p:ext uri="{BB962C8B-B14F-4D97-AF65-F5344CB8AC3E}">
        <p14:creationId xmlns:p14="http://schemas.microsoft.com/office/powerpoint/2010/main" val="266734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anim calcmode="lin" valueType="num">
                                      <p:cBhvr>
                                        <p:cTn id="46" dur="1000" fill="hold"/>
                                        <p:tgtEl>
                                          <p:spTgt spid="21"/>
                                        </p:tgtEl>
                                        <p:attrNameLst>
                                          <p:attrName>style.rotation</p:attrName>
                                        </p:attrNameLst>
                                      </p:cBhvr>
                                      <p:tavLst>
                                        <p:tav tm="0">
                                          <p:val>
                                            <p:fltVal val="90"/>
                                          </p:val>
                                        </p:tav>
                                        <p:tav tm="100000">
                                          <p:val>
                                            <p:fltVal val="0"/>
                                          </p:val>
                                        </p:tav>
                                      </p:tavLst>
                                    </p:anim>
                                    <p:animEffect transition="in" filter="fade">
                                      <p:cBhvr>
                                        <p:cTn id="47" dur="1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1000" fill="hold"/>
                                        <p:tgtEl>
                                          <p:spTgt spid="24"/>
                                        </p:tgtEl>
                                        <p:attrNameLst>
                                          <p:attrName>ppt_w</p:attrName>
                                        </p:attrNameLst>
                                      </p:cBhvr>
                                      <p:tavLst>
                                        <p:tav tm="0">
                                          <p:val>
                                            <p:fltVal val="0"/>
                                          </p:val>
                                        </p:tav>
                                        <p:tav tm="100000">
                                          <p:val>
                                            <p:strVal val="#ppt_w"/>
                                          </p:val>
                                        </p:tav>
                                      </p:tavLst>
                                    </p:anim>
                                    <p:anim calcmode="lin" valueType="num">
                                      <p:cBhvr>
                                        <p:cTn id="65" dur="1000" fill="hold"/>
                                        <p:tgtEl>
                                          <p:spTgt spid="24"/>
                                        </p:tgtEl>
                                        <p:attrNameLst>
                                          <p:attrName>ppt_h</p:attrName>
                                        </p:attrNameLst>
                                      </p:cBhvr>
                                      <p:tavLst>
                                        <p:tav tm="0">
                                          <p:val>
                                            <p:fltVal val="0"/>
                                          </p:val>
                                        </p:tav>
                                        <p:tav tm="100000">
                                          <p:val>
                                            <p:strVal val="#ppt_h"/>
                                          </p:val>
                                        </p:tav>
                                      </p:tavLst>
                                    </p:anim>
                                    <p:anim calcmode="lin" valueType="num">
                                      <p:cBhvr>
                                        <p:cTn id="66" dur="1000" fill="hold"/>
                                        <p:tgtEl>
                                          <p:spTgt spid="24"/>
                                        </p:tgtEl>
                                        <p:attrNameLst>
                                          <p:attrName>style.rotation</p:attrName>
                                        </p:attrNameLst>
                                      </p:cBhvr>
                                      <p:tavLst>
                                        <p:tav tm="0">
                                          <p:val>
                                            <p:fltVal val="90"/>
                                          </p:val>
                                        </p:tav>
                                        <p:tav tm="100000">
                                          <p:val>
                                            <p:fltVal val="0"/>
                                          </p:val>
                                        </p:tav>
                                      </p:tavLst>
                                    </p:anim>
                                    <p:animEffect transition="in" filter="fade">
                                      <p:cBhvr>
                                        <p:cTn id="67" dur="10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5" grpId="0" animBg="1"/>
      <p:bldP spid="20" grpId="0" animBg="1"/>
      <p:bldP spid="21" grpId="0"/>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000" y="616127"/>
            <a:ext cx="8610600" cy="2135200"/>
          </a:xfrm>
          <a:prstGeom prst="rect">
            <a:avLst/>
          </a:prstGeom>
          <a:noFill/>
        </p:spPr>
        <p:txBody>
          <a:bodyPr wrap="square" rtlCol="0">
            <a:spAutoFit/>
          </a:bodyPr>
          <a:lstStyle/>
          <a:p>
            <a:pPr algn="r" rtl="1">
              <a:lnSpc>
                <a:spcPct val="150000"/>
              </a:lnSpc>
            </a:pPr>
            <a:r>
              <a:rPr lang="fa-IR" dirty="0">
                <a:latin typeface="Times New Roman" pitchFamily="18" charset="0"/>
                <a:cs typeface="B Titr" pitchFamily="2" charset="-78"/>
              </a:rPr>
              <a:t>همچنین دو گزینه</a:t>
            </a:r>
            <a:r>
              <a:rPr lang="en-US" dirty="0">
                <a:latin typeface="Times New Roman" pitchFamily="18" charset="0"/>
                <a:cs typeface="B Titr" pitchFamily="2" charset="-78"/>
              </a:rPr>
              <a:t> Undo Camera        , Redo Camera           </a:t>
            </a:r>
            <a:r>
              <a:rPr lang="fa-IR" dirty="0">
                <a:latin typeface="Times New Roman" pitchFamily="18" charset="0"/>
                <a:cs typeface="B Titr" pitchFamily="2" charset="-78"/>
              </a:rPr>
              <a:t>نیز وجود دارند که شکل نمایش داده شده را به شکل قبلی یا بعدی منتقل می کند. گزینه های زیادی برای ایجاد تغییر در شکل وجود دارد که از جمله آن ها برای اشکال سه بعدی ابزار</a:t>
            </a:r>
            <a:r>
              <a:rPr lang="en-US" dirty="0">
                <a:latin typeface="Times New Roman" pitchFamily="18" charset="0"/>
                <a:cs typeface="B Titr" pitchFamily="2" charset="-78"/>
              </a:rPr>
              <a:t>(Edit view option)       </a:t>
            </a:r>
            <a:r>
              <a:rPr lang="fa-IR" dirty="0">
                <a:latin typeface="Times New Roman" pitchFamily="18" charset="0"/>
                <a:cs typeface="B Titr" pitchFamily="2" charset="-78"/>
              </a:rPr>
              <a:t>می باشد. با کلیک کردن روی آن یک صفحه به شکل زیر باز می شود که با آن می توان گزینه هایی از قبیل رنگ شکل، رنگ پس زمینه ویا حاشیه ها را تغییر داد.</a:t>
            </a:r>
          </a:p>
        </p:txBody>
      </p:sp>
      <p:pic>
        <p:nvPicPr>
          <p:cNvPr id="5" name="Picture 4" descr="C:\Users\morsal\Desktop\15.png"/>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722091" y="705815"/>
            <a:ext cx="533400" cy="444497"/>
          </a:xfrm>
          <a:prstGeom prst="rect">
            <a:avLst/>
          </a:prstGeom>
          <a:noFill/>
          <a:ln>
            <a:noFill/>
          </a:ln>
        </p:spPr>
      </p:pic>
      <p:pic>
        <p:nvPicPr>
          <p:cNvPr id="6" name="Picture 5" descr="C:\Users\morsal\Desktop\16.png"/>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785247" y="711516"/>
            <a:ext cx="533399" cy="444820"/>
          </a:xfrm>
          <a:prstGeom prst="rect">
            <a:avLst/>
          </a:prstGeom>
          <a:noFill/>
          <a:ln>
            <a:noFill/>
          </a:ln>
        </p:spPr>
      </p:pic>
      <p:pic>
        <p:nvPicPr>
          <p:cNvPr id="7" name="Picture 6" descr="C:\Users\morsal\Desktop\17.png"/>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637663" y="1589158"/>
            <a:ext cx="457200" cy="457200"/>
          </a:xfrm>
          <a:prstGeom prst="rect">
            <a:avLst/>
          </a:prstGeom>
          <a:noFill/>
          <a:ln>
            <a:noFill/>
          </a:ln>
        </p:spPr>
      </p:pic>
      <p:pic>
        <p:nvPicPr>
          <p:cNvPr id="8" name="Picture 7" descr="C:\Users\morsal\Desktop\18.png"/>
          <p:cNvPicPr/>
          <p:nvPr/>
        </p:nvPicPr>
        <p:blipFill>
          <a:blip r:embed="rId8">
            <a:extLst>
              <a:ext uri="{BEBA8EAE-BF5A-486C-A8C5-ECC9F3942E4B}">
                <a14:imgProps xmlns:a14="http://schemas.microsoft.com/office/drawing/2010/main">
                  <a14:imgLayer r:embed="rId9">
                    <a14:imgEffect>
                      <a14:sharpenSoften amount="50000"/>
                    </a14:imgEffect>
                    <a14:imgEffect>
                      <a14:colorTemperature colorTemp="59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76399" y="3016782"/>
            <a:ext cx="5791200" cy="3715255"/>
          </a:xfrm>
          <a:prstGeom prst="rect">
            <a:avLst/>
          </a:prstGeom>
          <a:noFill/>
          <a:ln>
            <a:noFill/>
          </a:ln>
        </p:spPr>
      </p:pic>
    </p:spTree>
    <p:extLst>
      <p:ext uri="{BB962C8B-B14F-4D97-AF65-F5344CB8AC3E}">
        <p14:creationId xmlns:p14="http://schemas.microsoft.com/office/powerpoint/2010/main" val="125724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
  <TotalTime>8737</TotalTime>
  <Words>5735</Words>
  <Application>Microsoft Office PowerPoint</Application>
  <PresentationFormat>On-screen Show (4:3)</PresentationFormat>
  <Paragraphs>304</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dc:creator>
  <cp:lastModifiedBy>Education</cp:lastModifiedBy>
  <cp:revision>345</cp:revision>
  <dcterms:created xsi:type="dcterms:W3CDTF">2011-07-02T07:47:26Z</dcterms:created>
  <dcterms:modified xsi:type="dcterms:W3CDTF">2015-08-02T10:22:42Z</dcterms:modified>
</cp:coreProperties>
</file>