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8"/>
  </p:notesMasterIdLst>
  <p:sldIdLst>
    <p:sldId id="366" r:id="rId2"/>
    <p:sldId id="354" r:id="rId3"/>
    <p:sldId id="355" r:id="rId4"/>
    <p:sldId id="357" r:id="rId5"/>
    <p:sldId id="362" r:id="rId6"/>
    <p:sldId id="36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434" y="-24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6/14/2015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AD4F81-D434-45E6-BB2C-53C672FCA684}" type="slidenum">
              <a:rPr lang="en-US" smtClean="0"/>
              <a:pPr/>
              <a:t>3</a:t>
            </a:fld>
            <a:endParaRPr lang="en-US" dirty="0"/>
          </a:p>
        </p:txBody>
      </p:sp>
    </p:spTree>
    <p:extLst>
      <p:ext uri="{BB962C8B-B14F-4D97-AF65-F5344CB8AC3E}">
        <p14:creationId xmlns:p14="http://schemas.microsoft.com/office/powerpoint/2010/main" val="426028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6/14/2015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6/14/2015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6/14/2015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6/14/2015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6/14/2015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6/14/2015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6/14/2015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6/14/2015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6/14/2015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6/14/2015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6/14/2015</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6/14/2015</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4500" y="325315"/>
            <a:ext cx="8229600" cy="1143000"/>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en-US" sz="2800" dirty="0">
                <a:effectLst/>
              </a:rPr>
              <a:t> </a:t>
            </a:r>
            <a:br>
              <a:rPr lang="en-US" sz="2800" dirty="0">
                <a:effectLst/>
              </a:rPr>
            </a:br>
            <a:r>
              <a:rPr lang="fa-IR" sz="3600" dirty="0" smtClean="0">
                <a:solidFill>
                  <a:srgbClr val="FF0000"/>
                </a:solidFill>
                <a:cs typeface="B Titr" panose="00000700000000000000" pitchFamily="2" charset="-78"/>
              </a:rPr>
              <a:t/>
            </a:r>
            <a:br>
              <a:rPr lang="fa-IR" sz="3600" dirty="0" smtClean="0">
                <a:solidFill>
                  <a:srgbClr val="FF0000"/>
                </a:solidFill>
                <a:cs typeface="B Titr" panose="00000700000000000000" pitchFamily="2" charset="-78"/>
              </a:rPr>
            </a:b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fa-IR" sz="3600" dirty="0" smtClean="0">
                <a:solidFill>
                  <a:srgbClr val="FF0000"/>
                </a:solidFill>
                <a:cs typeface="B Titr" panose="00000700000000000000" pitchFamily="2" charset="-78"/>
              </a:rPr>
              <a:t>موازی‌سازی </a:t>
            </a:r>
            <a:r>
              <a:rPr lang="fa-IR" sz="3600" dirty="0">
                <a:solidFill>
                  <a:srgbClr val="FF0000"/>
                </a:solidFill>
                <a:cs typeface="B Titr" panose="00000700000000000000" pitchFamily="2" charset="-78"/>
              </a:rPr>
              <a:t>کد به روش </a:t>
            </a:r>
            <a:r>
              <a:rPr lang="en-US" sz="3600" dirty="0" err="1">
                <a:solidFill>
                  <a:srgbClr val="FF0000"/>
                </a:solidFill>
                <a:latin typeface="Times New Roman" pitchFamily="18" charset="0"/>
                <a:cs typeface="Times New Roman" pitchFamily="18" charset="0"/>
              </a:rPr>
              <a:t>OpenMp</a:t>
            </a:r>
            <a:r>
              <a:rPr lang="fa-IR" sz="3600" dirty="0">
                <a:solidFill>
                  <a:srgbClr val="FF0000"/>
                </a:solidFill>
                <a:cs typeface="B Titr" panose="00000700000000000000" pitchFamily="2" charset="-78"/>
              </a:rPr>
              <a:t> در نرم‌افزار برنامه‌نویسی فرترن</a:t>
            </a: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en-US" sz="3200" dirty="0">
                <a:effectLst/>
              </a:rPr>
              <a:t/>
            </a:r>
            <a:br>
              <a:rPr lang="en-US" sz="3200" dirty="0">
                <a:effectLst/>
              </a:rPr>
            </a:br>
            <a:r>
              <a:rPr lang="fa-IR" sz="3200" dirty="0" smtClean="0">
                <a:effectLst/>
              </a:rPr>
              <a:t/>
            </a:r>
            <a:br>
              <a:rPr lang="fa-IR" sz="3200" dirty="0" smtClean="0">
                <a:effectLst/>
              </a:rPr>
            </a:br>
            <a:r>
              <a:rPr lang="en-US" sz="3600" dirty="0" smtClean="0">
                <a:solidFill>
                  <a:srgbClr val="FF0000"/>
                </a:solidFill>
                <a:cs typeface="B Titr" panose="00000700000000000000" pitchFamily="2" charset="-78"/>
              </a:rPr>
              <a:t> </a:t>
            </a:r>
            <a:r>
              <a:rPr lang="fa-IR" sz="3100" dirty="0" smtClean="0">
                <a:solidFill>
                  <a:srgbClr val="008000"/>
                </a:solidFill>
                <a:cs typeface="B Titr" panose="00000700000000000000" pitchFamily="2" charset="-78"/>
              </a:rPr>
              <a:t>حمید اسلامی</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خرداد </a:t>
            </a:r>
            <a:r>
              <a:rPr lang="fa-IR" sz="3100" dirty="0" smtClean="0">
                <a:solidFill>
                  <a:srgbClr val="008000"/>
                </a:solidFill>
                <a:cs typeface="B Titr" panose="00000700000000000000" pitchFamily="2" charset="-78"/>
              </a:rPr>
              <a:t>94</a:t>
            </a:r>
            <a:br>
              <a:rPr lang="fa-IR" sz="3100" dirty="0" smtClean="0">
                <a:solidFill>
                  <a:srgbClr val="008000"/>
                </a:solidFill>
                <a:cs typeface="B Titr" panose="00000700000000000000" pitchFamily="2" charset="-78"/>
              </a:rPr>
            </a:br>
            <a:r>
              <a:rPr lang="fa-IR" sz="3100" dirty="0">
                <a:solidFill>
                  <a:srgbClr val="008000"/>
                </a:solidFill>
                <a:cs typeface="B Titr" panose="00000700000000000000" pitchFamily="2" charset="-78"/>
              </a:rPr>
              <a:t/>
            </a:r>
            <a:br>
              <a:rPr lang="fa-IR" sz="3100" dirty="0">
                <a:solidFill>
                  <a:srgbClr val="008000"/>
                </a:solidFill>
                <a:cs typeface="B Titr" panose="00000700000000000000" pitchFamily="2" charset="-78"/>
              </a:rPr>
            </a:br>
            <a:r>
              <a:rPr lang="en-US" sz="4000" dirty="0" smtClean="0">
                <a:solidFill>
                  <a:srgbClr val="0000FF"/>
                </a:solidFill>
                <a:latin typeface="Times New Roman" panose="02020603050405020304" pitchFamily="18" charset="0"/>
                <a:cs typeface="Times New Roman" panose="02020603050405020304" pitchFamily="18" charset="0"/>
              </a:rPr>
              <a:t>MarketCode.ir</a:t>
            </a: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169" y="0"/>
            <a:ext cx="1869831" cy="1869831"/>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858000"/>
          </a:xfrm>
        </p:spPr>
        <p:txBody>
          <a:bodyPr>
            <a:normAutofit/>
          </a:bodyPr>
          <a:lstStyle/>
          <a:p>
            <a:pPr algn="just" rtl="1">
              <a:lnSpc>
                <a:spcPct val="200000"/>
              </a:lnSpc>
            </a:pPr>
            <a:r>
              <a:rPr lang="ar-SA" sz="2000" dirty="0" smtClean="0">
                <a:cs typeface="B Titr" pitchFamily="2" charset="-78"/>
              </a:rPr>
              <a:t>پدیده احتراق یک پدیده مهم در صنایع </a:t>
            </a:r>
            <a:r>
              <a:rPr lang="ar-SA" sz="2000" dirty="0">
                <a:cs typeface="B Titr" pitchFamily="2" charset="-78"/>
              </a:rPr>
              <a:t>مختلف از جمله صنایع نیروگاهی و در مسائل دینامیک سیالات در زمینه‌های مختلف از قبیل هوافضا، توربوماشین‌ها، احتراق وغیره، همچون محاسبه ضرایب لیفت و درگ در یک جسم پرنده، یا محاسبه نیروهای وارده بر پره یک توربین گازی و یا اندازه‌گیری نیروی پیشرانش یک موشک از لحظه پرتاب، استفاده از روش‌های محاسبات عددی راهگشای بسیاری از مشکلات است. در روش‌های محاسباتی معمول، معادلات ناویر-استوکس به عنوان کلی‌ترین قانون حاکم بر رفتار سیالات بوسیله کامپیوتر حل می‌شوند. برای حل این معادلات ابتدا دستگاه معادلات دیفرانسیل با مشتقات جزئی غیر خطی بر روی یک شبکه محاسباتی متناسب با هندسه مساله گسسته سازی شده، و تبدیل به یک دستگاه معادلات جبری می‌شوند. با حل دستگاه معادلات بدست آمده بر روی شبکه محاسباتی، پارامترهای مورد نیاز از قبیل سرعت و فشار در تمامی دامنه حل بدست می‌آیند</a:t>
            </a:r>
            <a:r>
              <a:rPr lang="ar-SA" sz="2000" dirty="0" smtClean="0">
                <a:cs typeface="B Titr" pitchFamily="2" charset="-78"/>
              </a:rPr>
              <a:t>.</a:t>
            </a:r>
            <a:endParaRPr lang="en-US" sz="2000" dirty="0">
              <a:cs typeface="B Titr" pitchFamily="2" charset="-78"/>
            </a:endParaRPr>
          </a:p>
          <a:p>
            <a:pPr algn="just" rtl="1">
              <a:lnSpc>
                <a:spcPct val="150000"/>
              </a:lnSpc>
            </a:pPr>
            <a:endParaRPr lang="en-US" sz="2600" dirty="0" smtClean="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0"/>
            <a:ext cx="8382000" cy="6858000"/>
          </a:xfrm>
        </p:spPr>
        <p:txBody>
          <a:bodyPr>
            <a:noAutofit/>
          </a:bodyPr>
          <a:lstStyle/>
          <a:p>
            <a:pPr algn="just" rtl="1">
              <a:lnSpc>
                <a:spcPct val="200000"/>
              </a:lnSpc>
            </a:pPr>
            <a:r>
              <a:rPr lang="fa-IR" sz="1600" dirty="0">
                <a:cs typeface="B Titr" pitchFamily="2" charset="-78"/>
              </a:rPr>
              <a:t>حل‌های عددی به این شیوه دارای دو مزیت اصلی هستند؛ ابتدا آنکه بسیار ساده‌تر و ارزان‌تر از آزمایش‌های تجربی هستند و در فازهای پیش از ساخت یک جسم پرنده یا یک وسیله صنعتی، می‌توانند از صرف هزینه‌های بالا در مراحل بعدی ساخت جلوگیری کنند، و دوم آنکه می‌توانند مسائل پیچیده‌تر را در شرایط مختلف مورد بررسی قرار دهند.</a:t>
            </a:r>
            <a:endParaRPr lang="en-US" sz="1600" dirty="0">
              <a:cs typeface="B Titr" pitchFamily="2" charset="-78"/>
            </a:endParaRPr>
          </a:p>
          <a:p>
            <a:pPr algn="just" rtl="1">
              <a:lnSpc>
                <a:spcPct val="200000"/>
              </a:lnSpc>
            </a:pPr>
            <a:r>
              <a:rPr lang="fa-IR" sz="1600" dirty="0">
                <a:cs typeface="B Titr" pitchFamily="2" charset="-78"/>
              </a:rPr>
              <a:t>تا سال‌های نه چندان دور تنها برخی ابر رایانه‌ها قادر به انجام محاسبات اینگونه مسائل مرتبط با دینامیک سیالات بودند زیرا تعداد سلول‌های محاسباتی زیاد برای بدست آوردن نتایج دقیق، نیازمند سرعت محاسباتی و حافظه بالا به منظور ذخیره‌سازی اطلاعات بدست آمده از حل می‌باشد. اما در سال‌های اخیر به لطف تولید پردازنده‌های چند هسته‌ای و پردازشگرهای گرافیکی، متخصصان در زمینه علوم کامپیوتر الگوریتم‌های محاسباتی را توسعه دادند که سرعت انجام محاسبات را به طرز چشمگیری افزایش می‌دهند. از این دسته از الگوریتم‌های محاسباتی می‌توان به روش‌هایی از قبیل </a:t>
            </a:r>
            <a:r>
              <a:rPr lang="en-US" sz="1600" dirty="0" err="1">
                <a:cs typeface="B Titr" pitchFamily="2" charset="-78"/>
              </a:rPr>
              <a:t>OpenMP</a:t>
            </a:r>
            <a:r>
              <a:rPr lang="fa-IR" sz="1600" dirty="0">
                <a:cs typeface="B Titr" pitchFamily="2" charset="-78"/>
              </a:rPr>
              <a:t> ، </a:t>
            </a:r>
            <a:r>
              <a:rPr lang="en-US" sz="1600" dirty="0">
                <a:cs typeface="B Titr" pitchFamily="2" charset="-78"/>
              </a:rPr>
              <a:t>MPI</a:t>
            </a:r>
            <a:r>
              <a:rPr lang="fa-IR" sz="1600" dirty="0">
                <a:cs typeface="B Titr" pitchFamily="2" charset="-78"/>
              </a:rPr>
              <a:t> و روش پردازش گرافیکی </a:t>
            </a:r>
            <a:r>
              <a:rPr lang="en-US" sz="1600" dirty="0">
                <a:cs typeface="B Titr" pitchFamily="2" charset="-78"/>
              </a:rPr>
              <a:t>GPU</a:t>
            </a:r>
            <a:r>
              <a:rPr lang="fa-IR" sz="1600" dirty="0">
                <a:cs typeface="B Titr" pitchFamily="2" charset="-78"/>
              </a:rPr>
              <a:t> اشاره کرد.</a:t>
            </a:r>
            <a:endParaRPr lang="en-US" sz="1600" dirty="0">
              <a:cs typeface="B Titr" pitchFamily="2" charset="-78"/>
            </a:endParaRPr>
          </a:p>
          <a:p>
            <a:pPr algn="just" rtl="1">
              <a:lnSpc>
                <a:spcPct val="200000"/>
              </a:lnSpc>
            </a:pPr>
            <a:r>
              <a:rPr lang="fa-IR" sz="1600" dirty="0">
                <a:cs typeface="B Titr" pitchFamily="2" charset="-78"/>
              </a:rPr>
              <a:t>در کار حاضر قصد داریم تا روش پردازش موازی </a:t>
            </a:r>
            <a:r>
              <a:rPr lang="en-US" sz="1600" dirty="0" err="1">
                <a:cs typeface="B Titr" pitchFamily="2" charset="-78"/>
              </a:rPr>
              <a:t>OpenMP</a:t>
            </a:r>
            <a:r>
              <a:rPr lang="fa-IR" sz="1600" dirty="0">
                <a:cs typeface="B Titr" pitchFamily="2" charset="-78"/>
              </a:rPr>
              <a:t> را بصورت تفصیلی شرح دهیم. از مزیت‌های این روش آن است که بوسیله آن می‌توان یک کد نوشته شده بصورت پردازش تک‌هسته‌ای را بسرعت به یک کد با پردازش موازی تبدیل کرد.</a:t>
            </a:r>
            <a:r>
              <a:rPr lang="en-US" sz="1600" dirty="0">
                <a:cs typeface="B Titr" pitchFamily="2" charset="-78"/>
              </a:rPr>
              <a:t> Single</a:t>
            </a:r>
          </a:p>
        </p:txBody>
      </p:sp>
    </p:spTree>
    <p:extLst>
      <p:ext uri="{BB962C8B-B14F-4D97-AF65-F5344CB8AC3E}">
        <p14:creationId xmlns:p14="http://schemas.microsoft.com/office/powerpoint/2010/main" val="112494254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4788092"/>
          </a:xfrm>
        </p:spPr>
        <p:txBody>
          <a:bodyPr>
            <a:normAutofit/>
          </a:bodyPr>
          <a:lstStyle/>
          <a:p>
            <a:pPr algn="r" rtl="1">
              <a:lnSpc>
                <a:spcPct val="150000"/>
              </a:lnSpc>
            </a:pPr>
            <a:endParaRPr lang="fa-IR" sz="2400" dirty="0" smtClean="0">
              <a:solidFill>
                <a:srgbClr val="0000FF"/>
              </a:solidFill>
              <a:cs typeface="B Titr" panose="00000700000000000000" pitchFamily="2" charset="-78"/>
            </a:endParaRPr>
          </a:p>
          <a:p>
            <a:pPr algn="r" rtl="1">
              <a:lnSpc>
                <a:spcPct val="200000"/>
              </a:lnSpc>
            </a:pPr>
            <a:r>
              <a:rPr lang="fa-IR" sz="2400" dirty="0" smtClean="0">
                <a:solidFill>
                  <a:srgbClr val="0000FF"/>
                </a:solidFill>
                <a:cs typeface="B Titr" panose="00000700000000000000" pitchFamily="2" charset="-78"/>
              </a:rPr>
              <a:t>تبدیل یک کد پردازش موازی نوشته شده به زبان فرترن، به یک کد پردازش موازی</a:t>
            </a:r>
          </a:p>
          <a:p>
            <a:pPr algn="r" rtl="1">
              <a:lnSpc>
                <a:spcPct val="200000"/>
              </a:lnSpc>
            </a:pPr>
            <a:r>
              <a:rPr lang="fa-IR" sz="2400" dirty="0" smtClean="0">
                <a:solidFill>
                  <a:srgbClr val="0000FF"/>
                </a:solidFill>
                <a:cs typeface="B Titr" panose="00000700000000000000" pitchFamily="2" charset="-78"/>
              </a:rPr>
              <a:t>افزایش سرعت محاسباتی ب استفاده از چند پردازنده</a:t>
            </a:r>
          </a:p>
          <a:p>
            <a:pPr algn="r" rtl="1">
              <a:lnSpc>
                <a:spcPct val="200000"/>
              </a:lnSpc>
            </a:pPr>
            <a:r>
              <a:rPr lang="fa-IR" sz="2400" dirty="0" smtClean="0">
                <a:solidFill>
                  <a:srgbClr val="0000FF"/>
                </a:solidFill>
                <a:cs typeface="B Titr" panose="00000700000000000000" pitchFamily="2" charset="-78"/>
              </a:rPr>
              <a:t>قابلیت انتخاب تعداد پردازنده ها</a:t>
            </a: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a:t>
            </a:r>
            <a:r>
              <a:rPr lang="fa-IR" sz="3600" dirty="0" smtClean="0">
                <a:solidFill>
                  <a:srgbClr val="FF0000"/>
                </a:solidFill>
                <a:effectLst/>
                <a:cs typeface="B Titr" panose="00000700000000000000" pitchFamily="2" charset="-78"/>
              </a:rPr>
              <a:t>مستند</a:t>
            </a:r>
            <a:endParaRPr lang="en-US" sz="2800" dirty="0">
              <a:solidFill>
                <a:srgbClr val="FF0000"/>
              </a:solidFill>
              <a:cs typeface="B Titr" panose="00000700000000000000" pitchFamily="2" charset="-78"/>
            </a:endParaRPr>
          </a:p>
        </p:txBody>
      </p:sp>
    </p:spTree>
    <p:extLst>
      <p:ext uri="{BB962C8B-B14F-4D97-AF65-F5344CB8AC3E}">
        <p14:creationId xmlns:p14="http://schemas.microsoft.com/office/powerpoint/2010/main" val="3235697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Autofit/>
          </a:bodyPr>
          <a:lstStyle/>
          <a:p>
            <a:pPr marL="109728" indent="0" algn="r" rtl="1">
              <a:lnSpc>
                <a:spcPct val="150000"/>
              </a:lnSpc>
              <a:buNone/>
            </a:pPr>
            <a:r>
              <a:rPr lang="fa-IR" sz="2400" b="1" dirty="0" smtClean="0">
                <a:latin typeface="Times New Roman" panose="02020603050405020304" pitchFamily="18" charset="0"/>
                <a:cs typeface="B Titr" panose="00000700000000000000" pitchFamily="2" charset="-78"/>
              </a:rPr>
              <a:t>1- آشنایی با انواع روش های پردازش موازی</a:t>
            </a:r>
            <a:r>
              <a:rPr lang="fa-IR" sz="2400" b="1" dirty="0">
                <a:latin typeface="Times New Roman" panose="02020603050405020304" pitchFamily="18" charset="0"/>
                <a:cs typeface="B Titr" panose="00000700000000000000" pitchFamily="2" charset="-78"/>
              </a:rPr>
              <a:t> </a:t>
            </a:r>
            <a:r>
              <a:rPr lang="fa-IR" sz="2400" b="1" dirty="0" smtClean="0">
                <a:latin typeface="Times New Roman" panose="02020603050405020304" pitchFamily="18" charset="0"/>
                <a:cs typeface="B Titr" panose="00000700000000000000" pitchFamily="2" charset="-78"/>
              </a:rPr>
              <a:t>و مزیت ها و معایب آنها</a:t>
            </a:r>
            <a:endParaRPr lang="fa-IR" sz="2400" b="1" dirty="0">
              <a:latin typeface="Times New Roman" panose="02020603050405020304" pitchFamily="18" charset="0"/>
              <a:cs typeface="B Titr" panose="00000700000000000000" pitchFamily="2" charset="-78"/>
            </a:endParaRPr>
          </a:p>
          <a:p>
            <a:pPr marL="109728" indent="0" algn="r" rtl="1">
              <a:lnSpc>
                <a:spcPct val="150000"/>
              </a:lnSpc>
              <a:buNone/>
            </a:pPr>
            <a:r>
              <a:rPr lang="fa-IR" sz="2400" b="1" dirty="0" smtClean="0">
                <a:latin typeface="Times New Roman" panose="02020603050405020304" pitchFamily="18" charset="0"/>
                <a:cs typeface="B Titr" panose="00000700000000000000" pitchFamily="2" charset="-78"/>
              </a:rPr>
              <a:t>2- مفهوم حافظه اشتراکی و حافظه توزیع یافته</a:t>
            </a:r>
          </a:p>
          <a:p>
            <a:pPr marL="109728" indent="0" algn="r" rtl="1">
              <a:lnSpc>
                <a:spcPct val="150000"/>
              </a:lnSpc>
              <a:buNone/>
            </a:pPr>
            <a:r>
              <a:rPr lang="fa-IR" sz="2400" b="1" dirty="0" smtClean="0">
                <a:latin typeface="Times New Roman" panose="02020603050405020304" pitchFamily="18" charset="0"/>
                <a:cs typeface="B Titr" panose="00000700000000000000" pitchFamily="2" charset="-78"/>
              </a:rPr>
              <a:t>3- یادگیری روش پردازش موازی </a:t>
            </a:r>
            <a:r>
              <a:rPr lang="en-US" sz="2400" b="1" dirty="0" err="1" smtClean="0">
                <a:latin typeface="Times New Roman" panose="02020603050405020304" pitchFamily="18" charset="0"/>
                <a:cs typeface="B Titr" panose="00000700000000000000" pitchFamily="2" charset="-78"/>
              </a:rPr>
              <a:t>OpenMP</a:t>
            </a:r>
            <a:endParaRPr lang="fa-IR" sz="2400" b="1" dirty="0" smtClean="0">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کد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lnSpc>
                <a:spcPct val="200000"/>
              </a:lnSpc>
            </a:pPr>
            <a:r>
              <a:rPr lang="fa-IR" sz="2400" b="1" dirty="0">
                <a:latin typeface="Times New Roman" panose="02020603050405020304" pitchFamily="18" charset="0"/>
                <a:cs typeface="B Titr" panose="00000700000000000000" pitchFamily="2" charset="-78"/>
              </a:rPr>
              <a:t>1- </a:t>
            </a:r>
            <a:r>
              <a:rPr lang="fa-IR" sz="2400" b="1" dirty="0" smtClean="0">
                <a:latin typeface="Times New Roman" panose="02020603050405020304" pitchFamily="18" charset="0"/>
                <a:cs typeface="B Titr" panose="00000700000000000000" pitchFamily="2" charset="-78"/>
              </a:rPr>
              <a:t>این  شیوه مربوط به زبان برنامه نویسی فرترن 90 است.</a:t>
            </a:r>
          </a:p>
          <a:p>
            <a:pPr algn="r" rtl="1">
              <a:lnSpc>
                <a:spcPct val="200000"/>
              </a:lnSpc>
            </a:pPr>
            <a:r>
              <a:rPr lang="fa-IR" sz="2400" b="1" smtClean="0">
                <a:latin typeface="Times New Roman" panose="02020603050405020304" pitchFamily="18" charset="0"/>
                <a:cs typeface="B Titr" panose="00000700000000000000" pitchFamily="2" charset="-78"/>
              </a:rPr>
              <a:t>2- لازم است تا خواننده آشنایی مقدماتی با زبان برنامه نویسی فرترن داشته باشد.</a:t>
            </a:r>
            <a:endParaRPr lang="fa-IR" sz="2400" b="1" dirty="0">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docProps/app.xml><?xml version="1.0" encoding="utf-8"?>
<Properties xmlns="http://schemas.openxmlformats.org/officeDocument/2006/extended-properties" xmlns:vt="http://schemas.openxmlformats.org/officeDocument/2006/docPropsVTypes">
  <Template/>
  <TotalTime>4552</TotalTime>
  <Words>459</Words>
  <Application>Microsoft Office PowerPoint</Application>
  <PresentationFormat>On-screen Show (4:3)</PresentationFormat>
  <Paragraphs>18</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                  موازی‌سازی کد به روش OpenMp در نرم‌افزار برنامه‌نویسی فرترن    حمید اسلامی خرداد 94  MarketCode.ir    </vt:lpstr>
      <vt:lpstr>PowerPoint Presentation</vt:lpstr>
      <vt:lpstr>PowerPoint Presentation</vt:lpstr>
      <vt:lpstr>توانمندیهای مستند</vt:lpstr>
      <vt:lpstr>آنچه در این کد خواهید آموخت</vt:lpstr>
      <vt:lpstr>نکات و الزامات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Education</cp:lastModifiedBy>
  <cp:revision>227</cp:revision>
  <dcterms:created xsi:type="dcterms:W3CDTF">2006-08-16T00:00:00Z</dcterms:created>
  <dcterms:modified xsi:type="dcterms:W3CDTF">2015-06-14T08:21:16Z</dcterms:modified>
</cp:coreProperties>
</file>