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52"/>
  </p:notesMasterIdLst>
  <p:sldIdLst>
    <p:sldId id="366" r:id="rId2"/>
    <p:sldId id="373" r:id="rId3"/>
    <p:sldId id="376" r:id="rId4"/>
    <p:sldId id="378" r:id="rId5"/>
    <p:sldId id="379" r:id="rId6"/>
    <p:sldId id="380" r:id="rId7"/>
    <p:sldId id="381" r:id="rId8"/>
    <p:sldId id="382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24" r:id="rId42"/>
    <p:sldId id="425" r:id="rId43"/>
    <p:sldId id="426" r:id="rId44"/>
    <p:sldId id="427" r:id="rId45"/>
    <p:sldId id="428" r:id="rId46"/>
    <p:sldId id="429" r:id="rId47"/>
    <p:sldId id="430" r:id="rId48"/>
    <p:sldId id="431" r:id="rId49"/>
    <p:sldId id="368" r:id="rId50"/>
    <p:sldId id="37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C170-D585-4ED6-88C5-F6F4657BA0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model_1.avi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odel_1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7.png"/><Relationship Id="rId4" Type="http://schemas.openxmlformats.org/officeDocument/2006/relationships/image" Target="../media/image7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NewDesign_test2.avi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شبیه‌سازی یکپارچه دینامیکی و آیرودینامیکی فاز جدایش در وسایل نقلیه فضایی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smtClean="0">
                <a:solidFill>
                  <a:srgbClr val="008000"/>
                </a:solidFill>
                <a:cs typeface="B Titr" panose="00000700000000000000" pitchFamily="2" charset="-78"/>
              </a:rPr>
              <a:t>مسعود سرزعیم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زمستان 96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3414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 rtl="1">
              <a:spcBef>
                <a:spcPct val="0"/>
              </a:spcBef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itchFamily="2" charset="-78"/>
              </a:rPr>
              <a:t> 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 ا</a:t>
            </a:r>
            <a:r>
              <a:rPr lang="ar-SA" sz="2200" kern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rPr>
              <a:t>ستخراج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و برنامه نويسي معادلات ديناميك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ar-SA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معادلات </a:t>
            </a:r>
            <a:r>
              <a:rPr lang="ar-SA" sz="2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عمومی حركت  </a:t>
            </a:r>
            <a:endParaRPr lang="en-US"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32636"/>
              </p:ext>
            </p:extLst>
          </p:nvPr>
        </p:nvGraphicFramePr>
        <p:xfrm>
          <a:off x="304800" y="1828800"/>
          <a:ext cx="465321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3746500" imgH="850900" progId="Equation.DSMT4">
                  <p:embed/>
                </p:oleObj>
              </mc:Choice>
              <mc:Fallback>
                <p:oleObj name="Equation" r:id="rId3" imgW="3746500" imgH="850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4653214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89871"/>
              </p:ext>
            </p:extLst>
          </p:nvPr>
        </p:nvGraphicFramePr>
        <p:xfrm>
          <a:off x="304800" y="3048000"/>
          <a:ext cx="633804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5270500" imgH="952500" progId="Equation.DSMT4">
                  <p:embed/>
                </p:oleObj>
              </mc:Choice>
              <mc:Fallback>
                <p:oleObj name="Equation" r:id="rId5" imgW="52705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0"/>
                        <a:ext cx="6338047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4540"/>
              </p:ext>
            </p:extLst>
          </p:nvPr>
        </p:nvGraphicFramePr>
        <p:xfrm>
          <a:off x="609600" y="5334000"/>
          <a:ext cx="687324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6870700" imgH="901700" progId="Equation.DSMT4">
                  <p:embed/>
                </p:oleObj>
              </mc:Choice>
              <mc:Fallback>
                <p:oleObj name="Equation" r:id="rId7" imgW="68707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0"/>
                        <a:ext cx="687324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914400" y="17526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lvl="1" algn="r" rtl="1">
              <a:spcBef>
                <a:spcPct val="0"/>
              </a:spcBef>
              <a:buFont typeface="Arial" pitchFamily="34" charset="0"/>
              <a:buChar char="•"/>
            </a:pPr>
            <a:r>
              <a:rPr lang="fa-IR" sz="2200" smtClean="0">
                <a:cs typeface="B Nazanin" pitchFamily="2" charset="-78"/>
              </a:rPr>
              <a:t>شش درجه آزادی</a:t>
            </a:r>
          </a:p>
          <a:p>
            <a:pPr marL="0" lvl="1" algn="r" rtl="1">
              <a:spcBef>
                <a:spcPct val="0"/>
              </a:spcBef>
              <a:buFont typeface="Arial" pitchFamily="34" charset="0"/>
              <a:buChar char="•"/>
            </a:pPr>
            <a:r>
              <a:rPr lang="fa-IR" sz="2200" smtClean="0">
                <a:cs typeface="B Nazanin" pitchFamily="2" charset="-78"/>
              </a:rPr>
              <a:t>مرکز دستگاه بدنی، منطبق بر مرکز جرم جسم</a:t>
            </a:r>
          </a:p>
          <a:p>
            <a:pPr marL="0" lvl="1" algn="r" rtl="1">
              <a:spcBef>
                <a:spcPct val="0"/>
              </a:spcBef>
              <a:buFont typeface="Arial" pitchFamily="34" charset="0"/>
              <a:buChar char="•"/>
            </a:pPr>
            <a:r>
              <a:rPr lang="fa-IR" sz="2200" smtClean="0">
                <a:cs typeface="B Nazanin" pitchFamily="2" charset="-78"/>
              </a:rPr>
              <a:t>جسم به صورت صلب با جرم متغیر</a:t>
            </a:r>
          </a:p>
          <a:p>
            <a:pPr marL="0" lvl="1" algn="r" rtl="1">
              <a:spcBef>
                <a:spcPct val="0"/>
              </a:spcBef>
              <a:buFont typeface="Arial" pitchFamily="34" charset="0"/>
              <a:buChar char="•"/>
            </a:pPr>
            <a:r>
              <a:rPr lang="fa-IR" sz="2200" smtClean="0">
                <a:cs typeface="B Nazanin" pitchFamily="2" charset="-78"/>
              </a:rPr>
              <a:t>دستگاه اینرسی، بر روی زمین مسطح </a:t>
            </a:r>
          </a:p>
          <a:p>
            <a:pPr marL="0" lvl="1" algn="r" rtl="1">
              <a:spcBef>
                <a:spcPct val="0"/>
              </a:spcBef>
              <a:buFont typeface="Arial" pitchFamily="34" charset="0"/>
              <a:buChar char="•"/>
            </a:pPr>
            <a:endParaRPr lang="en-US" sz="2200" smtClean="0">
              <a:cs typeface="B Nazanin" pitchFamily="2" charset="-78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47244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رابطه</a:t>
            </a:r>
            <a:r>
              <a:rPr kumimoji="0" lang="fa-IR" sz="20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ی بین بردار سرعت زاویه ای در دستگاه بدنی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[p q r]</a:t>
            </a:r>
            <a:r>
              <a:rPr kumimoji="0" lang="en-US" sz="20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a-I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 و نرخ تغییرات زوایای اولر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B Nazanin" pitchFamily="2" charset="-78"/>
              </a:rPr>
              <a:t>: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9D5-1751-4B3E-8FB6-371E6C68E1D6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08447"/>
              </p:ext>
            </p:extLst>
          </p:nvPr>
        </p:nvGraphicFramePr>
        <p:xfrm>
          <a:off x="685800" y="1219200"/>
          <a:ext cx="274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1498320" imgH="482400" progId="Equation.3">
                  <p:embed/>
                </p:oleObj>
              </mc:Choice>
              <mc:Fallback>
                <p:oleObj name="Equation" r:id="rId3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27432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55361"/>
              </p:ext>
            </p:extLst>
          </p:nvPr>
        </p:nvGraphicFramePr>
        <p:xfrm>
          <a:off x="685800" y="2057400"/>
          <a:ext cx="2743200" cy="68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1511280" imgH="507960" progId="Equation.3">
                  <p:embed/>
                </p:oleObj>
              </mc:Choice>
              <mc:Fallback>
                <p:oleObj name="Equation" r:id="rId5" imgW="1511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2743200" cy="685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249509"/>
              </p:ext>
            </p:extLst>
          </p:nvPr>
        </p:nvGraphicFramePr>
        <p:xfrm>
          <a:off x="685800" y="2819400"/>
          <a:ext cx="2743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7" imgW="1473120" imgH="482400" progId="Equation.3">
                  <p:embed/>
                </p:oleObj>
              </mc:Choice>
              <mc:Fallback>
                <p:oleObj name="Equation" r:id="rId7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274320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7069"/>
              </p:ext>
            </p:extLst>
          </p:nvPr>
        </p:nvGraphicFramePr>
        <p:xfrm>
          <a:off x="3581400" y="2438400"/>
          <a:ext cx="3363912" cy="1127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9" imgW="2286000" imgH="749160" progId="Equation.3">
                  <p:embed/>
                </p:oleObj>
              </mc:Choice>
              <mc:Fallback>
                <p:oleObj name="Equation" r:id="rId9" imgW="228600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38400"/>
                        <a:ext cx="3363912" cy="1127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52600" y="304800"/>
            <a:ext cx="73914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itchFamily="2" charset="-78"/>
              </a:rPr>
              <a:t> 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 ا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ستخراج و برنامه نويسي معادلات ديناميك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endParaRPr lang="en-US" sz="2200" b="1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معادلات حركت </a:t>
            </a:r>
            <a:r>
              <a:rPr lang="fa-I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بوستر </a:t>
            </a:r>
            <a:r>
              <a:rPr 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)</a:t>
            </a:r>
            <a:r>
              <a:rPr lang="fa-I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دستگاه بدنی </a:t>
            </a:r>
            <a:r>
              <a:rPr lang="ar-SA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عنوان</a:t>
            </a:r>
            <a:r>
              <a:rPr 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نمونه</a:t>
            </a:r>
            <a:r>
              <a:rPr 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</a:t>
            </a:r>
            <a:r>
              <a:rPr lang="ar-SA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  <a:endParaRPr lang="en-US" sz="25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0925"/>
              </p:ext>
            </p:extLst>
          </p:nvPr>
        </p:nvGraphicFramePr>
        <p:xfrm>
          <a:off x="533400" y="4267200"/>
          <a:ext cx="7359462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1" imgW="5435600" imgH="330200" progId="Equation.DSMT4">
                  <p:embed/>
                </p:oleObj>
              </mc:Choice>
              <mc:Fallback>
                <p:oleObj name="Equation" r:id="rId11" imgW="5435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67200"/>
                        <a:ext cx="7359462" cy="457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396664"/>
              </p:ext>
            </p:extLst>
          </p:nvPr>
        </p:nvGraphicFramePr>
        <p:xfrm>
          <a:off x="533400" y="4876800"/>
          <a:ext cx="731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13" imgW="5461000" imgH="342900" progId="Equation.DSMT4">
                  <p:embed/>
                </p:oleObj>
              </mc:Choice>
              <mc:Fallback>
                <p:oleObj name="Equation" r:id="rId13" imgW="5461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7315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161902"/>
              </p:ext>
            </p:extLst>
          </p:nvPr>
        </p:nvGraphicFramePr>
        <p:xfrm>
          <a:off x="577662" y="5486400"/>
          <a:ext cx="7315200" cy="4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5" imgW="5461000" imgH="330200" progId="Equation.DSMT4">
                  <p:embed/>
                </p:oleObj>
              </mc:Choice>
              <mc:Fallback>
                <p:oleObj name="Equation" r:id="rId15" imgW="5461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62" y="5486400"/>
                        <a:ext cx="7315200" cy="462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781800" y="3581400"/>
            <a:ext cx="21114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200" b="1" smtClean="0">
                <a:cs typeface="B Nazanin" pitchFamily="2" charset="-78"/>
              </a:rPr>
              <a:t>برای حرکت دورانی:</a:t>
            </a:r>
            <a:endParaRPr lang="en-US" sz="2200" b="1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112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9D5-1751-4B3E-8FB6-371E6C68E1D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98590"/>
              </p:ext>
            </p:extLst>
          </p:nvPr>
        </p:nvGraphicFramePr>
        <p:xfrm>
          <a:off x="838200" y="22098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825480" imgH="228600" progId="Equation.3">
                  <p:embed/>
                </p:oleObj>
              </mc:Choice>
              <mc:Fallback>
                <p:oleObj name="Equation" r:id="rId3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1524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9804"/>
              </p:ext>
            </p:extLst>
          </p:nvPr>
        </p:nvGraphicFramePr>
        <p:xfrm>
          <a:off x="685800" y="3276600"/>
          <a:ext cx="356909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879560" imgH="685800" progId="Equation.3">
                  <p:embed/>
                </p:oleObj>
              </mc:Choice>
              <mc:Fallback>
                <p:oleObj name="Equation" r:id="rId5" imgW="18795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3569096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28600"/>
            <a:ext cx="868680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itchFamily="2" charset="-78"/>
              </a:rPr>
              <a:t> 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 ا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ستخراج و برنامه نويسي معادلات ديناميك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Nazanin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zanin"/>
                <a:ea typeface="Times New Roman" pitchFamily="18" charset="0"/>
                <a:cs typeface="B Nazanin" pitchFamily="2" charset="-78"/>
              </a:rPr>
              <a:t>نيروهاي فنري _ نيروي محوري</a:t>
            </a:r>
            <a:endParaRPr kumimoji="0" lang="en-US" sz="2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zanin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zanin"/>
                <a:ea typeface="Times New Roman" pitchFamily="18" charset="0"/>
                <a:cs typeface="B Nazanin" pitchFamily="2" charset="-78"/>
              </a:rPr>
              <a:t> </a:t>
            </a:r>
            <a:endParaRPr kumimoji="0" lang="en-US" sz="2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</a:rPr>
              <a:t>نيروي فنري محوري، مستقيماً متناسب با جابجايي محوري </a:t>
            </a:r>
            <a:endParaRPr kumimoji="0" lang="en-US" sz="2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azanin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</a:rPr>
              <a:t>و در جهت مخالف آن مي‌باشد</a:t>
            </a:r>
            <a:endParaRPr kumimoji="0" lang="en-US" sz="2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azanin"/>
              <a:ea typeface="Times New Roman" pitchFamily="18" charset="0"/>
              <a:cs typeface="B Nazanin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447800" y="5486400"/>
            <a:ext cx="70887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فرض </a:t>
            </a:r>
            <a:r>
              <a:rPr lang="en-US" sz="2200" smtClean="0">
                <a:latin typeface="Nazanin"/>
                <a:ea typeface="Times New Roman" pitchFamily="18" charset="0"/>
                <a:cs typeface="B Nazanin" pitchFamily="2" charset="-78"/>
              </a:rPr>
              <a:t>: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اثرات چرخش در دو صفحه </a:t>
            </a:r>
            <a:r>
              <a:rPr lang="en-US" sz="2000" smtClean="0">
                <a:latin typeface="Nazanin"/>
                <a:ea typeface="Times New Roman" pitchFamily="18" charset="0"/>
                <a:cs typeface="B Nazanin" pitchFamily="2" charset="-78"/>
              </a:rPr>
              <a:t>xy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 و </a:t>
            </a:r>
            <a:r>
              <a:rPr lang="en-US" sz="2000" smtClean="0">
                <a:latin typeface="Nazanin"/>
                <a:ea typeface="Times New Roman" pitchFamily="18" charset="0"/>
                <a:cs typeface="B Nazanin" pitchFamily="2" charset="-78"/>
              </a:rPr>
              <a:t>xz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  مستقلا موجب تغيير در </a:t>
            </a:r>
            <a:r>
              <a:rPr lang="en-US" sz="2000" smtClean="0">
                <a:latin typeface="Nazanin"/>
                <a:ea typeface="Times New Roman" pitchFamily="18" charset="0"/>
                <a:cs typeface="B Nazanin" pitchFamily="2" charset="-78"/>
                <a:sym typeface="Symbol" pitchFamily="18" charset="2"/>
              </a:rPr>
              <a:t></a:t>
            </a:r>
            <a:r>
              <a:rPr lang="en-US" sz="2000" smtClean="0">
                <a:latin typeface="Nazanin"/>
                <a:ea typeface="Times New Roman" pitchFamily="18" charset="0"/>
                <a:cs typeface="B Nazanin" pitchFamily="2" charset="-78"/>
              </a:rPr>
              <a:t>xi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  <a:sym typeface="Symbol" pitchFamily="18" charset="2"/>
              </a:rPr>
              <a:t> شوند</a:t>
            </a:r>
            <a:endParaRPr lang="en-US" sz="2200" smtClean="0">
              <a:latin typeface="Nazanin"/>
              <a:ea typeface="Times New Roman" pitchFamily="18" charset="0"/>
              <a:cs typeface="B Nazanin" pitchFamily="2" charset="-78"/>
              <a:sym typeface="Symbol" pitchFamily="18" charset="2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  <a:sym typeface="Symbol" pitchFamily="18" charset="2"/>
              </a:rPr>
              <a:t>جمله پاياني، تفاوت ميان مبدأ محورهاي مختصات و طول آزاد را تصحيح مي‌كند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5105400"/>
            <a:ext cx="17043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200" b="1" smtClean="0">
                <a:latin typeface="Nazanin"/>
                <a:ea typeface="Times New Roman" pitchFamily="18" charset="0"/>
                <a:cs typeface="B Nazanin" pitchFamily="2" charset="-78"/>
              </a:rPr>
              <a:t>تغيير شكل فنر</a:t>
            </a:r>
            <a:r>
              <a:rPr lang="en-US" sz="2200" b="1" smtClean="0"/>
              <a:t>:</a:t>
            </a:r>
            <a:endParaRPr lang="en-US" sz="2200" b="1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2590800"/>
            <a:ext cx="3733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57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9D5-1751-4B3E-8FB6-371E6C68E1D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829030"/>
              </p:ext>
            </p:extLst>
          </p:nvPr>
        </p:nvGraphicFramePr>
        <p:xfrm>
          <a:off x="889000" y="2206770"/>
          <a:ext cx="1589087" cy="46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838080" imgH="241200" progId="Equation.3">
                  <p:embed/>
                </p:oleObj>
              </mc:Choice>
              <mc:Fallback>
                <p:oleObj name="Equation" r:id="rId3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206770"/>
                        <a:ext cx="1589087" cy="463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205724"/>
              </p:ext>
            </p:extLst>
          </p:nvPr>
        </p:nvGraphicFramePr>
        <p:xfrm>
          <a:off x="1981200" y="3352800"/>
          <a:ext cx="510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51054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546155"/>
              </p:ext>
            </p:extLst>
          </p:nvPr>
        </p:nvGraphicFramePr>
        <p:xfrm>
          <a:off x="838200" y="27432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825500" imgH="228600" progId="Equation.3">
                  <p:embed/>
                </p:oleObj>
              </mc:Choice>
              <mc:Fallback>
                <p:oleObj name="Equation" r:id="rId7" imgW="82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1600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5472"/>
              </p:ext>
            </p:extLst>
          </p:nvPr>
        </p:nvGraphicFramePr>
        <p:xfrm>
          <a:off x="1981200" y="4343400"/>
          <a:ext cx="510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9" imgW="2413000" imgH="431800" progId="Equation.3">
                  <p:embed/>
                </p:oleObj>
              </mc:Choice>
              <mc:Fallback>
                <p:oleObj name="Equation" r:id="rId9" imgW="241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510540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038600" y="228600"/>
            <a:ext cx="463672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itchFamily="2" charset="-78"/>
              </a:rPr>
              <a:t> 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1- ا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ستخراج و برنامه نويسي معادلات ديناميك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endParaRPr kumimoji="0" lang="en-US" sz="2500" b="1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zanin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zanin"/>
                <a:ea typeface="Times New Roman" pitchFamily="18" charset="0"/>
                <a:cs typeface="B Nazanin" pitchFamily="2" charset="-78"/>
              </a:rPr>
              <a:t>نيروهاي جانبي فنر </a:t>
            </a:r>
            <a:endParaRPr kumimoji="0" 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1044208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200" smtClean="0">
                <a:latin typeface="Nazanin"/>
                <a:ea typeface="Times New Roman" pitchFamily="18" charset="0"/>
                <a:cs typeface="B Nazanin" pitchFamily="2" charset="-78"/>
              </a:rPr>
              <a:t>سختی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 جانبي</a:t>
            </a:r>
            <a:r>
              <a:rPr lang="fa-IR" sz="2200" smtClean="0">
                <a:latin typeface="Nazanin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فنر</a:t>
            </a:r>
            <a:r>
              <a:rPr lang="en-US" sz="220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براي يك فنر</a:t>
            </a:r>
            <a:r>
              <a:rPr lang="ar-SA" sz="2200" b="1" smtClean="0">
                <a:latin typeface="Nazanin"/>
                <a:ea typeface="Times New Roman" pitchFamily="18" charset="0"/>
                <a:cs typeface="B Nazanin" pitchFamily="2" charset="-78"/>
              </a:rPr>
              <a:t> 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مارپيچي به شدت به تغيير شكل محوري آن بستگي دارد،</a:t>
            </a:r>
            <a:endParaRPr lang="en-US" sz="2200" smtClean="0">
              <a:latin typeface="Nazanin"/>
              <a:ea typeface="Times New Roman" pitchFamily="18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 ولي براي يك تغيير شكل محوري مشخص، </a:t>
            </a:r>
            <a:r>
              <a:rPr lang="fa-IR" sz="2200" smtClean="0">
                <a:latin typeface="Nazanin"/>
                <a:ea typeface="Times New Roman" pitchFamily="18" charset="0"/>
                <a:cs typeface="B Nazanin" pitchFamily="2" charset="-78"/>
              </a:rPr>
              <a:t>سختی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 جانبي ثابت است.</a:t>
            </a:r>
            <a:endParaRPr lang="en-US" sz="2200" smtClean="0">
              <a:latin typeface="Nazanin"/>
              <a:ea typeface="Times New Roman" pitchFamily="18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 در اين مدل سازي </a:t>
            </a:r>
            <a:r>
              <a:rPr lang="fa-IR" sz="2200" smtClean="0">
                <a:latin typeface="Nazanin"/>
                <a:ea typeface="Times New Roman" pitchFamily="18" charset="0"/>
                <a:cs typeface="B Nazanin" pitchFamily="2" charset="-78"/>
              </a:rPr>
              <a:t>سختی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 جانبي </a:t>
            </a:r>
            <a:r>
              <a:rPr lang="fa-IR" sz="2200" smtClean="0">
                <a:latin typeface="Nazanin"/>
                <a:ea typeface="Times New Roman" pitchFamily="18" charset="0"/>
                <a:cs typeface="B Nazanin" pitchFamily="2" charset="-78"/>
              </a:rPr>
              <a:t>فنر 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در دو راستاي </a:t>
            </a:r>
            <a:r>
              <a:rPr lang="en-US" sz="200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y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 و </a:t>
            </a:r>
            <a:r>
              <a:rPr lang="en-US" sz="2000" smtClean="0">
                <a:latin typeface="Arial" pitchFamily="34" charset="0"/>
                <a:ea typeface="Times New Roman" pitchFamily="18" charset="0"/>
                <a:cs typeface="B Nazanin" pitchFamily="2" charset="-78"/>
              </a:rPr>
              <a:t>z</a:t>
            </a:r>
            <a:r>
              <a:rPr lang="ar-SA" sz="2200" smtClean="0">
                <a:latin typeface="Nazanin"/>
                <a:ea typeface="Times New Roman" pitchFamily="18" charset="0"/>
                <a:cs typeface="B Nazanin" pitchFamily="2" charset="-78"/>
              </a:rPr>
              <a:t> كاملاً مشابه در نظر گرفته شده‌اند. بنابراين :</a:t>
            </a:r>
            <a:endParaRPr lang="en-US" sz="2200" smtClean="0">
              <a:latin typeface="Arial" pitchFamily="34" charset="0"/>
              <a:cs typeface="B Nazanin" pitchFamily="2" charset="-78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914400" y="5486400"/>
            <a:ext cx="78534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</a:rPr>
              <a:t>كه در آن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k</a:t>
            </a:r>
            <a:r>
              <a:rPr kumimoji="0" lang="en-US" sz="2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yi</a:t>
            </a: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</a:rPr>
              <a:t> و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k</a:t>
            </a:r>
            <a:r>
              <a:rPr kumimoji="0" lang="en-US" sz="2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zi</a:t>
            </a: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</a:rPr>
              <a:t> تابعي از 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  <a:sym typeface="Symbol" pitchFamily="18" charset="2"/>
              </a:rPr>
              <a:t></a:t>
            </a:r>
            <a:r>
              <a:rPr kumimoji="0" lang="en-US" sz="22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</a:rPr>
              <a:t>xi</a:t>
            </a: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  <a:sym typeface="Symbol" pitchFamily="18" charset="2"/>
              </a:rPr>
              <a:t> هستند، و انديس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  <a:sym typeface="Symbol" pitchFamily="18" charset="2"/>
              </a:rPr>
              <a:t>e</a:t>
            </a: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  <a:sym typeface="Symbol" pitchFamily="18" charset="2"/>
              </a:rPr>
              <a:t> بيانگر مقدار در حالت تعادل مي‌باشد. </a:t>
            </a: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azanin"/>
              <a:ea typeface="Times New Roman" pitchFamily="18" charset="0"/>
              <a:cs typeface="B Nazanin" pitchFamily="2" charset="-78"/>
              <a:sym typeface="Symbol" pitchFamily="18" charset="2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  <a:sym typeface="Symbol" pitchFamily="18" charset="2"/>
              </a:rPr>
              <a:t>فنر حتي پس از رسيدن به طول آزاد خود، نيروي جانبي توليد مي</a:t>
            </a: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Nazanin" pitchFamily="2" charset="-78"/>
                <a:sym typeface="Symbol" pitchFamily="18" charset="2"/>
              </a:rPr>
              <a:t> </a:t>
            </a:r>
            <a:r>
              <a:rPr kumimoji="0" lang="fa-IR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  <a:sym typeface="Symbol" pitchFamily="18" charset="2"/>
              </a:rPr>
              <a:t>ك</a:t>
            </a:r>
            <a:r>
              <a:rPr kumimoji="0" lang="ar-SA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azanin"/>
                <a:ea typeface="Times New Roman" pitchFamily="18" charset="0"/>
                <a:cs typeface="B Nazanin" pitchFamily="2" charset="-78"/>
                <a:sym typeface="Symbol" pitchFamily="18" charset="2"/>
              </a:rPr>
              <a:t>ند</a:t>
            </a:r>
            <a:endParaRPr kumimoji="0" lang="ar-SA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55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4525963"/>
          </a:xfrm>
        </p:spPr>
        <p:txBody>
          <a:bodyPr/>
          <a:lstStyle/>
          <a:p>
            <a:pPr lvl="0" algn="r" rtl="1">
              <a:buNone/>
            </a:pPr>
            <a:r>
              <a:rPr lang="fa-IR" sz="2200" smtClean="0">
                <a:cs typeface="B Nazanin" pitchFamily="2" charset="-78"/>
              </a:rPr>
              <a:t>2- </a:t>
            </a:r>
            <a:r>
              <a:rPr lang="ar-SA" sz="2200" smtClean="0">
                <a:cs typeface="B Nazanin" pitchFamily="2" charset="-78"/>
              </a:rPr>
              <a:t>شبیه سازی دینامیک جدایش فیرینگ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های ماهواره به کمک کد توضیح داده شده در بند1 و مقایسه نتایج با نرم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افزار ادمز</a:t>
            </a:r>
            <a:endParaRPr lang="fa-IR" sz="2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abassom" pitchFamily="2" charset="-78"/>
            </a:endParaRPr>
          </a:p>
          <a:p>
            <a:pPr algn="r" rtl="1"/>
            <a:endParaRPr lang="fa-IR" sz="25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اقدامات(</a:t>
            </a:r>
            <a:r>
              <a:rPr kumimoji="0" lang="fa-IR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ادامه...</a:t>
            </a: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26479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505200" cy="4315113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886200"/>
            <a:ext cx="3048000" cy="2148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4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33400"/>
          </a:xfrm>
        </p:spPr>
        <p:txBody>
          <a:bodyPr>
            <a:norm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2-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شبیه سازی دینامیک جدایش فیرینگ</a:t>
            </a:r>
            <a:r>
              <a:rPr lang="fa-IR" sz="2200" baseline="-25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های ماهواره</a:t>
            </a:r>
            <a:r>
              <a:rPr lang="en-US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…</a:t>
            </a:r>
            <a:endParaRPr lang="en-US" sz="22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2000"/>
            <a:ext cx="46672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066800"/>
            <a:ext cx="4447619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239000" y="609600"/>
            <a:ext cx="15456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b="1" smtClean="0">
                <a:cs typeface="B Nazanin" pitchFamily="2" charset="-78"/>
              </a:rPr>
              <a:t>برخی از نتایج:</a:t>
            </a:r>
            <a:endParaRPr lang="en-US" sz="2200" b="1"/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" y="3733800"/>
            <a:ext cx="3429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 b="47633"/>
          <a:stretch>
            <a:fillRect/>
          </a:stretch>
        </p:blipFill>
        <p:spPr bwMode="auto">
          <a:xfrm>
            <a:off x="3581400" y="4419600"/>
            <a:ext cx="2667000" cy="210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24600" y="4419600"/>
            <a:ext cx="2725120" cy="2033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lvl="0" algn="r" rtl="1">
              <a:buNone/>
            </a:pPr>
            <a:r>
              <a:rPr lang="fa-IR" sz="2200" smtClean="0">
                <a:cs typeface="B Nazanin" pitchFamily="2" charset="-78"/>
              </a:rPr>
              <a:t>3- </a:t>
            </a:r>
            <a:r>
              <a:rPr lang="ar-SA" sz="2200" smtClean="0">
                <a:cs typeface="B Nazanin" pitchFamily="2" charset="-78"/>
              </a:rPr>
              <a:t>نرم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افزار ابتکاری تولید انيميشن سه‌بعدي با استفاده از نتايج شبيه سازي(موقعيت و وضعيت)</a:t>
            </a:r>
            <a:endParaRPr lang="fa-IR" sz="2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abassom" pitchFamily="2" charset="-78"/>
            </a:endParaRPr>
          </a:p>
          <a:p>
            <a:pPr algn="r" rtl="1"/>
            <a:endParaRPr lang="fa-IR" sz="25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اقدامات(</a:t>
            </a:r>
            <a:r>
              <a:rPr kumimoji="0" lang="fa-IR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ادامه...</a:t>
            </a: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2133600"/>
            <a:ext cx="6172200" cy="18808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hlinkClick r:id="rId3" action="ppaction://hlinkfile"/>
          </p:cNvPr>
          <p:cNvSpPr/>
          <p:nvPr/>
        </p:nvSpPr>
        <p:spPr>
          <a:xfrm>
            <a:off x="3124200" y="4114800"/>
            <a:ext cx="1774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model_1.avi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9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pPr lvl="0" algn="just" rtl="1">
              <a:buNone/>
            </a:pPr>
            <a:r>
              <a:rPr lang="fa-IR" sz="2200" smtClean="0">
                <a:cs typeface="B Nazanin" pitchFamily="2" charset="-78"/>
              </a:rPr>
              <a:t>4- </a:t>
            </a:r>
            <a:r>
              <a:rPr lang="ar-SA" sz="2200" smtClean="0">
                <a:cs typeface="B Nazanin" pitchFamily="2" charset="-78"/>
              </a:rPr>
              <a:t>کد شبیه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سازی همزمان دینامیک و آیرودینامیک جدایش، به کمک کوپلینگ اتوماتیک دینامیک حرکت با حل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گر </a:t>
            </a:r>
            <a:r>
              <a:rPr lang="ar-SA" sz="2200" b="1" u="sng" smtClean="0">
                <a:cs typeface="B Nazanin" pitchFamily="2" charset="-78"/>
              </a:rPr>
              <a:t>شبه استاتیک </a:t>
            </a:r>
            <a:r>
              <a:rPr lang="ar-SA" sz="2200" smtClean="0">
                <a:cs typeface="B Nazanin" pitchFamily="2" charset="-78"/>
              </a:rPr>
              <a:t>به کمک تولید اتوماتیک شبکه در هر گام زمانی</a:t>
            </a:r>
            <a:r>
              <a:rPr lang="fa-IR" sz="2200" smtClean="0">
                <a:cs typeface="B Nazanin" pitchFamily="2" charset="-78"/>
              </a:rPr>
              <a:t> و </a:t>
            </a:r>
            <a:r>
              <a:rPr lang="ar-SA" sz="2200" smtClean="0">
                <a:cs typeface="B Nazanin" pitchFamily="2" charset="-78"/>
              </a:rPr>
              <a:t>شبیه سازی جدایش </a:t>
            </a:r>
            <a:r>
              <a:rPr lang="fa-IR" sz="2200" smtClean="0">
                <a:cs typeface="B Nazanin" pitchFamily="2" charset="-78"/>
              </a:rPr>
              <a:t>بمب </a:t>
            </a:r>
            <a:r>
              <a:rPr lang="ar-SA" sz="2200" smtClean="0">
                <a:cs typeface="B Nazanin" pitchFamily="2" charset="-78"/>
              </a:rPr>
              <a:t>از هواپیما به کمک</a:t>
            </a:r>
            <a:r>
              <a:rPr lang="fa-IR" sz="2200" smtClean="0">
                <a:cs typeface="B Nazanin" pitchFamily="2" charset="-78"/>
              </a:rPr>
              <a:t> آن </a:t>
            </a:r>
            <a:endParaRPr lang="en-US" sz="2200" smtClean="0">
              <a:cs typeface="B Nazanin" pitchFamily="2" charset="-78"/>
            </a:endParaRPr>
          </a:p>
          <a:p>
            <a:pPr algn="r" rtl="1">
              <a:buNone/>
            </a:pPr>
            <a:endParaRPr lang="fa-IR" sz="25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کد دینامیک شش درجه آزادی در </a:t>
            </a:r>
            <a:r>
              <a:rPr lang="en-US" sz="2000" smtClean="0">
                <a:cs typeface="B Nazanin" pitchFamily="2" charset="-78"/>
              </a:rPr>
              <a:t>Matlab</a:t>
            </a:r>
            <a:r>
              <a:rPr lang="fa-IR" sz="2000" smtClean="0">
                <a:cs typeface="B Nazanin" pitchFamily="2" charset="-78"/>
              </a:rPr>
              <a:t> 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تولید اتوماتیک شبکه در هر گام زمانی</a:t>
            </a:r>
            <a:endParaRPr lang="en-US" sz="22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حل جریان به صورت پایا در هر گام زمانی(حل عددی اولر)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میان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یابی مقادیر محاسبه شده در گام زمانی قبلی به عنوان مقادیر اولیه گام بعد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اقدامات(</a:t>
            </a:r>
            <a:r>
              <a:rPr kumimoji="0" lang="fa-IR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ادامه...</a:t>
            </a: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2057400"/>
            <a:ext cx="3267075" cy="118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962400"/>
            <a:ext cx="37814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3676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99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lvl="0" algn="just" rtl="1">
              <a:buNone/>
            </a:pPr>
            <a:r>
              <a:rPr lang="fa-IR" sz="2200" smtClean="0">
                <a:cs typeface="B Nazanin" pitchFamily="2" charset="-78"/>
              </a:rPr>
              <a:t>5- </a:t>
            </a:r>
            <a:r>
              <a:rPr lang="ar-SA" sz="2200" smtClean="0">
                <a:cs typeface="B Nazanin" pitchFamily="2" charset="-78"/>
              </a:rPr>
              <a:t>کد شبیه سازی همزمان دینامیک و آیرودینامیک جدایش، به کمک کوپلینگ اتوماتیک دینامیک حرکت با حل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گر </a:t>
            </a:r>
            <a:r>
              <a:rPr lang="ar-SA" sz="2200" u="sng" smtClean="0">
                <a:cs typeface="B Nazanin" pitchFamily="2" charset="-78"/>
              </a:rPr>
              <a:t>وابسته به زمان </a:t>
            </a:r>
            <a:r>
              <a:rPr lang="ar-SA" sz="2200" smtClean="0">
                <a:cs typeface="B Nazanin" pitchFamily="2" charset="-78"/>
              </a:rPr>
              <a:t>به کمک شبکه متحرک </a:t>
            </a:r>
            <a:r>
              <a:rPr lang="fa-IR" sz="2200" smtClean="0">
                <a:cs typeface="B Nazanin" pitchFamily="2" charset="-78"/>
              </a:rPr>
              <a:t>و </a:t>
            </a:r>
            <a:r>
              <a:rPr lang="ar-SA" sz="2200" smtClean="0">
                <a:cs typeface="B Nazanin" pitchFamily="2" charset="-78"/>
              </a:rPr>
              <a:t>شبیه سازی جدایش </a:t>
            </a:r>
            <a:r>
              <a:rPr lang="fa-IR" sz="2200" smtClean="0">
                <a:cs typeface="B Nazanin" pitchFamily="2" charset="-78"/>
              </a:rPr>
              <a:t>بمب </a:t>
            </a:r>
            <a:r>
              <a:rPr lang="ar-SA" sz="2200" smtClean="0">
                <a:cs typeface="B Nazanin" pitchFamily="2" charset="-78"/>
              </a:rPr>
              <a:t>از هواپیما به کمک</a:t>
            </a:r>
            <a:r>
              <a:rPr lang="fa-IR" sz="2200" smtClean="0">
                <a:cs typeface="B Nazanin" pitchFamily="2" charset="-78"/>
              </a:rPr>
              <a:t> آن </a:t>
            </a:r>
            <a:endParaRPr lang="en-US" sz="2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abassom" pitchFamily="2" charset="-78"/>
            </a:endParaRPr>
          </a:p>
          <a:p>
            <a:pPr algn="r" rtl="1"/>
            <a:endParaRPr lang="en-US" sz="2500" smtClean="0">
              <a:cs typeface="B Nazanin" pitchFamily="2" charset="-78"/>
            </a:endParaRPr>
          </a:p>
          <a:p>
            <a:pPr algn="r" rtl="1"/>
            <a:endParaRPr lang="fa-IR" sz="25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کد دینامیک شش درجه آزادی به دو روش: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1- الحاق کد دینامیک حرکت( </a:t>
            </a:r>
            <a:r>
              <a:rPr lang="en-US" sz="2200" smtClean="0">
                <a:cs typeface="B Nazanin" pitchFamily="2" charset="-78"/>
              </a:rPr>
              <a:t>udf</a:t>
            </a:r>
            <a:r>
              <a:rPr lang="fa-IR" sz="2200" smtClean="0">
                <a:cs typeface="B Nazanin" pitchFamily="2" charset="-78"/>
              </a:rPr>
              <a:t> به زبان </a:t>
            </a:r>
            <a:r>
              <a:rPr lang="en-US" sz="2000" smtClean="0">
                <a:cs typeface="B Nazanin" pitchFamily="2" charset="-78"/>
              </a:rPr>
              <a:t>c++</a:t>
            </a:r>
            <a:r>
              <a:rPr lang="fa-IR" sz="2200" smtClean="0">
                <a:cs typeface="B Nazanin" pitchFamily="2" charset="-78"/>
              </a:rPr>
              <a:t>)به حل عددی جریان</a:t>
            </a:r>
            <a:endParaRPr lang="en-US" sz="22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2- کد دینامیک حرکت در </a:t>
            </a:r>
            <a:r>
              <a:rPr lang="en-US" sz="2000" smtClean="0">
                <a:cs typeface="B Nazanin" pitchFamily="2" charset="-78"/>
              </a:rPr>
              <a:t>Matlab</a:t>
            </a:r>
            <a:r>
              <a:rPr lang="fa-IR" sz="2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با استفاده از حل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گر جریان به صورت تابع خارجی </a:t>
            </a:r>
          </a:p>
          <a:p>
            <a:pPr algn="r" rtl="1"/>
            <a:endParaRPr lang="fa-IR" sz="20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تصحیح اتوماتیک شبکه در هر گام زمانی به کمک شبکه متحرک(</a:t>
            </a:r>
            <a:r>
              <a:rPr lang="en-US" sz="2000" smtClean="0">
                <a:cs typeface="B Nazanin" pitchFamily="2" charset="-78"/>
              </a:rPr>
              <a:t>Dynamic</a:t>
            </a:r>
            <a:r>
              <a:rPr lang="en-US" sz="2200" smtClean="0">
                <a:cs typeface="B Nazanin" pitchFamily="2" charset="-78"/>
              </a:rPr>
              <a:t> </a:t>
            </a:r>
            <a:r>
              <a:rPr lang="en-US" sz="2000" smtClean="0">
                <a:cs typeface="B Nazanin" pitchFamily="2" charset="-78"/>
              </a:rPr>
              <a:t>Mesh</a:t>
            </a:r>
            <a:r>
              <a:rPr lang="fa-IR" sz="2200" smtClean="0">
                <a:cs typeface="B Nazanin" pitchFamily="2" charset="-78"/>
              </a:rPr>
              <a:t>)</a:t>
            </a:r>
            <a:endParaRPr lang="en-US" sz="22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حل جریان به صورت ناپایا در هر گام زمانی(حل عددی اولر)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توانایی اتصال به هر کد دینامیکی (به دلیل مستقل بودن حل گر جریان)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اقدامات(</a:t>
            </a:r>
            <a:r>
              <a:rPr kumimoji="0" lang="fa-IR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ادامه...</a:t>
            </a: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752600"/>
            <a:ext cx="3267075" cy="1187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2600" y="304801"/>
            <a:ext cx="73914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5-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کد شبیه سازی همزمان دینامیک و آیرودینامیک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حل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گر وابسته به زمان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   </a:t>
            </a:r>
            <a:r>
              <a:rPr lang="fa-I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نتایج:</a:t>
            </a:r>
            <a:endParaRPr kumimoji="0" lang="en-US" sz="2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53249" name="Picture 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3041316" cy="22860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7534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990600"/>
            <a:ext cx="26670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28600" y="3429000"/>
            <a:ext cx="3733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343400" y="3962400"/>
            <a:ext cx="3076835" cy="2785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فهرست مطالب</a:t>
            </a:r>
            <a:endParaRPr lang="en-US"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500" smtClean="0">
                <a:cs typeface="B Nazanin" pitchFamily="2" charset="-78"/>
              </a:rPr>
              <a:t>مقدمه</a:t>
            </a:r>
          </a:p>
          <a:p>
            <a:pPr algn="r" rtl="1"/>
            <a:r>
              <a:rPr lang="fa-IR" sz="2500" smtClean="0">
                <a:cs typeface="B Nazanin" pitchFamily="2" charset="-78"/>
              </a:rPr>
              <a:t>طرح مسئله</a:t>
            </a:r>
          </a:p>
          <a:p>
            <a:pPr algn="r" rtl="1"/>
            <a:r>
              <a:rPr lang="fa-IR" sz="2500" smtClean="0">
                <a:cs typeface="B Nazanin" pitchFamily="2" charset="-78"/>
              </a:rPr>
              <a:t>تاریخچه</a:t>
            </a:r>
          </a:p>
          <a:p>
            <a:pPr algn="r" rtl="1"/>
            <a:r>
              <a:rPr lang="fa-IR" sz="2500" smtClean="0">
                <a:cs typeface="B Nazanin" pitchFamily="2" charset="-78"/>
              </a:rPr>
              <a:t>اهداف</a:t>
            </a:r>
          </a:p>
          <a:p>
            <a:pPr algn="r" rtl="1"/>
            <a:r>
              <a:rPr lang="fa-IR" sz="2500" smtClean="0">
                <a:cs typeface="B Nazanin" pitchFamily="2" charset="-78"/>
              </a:rPr>
              <a:t>اقدامات</a:t>
            </a:r>
          </a:p>
          <a:p>
            <a:pPr algn="r" rtl="1"/>
            <a:r>
              <a:rPr lang="fa-IR" sz="2500" smtClean="0">
                <a:cs typeface="B Nazanin" pitchFamily="2" charset="-78"/>
              </a:rPr>
              <a:t>نتایج</a:t>
            </a:r>
          </a:p>
          <a:p>
            <a:pPr algn="r" rtl="1"/>
            <a:r>
              <a:rPr lang="fa-IR" sz="2500" smtClean="0">
                <a:cs typeface="B Nazanin" pitchFamily="2" charset="-78"/>
              </a:rPr>
              <a:t>نتیجه گیری</a:t>
            </a:r>
          </a:p>
          <a:p>
            <a:pPr algn="r" rtl="1"/>
            <a:r>
              <a:rPr lang="fa-IR" sz="2500" smtClean="0">
                <a:cs typeface="B Nazanin" pitchFamily="2" charset="-78"/>
              </a:rPr>
              <a:t>پیشنهادات</a:t>
            </a:r>
          </a:p>
          <a:p>
            <a:pPr algn="r" rtl="1"/>
            <a:endParaRPr lang="fa-IR" sz="25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838200"/>
            <a:ext cx="3848776" cy="2818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304800"/>
            <a:ext cx="73914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5-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کد شبیه سازی همزمان دینامیک و آیرودینامیک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حل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گر وابسته به زمان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   </a:t>
            </a:r>
            <a:r>
              <a:rPr lang="fa-I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نتایج...</a:t>
            </a:r>
            <a:endParaRPr kumimoji="0" lang="en-US" sz="2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1905000"/>
            <a:ext cx="4433572" cy="298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86200"/>
            <a:ext cx="3314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40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pPr lvl="0" algn="r" rtl="1"/>
            <a:r>
              <a:rPr lang="fa-IR" sz="2200" smtClean="0">
                <a:cs typeface="B Nazanin" pitchFamily="2" charset="-78"/>
              </a:rPr>
              <a:t>6- ارائه روش ابتکاری کاهش زمان و هزینه حل عددی وابسته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به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زمان(کاهش قابل توجه زمان حل، در عین باقی ماندن خطای محاسبات در محدوده</a:t>
            </a:r>
            <a:r>
              <a:rPr lang="en-US" sz="2200" baseline="-25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ی قابل قبول و تعیین شده)</a:t>
            </a:r>
            <a:endParaRPr lang="fa-IR" sz="2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abassom" pitchFamily="2" charset="-78"/>
            </a:endParaRPr>
          </a:p>
          <a:p>
            <a:pPr algn="r" rtl="1"/>
            <a:endParaRPr lang="fa-IR" sz="250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200" b="1" smtClean="0">
                <a:cs typeface="B Nazanin" pitchFamily="2" charset="-78"/>
              </a:rPr>
              <a:t>دو عامل مهم در این شبیه سازی: دقت و هزینه(زمان) </a:t>
            </a:r>
          </a:p>
          <a:p>
            <a:pPr algn="r" rtl="1"/>
            <a:r>
              <a:rPr lang="fa-IR" sz="2200" b="1" smtClean="0">
                <a:cs typeface="B Nazanin" pitchFamily="2" charset="-78"/>
              </a:rPr>
              <a:t>حل وابسته به زمان :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 دقیق و قابل اعتماد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ولی زمان و هزینه نسبتا زیادی می طلبد(به همین دلیل برای طراحی اولیه سیستم جدایش مناسب به نظر نمی رسد)</a:t>
            </a:r>
          </a:p>
          <a:p>
            <a:pPr algn="r" rtl="1">
              <a:buNone/>
            </a:pPr>
            <a:endParaRPr lang="fa-IR" sz="2200" b="1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200" b="1" smtClean="0">
                <a:cs typeface="B Nazanin" pitchFamily="2" charset="-78"/>
              </a:rPr>
              <a:t>حل شبه ایستا: 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سرعت نسبتا بالایی دارد 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با سرعت گرفتن جسم الحاقی جدا شده دیگر شرایط شبه ایستا صادق نیست  (در نتیجه، حل واگرا شده و اعتبار ندارد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200" smtClean="0">
                <a:solidFill>
                  <a:srgbClr val="C00000"/>
                </a:solidFill>
                <a:cs typeface="B Nazanin" pitchFamily="2" charset="-78"/>
              </a:rPr>
              <a:t>نیاز به روشی برای کاهش زمان و هزینه حل وابسته به زمان (در عین کاهش قابل توجه زمان حل، خطای محاسبات در محدوده ی قابل قبول و تعیین شده باقی بماند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اقدامات(</a:t>
            </a:r>
            <a:r>
              <a:rPr kumimoji="0" lang="fa-IR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ادامه...</a:t>
            </a: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70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 algn="r" rtl="1"/>
            <a:r>
              <a:rPr lang="fa-IR" sz="2200" smtClean="0">
                <a:cs typeface="B Nazanin" pitchFamily="2" charset="-78"/>
              </a:rPr>
              <a:t>به منظور افزایش سرعت حل مسئله: عدم محاسبه نیروهای آیرودینامیک در همه گام های زمانی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مثال: مقادیر ممان آیرودینامیک تنها در 8 نقطه محاسبه شده و در بازهای 0.1 ثانیه ای ثابت فرض شده است.(گام زمانی دینامیک برابر 0.002 ثانیه)</a:t>
            </a:r>
          </a:p>
          <a:p>
            <a:pPr algn="r" rtl="1"/>
            <a:r>
              <a:rPr lang="fa-IR" sz="2200" b="1" smtClean="0">
                <a:cs typeface="B Nazanin" pitchFamily="2" charset="-78"/>
              </a:rPr>
              <a:t>روش وابسته به زمان: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به دلیل حل جریان با  الگوریتم ضمنی: پایداری حل گر جریان، گام زمانی </a:t>
            </a:r>
            <a:r>
              <a:rPr lang="ar-SA" sz="2200" smtClean="0">
                <a:cs typeface="B Nazanin" pitchFamily="2" charset="-78"/>
              </a:rPr>
              <a:t>را </a:t>
            </a:r>
            <a:r>
              <a:rPr lang="fa-IR" sz="2200" smtClean="0">
                <a:cs typeface="B Nazanin" pitchFamily="2" charset="-78"/>
              </a:rPr>
              <a:t>محدود نمی کند. اما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گام زمانی بر اساس دقت و پایداری الگوریتم شبکه متحرک انتخاب می گردد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در نتیجه از حد مشخصی نمی تواند بزرگتر باشد(حرکت جسم در هر گام از ابعاد شبکه اطراف بزرگتر نباشد)</a:t>
            </a:r>
          </a:p>
          <a:p>
            <a:pPr algn="r" rtl="1"/>
            <a:r>
              <a:rPr lang="fa-IR" sz="2200" b="1" smtClean="0">
                <a:cs typeface="B Nazanin" pitchFamily="2" charset="-78"/>
              </a:rPr>
              <a:t>روش شبه ایستا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به دلیل تولید کامل شبکه حجمی به صورت مجدد، افزایش گام زمانی در آن تنها مقدار خطا را افزایش می دهد(مستقل از گام زمانی ) اما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فرض شبه استاتیک تنها در لحظات ابتدایی فرایند جدایش صادق است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2133600"/>
            <a:ext cx="3264195" cy="27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304800"/>
            <a:ext cx="739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6- ارائه روش ابتکاری کاهش زمان و هزینه ...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29051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22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800" smtClean="0"/>
              <a:t>Total Cost= Cost_ flow solving + Cost_ mesh update + Cost_ 6dof dynamic trajectory</a:t>
            </a:r>
            <a:endParaRPr lang="fa-IR" sz="1800" smtClean="0"/>
          </a:p>
          <a:p>
            <a:pPr>
              <a:buNone/>
            </a:pPr>
            <a:endParaRPr lang="fa-IR" sz="1800" smtClean="0"/>
          </a:p>
          <a:p>
            <a:pPr>
              <a:buNone/>
            </a:pPr>
            <a:r>
              <a:rPr lang="en-US" sz="1800" smtClean="0"/>
              <a:t>Total Cost= Cost_ flow solving + Cost_ mesh update</a:t>
            </a:r>
            <a:endParaRPr lang="fa-IR" sz="1800" smtClean="0"/>
          </a:p>
          <a:p>
            <a:pPr>
              <a:buNone/>
            </a:pPr>
            <a:endParaRPr lang="fa-IR" sz="180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sz="2200" b="1" smtClean="0">
                <a:solidFill>
                  <a:srgbClr val="C00000"/>
                </a:solidFill>
                <a:cs typeface="B Nazanin" pitchFamily="2" charset="-78"/>
              </a:rPr>
              <a:t>تنها عاملی که گام زمانی را در روش شبه ایستا محدود می کند، الگوریتم تجدید شبکه است و نه حل گر جریان و نیز عمکرد این دو مستقل از یکدیگر می باشد. به عبارتی در یک گام زمانی می توان بدون حل جریان، شبکه را تجدید نمود</a:t>
            </a:r>
            <a:endParaRPr lang="en-US" sz="2200" b="1" smtClean="0">
              <a:solidFill>
                <a:srgbClr val="C00000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en-US" sz="2200" b="1" smtClean="0">
              <a:solidFill>
                <a:srgbClr val="C00000"/>
              </a:solidFill>
              <a:cs typeface="B Nazanin" pitchFamily="2" charset="-78"/>
            </a:endParaRPr>
          </a:p>
          <a:p>
            <a:pPr algn="r" rtl="1">
              <a:buNone/>
            </a:pPr>
            <a:r>
              <a:rPr lang="fa-IR" sz="2200" smtClean="0">
                <a:cs typeface="B Nazanin" pitchFamily="2" charset="-78"/>
              </a:rPr>
              <a:t>مثلا می توان یک گام در میان تحلیل گرجریان را خاموش نمود و زمان آن را صرفه جویی کرد</a:t>
            </a:r>
            <a:endParaRPr lang="en-US" sz="22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مثال: اگر کل بازه شیه سازی 0.8 ثانیه و گام زمانی 0.0125 ثانیه(حداکثر مجاز) باشد، تعداد 64 گام محاسبه مورد نیاز خواهد بود</a:t>
            </a:r>
          </a:p>
          <a:p>
            <a:pPr algn="just" rtl="1">
              <a:buNone/>
            </a:pPr>
            <a:r>
              <a:rPr lang="fa-IR" sz="2200" smtClean="0">
                <a:cs typeface="B Nazanin" pitchFamily="2" charset="-78"/>
              </a:rPr>
              <a:t>حال اگر یک در میان از محاسبه جریان صرفه نظر شود و زمان مورد نیاز برای حل جریان در هر گام حدود 3.5 دقیقه با شد، تعداد 32 گام زمانی در تحلیل جریان صرفه جویی می شود:</a:t>
            </a:r>
            <a:endParaRPr lang="en-US" sz="2200" smtClean="0">
              <a:cs typeface="B Nazanin" pitchFamily="2" charset="-78"/>
            </a:endParaRPr>
          </a:p>
          <a:p>
            <a:pPr>
              <a:buNone/>
            </a:pPr>
            <a:r>
              <a:rPr lang="en-US" sz="1800" smtClean="0"/>
              <a:t>Total Cost= 32*3.5+64*dt_mesh update</a:t>
            </a:r>
          </a:p>
          <a:p>
            <a:pPr algn="r" rtl="1">
              <a:buNone/>
            </a:pPr>
            <a:r>
              <a:rPr lang="fa-IR" sz="2200" b="1" smtClean="0">
                <a:cs typeface="B Nazanin" pitchFamily="2" charset="-78"/>
              </a:rPr>
              <a:t>با این کار حدود 112 </a:t>
            </a:r>
            <a:r>
              <a:rPr lang="en-US" sz="2200" b="1" smtClean="0">
                <a:cs typeface="B Nazanin" pitchFamily="2" charset="-78"/>
              </a:rPr>
              <a:t>=</a:t>
            </a:r>
            <a:r>
              <a:rPr lang="fa-IR" sz="2200" b="1" smtClean="0">
                <a:cs typeface="B Nazanin" pitchFamily="2" charset="-78"/>
              </a:rPr>
              <a:t> 3.5*32 دقیقه صرفه جویی می شود </a:t>
            </a:r>
          </a:p>
          <a:p>
            <a:pPr algn="r" rtl="1">
              <a:buNone/>
            </a:pPr>
            <a:r>
              <a:rPr lang="fa-IR" sz="2200" smtClean="0">
                <a:cs typeface="B Nazanin" pitchFamily="2" charset="-78"/>
              </a:rPr>
              <a:t>کل زمان حل، حدود 320 دقیقه(224 دقیقه تحلیل جریان و 96 دقیقه برای تجدید شبکه) می باشد.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304800"/>
            <a:ext cx="739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6- ارائه روش ابتکاری کاهش زمان و هزینه ...</a:t>
            </a:r>
          </a:p>
        </p:txBody>
      </p:sp>
    </p:spTree>
    <p:extLst>
      <p:ext uri="{BB962C8B-B14F-4D97-AF65-F5344CB8AC3E}">
        <p14:creationId xmlns:p14="http://schemas.microsoft.com/office/powerpoint/2010/main" val="31870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37528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304800"/>
            <a:ext cx="739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6- ارائه روش ابتکاری کاهش زمان و هزینه ...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91000" y="1295400"/>
            <a:ext cx="4773600" cy="391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785191" cy="332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133600"/>
            <a:ext cx="3965944" cy="42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2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458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304800"/>
            <a:ext cx="739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6- ارائه روش ابتکاری کاهش زمان و هزینه ...</a:t>
            </a:r>
          </a:p>
        </p:txBody>
      </p:sp>
    </p:spTree>
    <p:extLst>
      <p:ext uri="{BB962C8B-B14F-4D97-AF65-F5344CB8AC3E}">
        <p14:creationId xmlns:p14="http://schemas.microsoft.com/office/powerpoint/2010/main" val="10267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lvl="0" algn="r" rtl="1"/>
            <a:r>
              <a:rPr lang="fa-IR" sz="2200" smtClean="0">
                <a:cs typeface="B Nazanin" pitchFamily="2" charset="-78"/>
              </a:rPr>
              <a:t>7- </a:t>
            </a:r>
            <a:r>
              <a:rPr lang="ar-SA" sz="2200" smtClean="0">
                <a:cs typeface="B Nazanin" pitchFamily="2" charset="-78"/>
              </a:rPr>
              <a:t>نرم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افزار ابتکاری کوپلینگ اتوماتیک حل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گر</a:t>
            </a:r>
            <a:r>
              <a:rPr lang="fa-IR" sz="2200" smtClean="0">
                <a:cs typeface="B Nazanin" pitchFamily="2" charset="-78"/>
              </a:rPr>
              <a:t> جریان </a:t>
            </a:r>
            <a:r>
              <a:rPr lang="ar-SA" sz="2200" smtClean="0">
                <a:cs typeface="B Nazanin" pitchFamily="2" charset="-78"/>
              </a:rPr>
              <a:t>(وابسته به زمان) به شبیه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ساز دینامیک حرکت</a:t>
            </a:r>
            <a:endParaRPr lang="fa-IR" sz="2200" smtClean="0">
              <a:cs typeface="B Nazanin" pitchFamily="2" charset="-78"/>
            </a:endParaRPr>
          </a:p>
          <a:p>
            <a:pPr lvl="0" algn="r" rtl="1">
              <a:buNone/>
            </a:pPr>
            <a:r>
              <a:rPr lang="fa-IR" sz="2200" smtClean="0">
                <a:cs typeface="B Nazanin" pitchFamily="2" charset="-78"/>
              </a:rPr>
              <a:t>و </a:t>
            </a:r>
            <a:r>
              <a:rPr lang="ar-SA" sz="2200" smtClean="0">
                <a:cs typeface="B Nazanin" pitchFamily="2" charset="-78"/>
              </a:rPr>
              <a:t>به طور مشخص کوپلینگ اتوماتیک حل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گر وابسته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به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زمان فلوئنت(آیرودینامیک) به حل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گر دینامیک ادمز، از طریق نرم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ا</a:t>
            </a:r>
            <a:r>
              <a:rPr lang="ar-SA" sz="2200" smtClean="0">
                <a:cs typeface="B Nazanin" pitchFamily="2" charset="-78"/>
              </a:rPr>
              <a:t>فزار مطلب/سیمولینک</a:t>
            </a:r>
            <a:endParaRPr lang="fa-IR" sz="220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sz="2400" smtClean="0">
                <a:cs typeface="B Nazanin" pitchFamily="2" charset="-78"/>
              </a:rPr>
              <a:t>و </a:t>
            </a:r>
            <a:r>
              <a:rPr lang="ar-SA" sz="2400" smtClean="0">
                <a:cs typeface="B Nazanin" pitchFamily="2" charset="-78"/>
              </a:rPr>
              <a:t>شبیه سازی جدایش بوسترهای جانبی از ماهواره</a:t>
            </a:r>
            <a:r>
              <a:rPr lang="fa-IR" sz="2400" baseline="-25000" smtClean="0">
                <a:cs typeface="B Nazanin" pitchFamily="2" charset="-78"/>
              </a:rPr>
              <a:t> </a:t>
            </a:r>
            <a:r>
              <a:rPr lang="ar-SA" sz="2400" smtClean="0">
                <a:cs typeface="B Nazanin" pitchFamily="2" charset="-78"/>
              </a:rPr>
              <a:t>بر به کمک کد توضیح داده شده با در نظر گرفتن قیود و مکانیزم جدایش در حضور اثرات آیرودینامیک جریان</a:t>
            </a:r>
            <a:endParaRPr lang="en-US" sz="2400" smtClean="0">
              <a:cs typeface="B Nazanin" pitchFamily="2" charset="-78"/>
            </a:endParaRPr>
          </a:p>
          <a:p>
            <a:pPr lvl="0" algn="r" rtl="1">
              <a:buNone/>
            </a:pPr>
            <a:endParaRPr lang="fa-IR" sz="2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/>
            <a:endParaRPr lang="fa-IR" sz="25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اقدامات(</a:t>
            </a:r>
            <a:r>
              <a:rPr kumimoji="0" lang="fa-IR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ادامه...</a:t>
            </a:r>
            <a:r>
              <a:rPr kumimoji="0" lang="fa-IR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)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81400"/>
            <a:ext cx="3095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50275\Desktop\Spring .JPG"/>
          <p:cNvPicPr/>
          <p:nvPr/>
        </p:nvPicPr>
        <p:blipFill>
          <a:blip r:embed="rId3" cstate="print"/>
          <a:srcRect l="6129" r="8931"/>
          <a:stretch>
            <a:fillRect/>
          </a:stretch>
        </p:blipFill>
        <p:spPr bwMode="auto">
          <a:xfrm>
            <a:off x="228600" y="3276600"/>
            <a:ext cx="4243189" cy="335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7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4958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91735" y="381000"/>
            <a:ext cx="37289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9" name="Content Placeholder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1524000"/>
            <a:ext cx="38100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2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6291" y="1066800"/>
            <a:ext cx="499147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603" y="4800600"/>
            <a:ext cx="4970197" cy="198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5105400"/>
            <a:ext cx="2743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smtClean="0">
                <a:cs typeface="B Nazanin" pitchFamily="2" charset="-78"/>
              </a:rPr>
              <a:t>Dynamic Solver</a:t>
            </a:r>
            <a:endParaRPr kumimoji="0" lang="fa-IR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1219200"/>
            <a:ext cx="3200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smtClean="0">
                <a:cs typeface="B Nazanin" pitchFamily="2" charset="-78"/>
              </a:rPr>
              <a:t>Aerodynamic Solver</a:t>
            </a:r>
            <a:endParaRPr kumimoji="0" lang="fa-IR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1828800" y="2667000"/>
            <a:ext cx="838200" cy="2362200"/>
          </a:xfrm>
          <a:prstGeom prst="curvedRightArrow">
            <a:avLst/>
          </a:prstGeom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10800000">
            <a:off x="8077200" y="2819400"/>
            <a:ext cx="838200" cy="2209800"/>
          </a:xfrm>
          <a:prstGeom prst="curvedRightArrow">
            <a:avLst/>
          </a:prstGeom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1800" y="4267200"/>
            <a:ext cx="495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INTERFACE</a:t>
            </a:r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4343400" y="4343400"/>
            <a:ext cx="152400" cy="3048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/>
          <p:cNvSpPr/>
          <p:nvPr/>
        </p:nvSpPr>
        <p:spPr>
          <a:xfrm>
            <a:off x="6477000" y="4343400"/>
            <a:ext cx="152400" cy="3048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-381000" y="76200"/>
            <a:ext cx="9753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Constrained Molti Body Dynamic &amp; Time Accurate CFD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7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Coupled Simulation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r" rtl="1">
              <a:buNone/>
            </a:pPr>
            <a:r>
              <a:rPr lang="fa-IR" sz="2200" b="1" smtClean="0">
                <a:cs typeface="B Nazanin" pitchFamily="2" charset="-78"/>
              </a:rPr>
              <a:t>برخی از ویژگی</a:t>
            </a:r>
            <a:r>
              <a:rPr lang="fa-IR" sz="2200" b="1" baseline="-25000" smtClean="0">
                <a:cs typeface="B Nazanin" pitchFamily="2" charset="-78"/>
              </a:rPr>
              <a:t> </a:t>
            </a:r>
            <a:r>
              <a:rPr lang="fa-IR" sz="2200" b="1" smtClean="0">
                <a:cs typeface="B Nazanin" pitchFamily="2" charset="-78"/>
              </a:rPr>
              <a:t>ها نرم افزار تولیدی:</a:t>
            </a:r>
          </a:p>
          <a:p>
            <a:pPr algn="r" rtl="1">
              <a:buNone/>
            </a:pPr>
            <a:endParaRPr lang="fa-IR" sz="2200" b="1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اتصال اتوماتیک دو حل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گر قدرتمند دینامیک(</a:t>
            </a:r>
            <a:r>
              <a:rPr lang="en-US" sz="2000" smtClean="0">
                <a:cs typeface="B Nazanin" pitchFamily="2" charset="-78"/>
              </a:rPr>
              <a:t>MD Adams</a:t>
            </a:r>
            <a:r>
              <a:rPr lang="fa-IR" sz="2200" smtClean="0">
                <a:cs typeface="B Nazanin" pitchFamily="2" charset="-78"/>
              </a:rPr>
              <a:t>) و آیرودینامیک عددی(</a:t>
            </a:r>
            <a:r>
              <a:rPr lang="en-US" sz="2000" smtClean="0">
                <a:cs typeface="B Nazanin" pitchFamily="2" charset="-78"/>
              </a:rPr>
              <a:t>Fluent</a:t>
            </a:r>
            <a:r>
              <a:rPr lang="fa-IR" sz="2200" smtClean="0">
                <a:cs typeface="B Nazanin" pitchFamily="2" charset="-78"/>
              </a:rPr>
              <a:t>) توسط نرم افزار واسط در </a:t>
            </a:r>
            <a:r>
              <a:rPr lang="en-US" sz="2000" smtClean="0">
                <a:cs typeface="B Nazanin" pitchFamily="2" charset="-78"/>
              </a:rPr>
              <a:t>Matlab/Simulink</a:t>
            </a:r>
            <a:r>
              <a:rPr lang="en-US" sz="22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 که همگی در دسترس قرار دارند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حل وابسته به زمان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مستقل بودن عملکرد دو  قسمت دینامیک و آیرودینامیک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 توانایی آنالیز کامل مکانیزم های جدایش در حضور اثرات آیرودینامیک(وابسته به زمان)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پیاده سازی دو روش برای آنالیز دینامیک جدایش (</a:t>
            </a:r>
            <a:r>
              <a:rPr lang="en-US" sz="2000" smtClean="0">
                <a:cs typeface="B Nazanin" pitchFamily="2" charset="-78"/>
              </a:rPr>
              <a:t>Adams/Control</a:t>
            </a:r>
            <a:r>
              <a:rPr lang="fa-IR" sz="2000" smtClean="0">
                <a:cs typeface="B Nazanin" pitchFamily="2" charset="-78"/>
              </a:rPr>
              <a:t> و </a:t>
            </a:r>
            <a:r>
              <a:rPr lang="en-US" sz="2000" smtClean="0">
                <a:cs typeface="B Nazanin" pitchFamily="2" charset="-78"/>
              </a:rPr>
              <a:t>Adams/Control</a:t>
            </a:r>
            <a:r>
              <a:rPr lang="fa-IR" sz="2000" smtClean="0">
                <a:cs typeface="B Nazanin" pitchFamily="2" charset="-78"/>
              </a:rPr>
              <a:t>)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امکان قطع و وصل اتوماتیک اتصالات و سایر مکانیزم ها به صورت دلخواه و مستقل از یکدیگر 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>
              <a:buNone/>
            </a:pPr>
            <a:endParaRPr lang="fa-IR" sz="25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91735" y="381000"/>
            <a:ext cx="37289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850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r" rtl="1"/>
            <a:r>
              <a:rPr lang="fa-I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طرح مسئله:</a:t>
            </a:r>
            <a:endParaRPr lang="en-US" sz="2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5562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200" b="1" smtClean="0">
                <a:cs typeface="B Nazanin" pitchFamily="2" charset="-78"/>
              </a:rPr>
              <a:t>شبیه</a:t>
            </a:r>
            <a:r>
              <a:rPr lang="fa-IR" sz="2200" b="1" baseline="-25000" smtClean="0">
                <a:cs typeface="B Nazanin" pitchFamily="2" charset="-78"/>
              </a:rPr>
              <a:t> </a:t>
            </a:r>
            <a:r>
              <a:rPr lang="fa-IR" sz="2200" b="1" smtClean="0">
                <a:cs typeface="B Nazanin" pitchFamily="2" charset="-78"/>
              </a:rPr>
              <a:t>سازی جدایش بوسترهای جانبی ماهواره</a:t>
            </a:r>
            <a:r>
              <a:rPr lang="fa-IR" sz="2200" b="1" baseline="-25000" smtClean="0">
                <a:cs typeface="B Nazanin" pitchFamily="2" charset="-78"/>
              </a:rPr>
              <a:t> </a:t>
            </a:r>
            <a:r>
              <a:rPr lang="fa-IR" sz="2200" b="1" smtClean="0">
                <a:cs typeface="B Nazanin" pitchFamily="2" charset="-78"/>
              </a:rPr>
              <a:t>بر</a:t>
            </a: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100" smtClean="0">
              <a:cs typeface="B Nazanin" pitchFamily="2" charset="-78"/>
            </a:endParaRPr>
          </a:p>
          <a:p>
            <a:pPr algn="r" rtl="1"/>
            <a:endParaRPr lang="fa-IR" sz="2100" smtClean="0">
              <a:cs typeface="B Nazanin" pitchFamily="2" charset="-78"/>
            </a:endParaRPr>
          </a:p>
          <a:p>
            <a:pPr algn="r" rtl="1"/>
            <a:endParaRPr lang="fa-IR" sz="21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اضافه کردن بوسترهاي جانبی: </a:t>
            </a:r>
            <a:r>
              <a:rPr lang="fa-IR" sz="2200" smtClean="0">
                <a:cs typeface="B Nazanin" pitchFamily="2" charset="-78"/>
              </a:rPr>
              <a:t>به منظور افزایش کارایی </a:t>
            </a:r>
          </a:p>
          <a:p>
            <a:pPr algn="r" rtl="1">
              <a:buNone/>
            </a:pPr>
            <a:r>
              <a:rPr lang="fa-IR" sz="2200" smtClean="0">
                <a:cs typeface="B Nazanin" pitchFamily="2" charset="-78"/>
              </a:rPr>
              <a:t>- نياز به تراست بيشتر بدون قدرت و يا ابعاد موتور</a:t>
            </a:r>
          </a:p>
          <a:p>
            <a:pPr algn="r" rtl="1"/>
            <a:r>
              <a:rPr lang="fa-IR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چالش</a:t>
            </a:r>
            <a:r>
              <a:rPr lang="fa-IR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</a:t>
            </a:r>
            <a:r>
              <a:rPr lang="fa-IR" sz="2200" smtClean="0">
                <a:cs typeface="B Nazanin" pitchFamily="2" charset="-78"/>
              </a:rPr>
              <a:t>پیچیده تر شدن طراحی و ساخت</a:t>
            </a:r>
          </a:p>
          <a:p>
            <a:pPr algn="r" rtl="1"/>
            <a:r>
              <a:rPr lang="fa-IR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یکی از مسائل مهم در این امر: </a:t>
            </a:r>
            <a:r>
              <a:rPr lang="fa-IR" sz="2200" smtClean="0">
                <a:cs typeface="B Nazanin" pitchFamily="2" charset="-78"/>
              </a:rPr>
              <a:t>جدایش ایمن بوستر ها از بدنه اصلی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موفقیت آمیز نبودن مرحله جدایش در بسیاری از موارد </a:t>
            </a:r>
            <a:r>
              <a:rPr lang="fa-IR" sz="2600" smtClean="0">
                <a:cs typeface="B Nazanin" pitchFamily="2" charset="-78"/>
              </a:rPr>
              <a:t>= </a:t>
            </a:r>
            <a:r>
              <a:rPr lang="fa-IR" sz="2200" smtClean="0">
                <a:cs typeface="B Nazanin" pitchFamily="2" charset="-78"/>
              </a:rPr>
              <a:t>شکست کل مأموریت</a:t>
            </a:r>
          </a:p>
          <a:p>
            <a:pPr algn="r" rtl="1"/>
            <a:r>
              <a:rPr lang="fa-IR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جدایش بوستر ها در جو غلیظ:  </a:t>
            </a:r>
            <a:r>
              <a:rPr lang="fa-IR" sz="2200" smtClean="0">
                <a:cs typeface="B Nazanin" pitchFamily="2" charset="-78"/>
              </a:rPr>
              <a:t>لزوم مدل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سازی آیرودینامیک جریان علاوه بر اثر مکانیزم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های مختلف دینامیکی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E:\Mostafa_Jafari_final_project\سمینار\seminar_pic&amp;docs\12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4114800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79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algn="r" rtl="1"/>
            <a:r>
              <a:rPr lang="ar-SA" sz="2200" b="1" smtClean="0">
                <a:cs typeface="B Nazanin" pitchFamily="2" charset="-78"/>
              </a:rPr>
              <a:t>شبیه سازی جدایش بوسترهای جانبی از ماهواره</a:t>
            </a:r>
            <a:r>
              <a:rPr lang="fa-IR" sz="2200" b="1" baseline="-25000" smtClean="0">
                <a:cs typeface="B Nazanin" pitchFamily="2" charset="-78"/>
              </a:rPr>
              <a:t> </a:t>
            </a:r>
            <a:r>
              <a:rPr lang="ar-SA" sz="2200" b="1" smtClean="0">
                <a:cs typeface="B Nazanin" pitchFamily="2" charset="-78"/>
              </a:rPr>
              <a:t>بر به کمک کد توضیح داده شده با در نظر گرفتن قیود و مکانیزم جدایش در حضور اثرات آیرودینامیک جریان</a:t>
            </a:r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دینامیک شش</a:t>
            </a:r>
            <a:r>
              <a:rPr lang="ar-SA" sz="2200" smtClean="0">
                <a:cs typeface="B Nazanin" pitchFamily="2" charset="-78"/>
              </a:rPr>
              <a:t> درجه‌آزادي</a:t>
            </a:r>
            <a:r>
              <a:rPr lang="fa-IR" sz="2200" smtClean="0">
                <a:cs typeface="B Nazanin" pitchFamily="2" charset="-78"/>
              </a:rPr>
              <a:t> اجسام صلب</a:t>
            </a:r>
          </a:p>
          <a:p>
            <a:pPr algn="r" rtl="1"/>
            <a:r>
              <a:rPr lang="ar-SA" sz="2200" smtClean="0">
                <a:cs typeface="B Nazanin" pitchFamily="2" charset="-78"/>
              </a:rPr>
              <a:t>مکانيزم دور کننده فنری به عنوان دور کننده بوسترها</a:t>
            </a:r>
            <a:r>
              <a:rPr lang="fa-IR" sz="2200" smtClean="0">
                <a:cs typeface="B Nazanin" pitchFamily="2" charset="-78"/>
              </a:rPr>
              <a:t>(بر </a:t>
            </a:r>
            <a:r>
              <a:rPr lang="ar-SA" sz="2200" smtClean="0">
                <a:cs typeface="B Nazanin" pitchFamily="2" charset="-78"/>
              </a:rPr>
              <a:t>روی هر بوستر، چهار عدد فنر در حالت فشرده</a:t>
            </a:r>
            <a:r>
              <a:rPr lang="fa-IR" sz="2200" smtClean="0">
                <a:cs typeface="B Nazanin" pitchFamily="2" charset="-78"/>
              </a:rPr>
              <a:t>)</a:t>
            </a:r>
          </a:p>
          <a:p>
            <a:pPr algn="r" rtl="1"/>
            <a:r>
              <a:rPr lang="ar-SA" sz="2200" smtClean="0">
                <a:cs typeface="B Nazanin" pitchFamily="2" charset="-78"/>
              </a:rPr>
              <a:t>نيروي گرانش زميندر راستاي محور ماهواره</a:t>
            </a:r>
            <a:r>
              <a:rPr lang="fa-IR" sz="22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بر</a:t>
            </a:r>
            <a:endParaRPr lang="fa-IR" sz="220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ar-SA" sz="2200" smtClean="0">
                <a:cs typeface="B Nazanin" pitchFamily="2" charset="-78"/>
              </a:rPr>
              <a:t> و به سمت انتهاي آن</a:t>
            </a:r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1312" y="381000"/>
            <a:ext cx="71593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91000"/>
            <a:ext cx="3095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50275\Desktop\Spring .JPG"/>
          <p:cNvPicPr/>
          <p:nvPr/>
        </p:nvPicPr>
        <p:blipFill>
          <a:blip r:embed="rId3" cstate="print"/>
          <a:srcRect l="6129" r="8931"/>
          <a:stretch>
            <a:fillRect/>
          </a:stretch>
        </p:blipFill>
        <p:spPr bwMode="auto">
          <a:xfrm>
            <a:off x="76200" y="3276600"/>
            <a:ext cx="4243189" cy="335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1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91735" y="381000"/>
            <a:ext cx="37289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marL="342900" lvl="1" indent="-342900" algn="r" rtl="1">
              <a:buFont typeface="Arial" pitchFamily="34" charset="0"/>
              <a:buChar char="•"/>
            </a:pPr>
            <a:r>
              <a:rPr lang="ar-SA" sz="2200" b="1" dirty="0" smtClean="0">
                <a:cs typeface="B Nazanin" pitchFamily="2" charset="-78"/>
              </a:rPr>
              <a:t>آيروديناميك ماهواره</a:t>
            </a:r>
            <a:r>
              <a:rPr lang="en-US" sz="2200" b="1" baseline="-25000" dirty="0" smtClean="0">
                <a:cs typeface="B Nazanin" pitchFamily="2" charset="-78"/>
              </a:rPr>
              <a:t> </a:t>
            </a:r>
            <a:r>
              <a:rPr lang="ar-SA" sz="2200" b="1" dirty="0" smtClean="0">
                <a:cs typeface="B Nazanin" pitchFamily="2" charset="-78"/>
              </a:rPr>
              <a:t>بر به همراه بوسترهاي جانبي</a:t>
            </a:r>
            <a:endParaRPr lang="fa-IR" sz="2200" b="1" dirty="0" smtClean="0">
              <a:cs typeface="B Nazanin" pitchFamily="2" charset="-78"/>
            </a:endParaRPr>
          </a:p>
          <a:p>
            <a:pPr marL="342900" lvl="1" indent="-342900" algn="r" rtl="1">
              <a:buFont typeface="Arial" pitchFamily="34" charset="0"/>
              <a:buChar char="•"/>
            </a:pPr>
            <a:endParaRPr lang="fa-IR" sz="2200" b="1" dirty="0" smtClean="0">
              <a:cs typeface="B Nazanin" pitchFamily="2" charset="-78"/>
            </a:endParaRPr>
          </a:p>
          <a:p>
            <a:pPr marL="342900" lvl="1" indent="-342900" algn="r" rtl="1">
              <a:buFont typeface="Arial" pitchFamily="34" charset="0"/>
              <a:buChar char="•"/>
            </a:pPr>
            <a:r>
              <a:rPr lang="ar-SA" sz="2200" dirty="0" smtClean="0">
                <a:cs typeface="B Nazanin" pitchFamily="2" charset="-78"/>
              </a:rPr>
              <a:t>فرآيند جدايش</a:t>
            </a:r>
            <a:r>
              <a:rPr lang="fa-IR" sz="2200" dirty="0" smtClean="0">
                <a:cs typeface="B Nazanin" pitchFamily="2" charset="-78"/>
              </a:rPr>
              <a:t>:</a:t>
            </a:r>
            <a:r>
              <a:rPr lang="ar-SA" sz="2200" dirty="0" smtClean="0">
                <a:cs typeface="B Nazanin" pitchFamily="2" charset="-78"/>
              </a:rPr>
              <a:t> در ارتفاع 21 كيلومتري و در ماخ 1.6 </a:t>
            </a:r>
            <a:endParaRPr lang="fa-IR" sz="2200" dirty="0" smtClean="0">
              <a:cs typeface="B Nazanin" pitchFamily="2" charset="-78"/>
            </a:endParaRPr>
          </a:p>
          <a:p>
            <a:pPr marL="342900" lvl="1" indent="-342900" algn="r" rtl="1">
              <a:buFont typeface="Arial" pitchFamily="34" charset="0"/>
              <a:buChar char="•"/>
            </a:pPr>
            <a:r>
              <a:rPr lang="ar-SA" sz="2200" dirty="0" smtClean="0">
                <a:cs typeface="B Nazanin" pitchFamily="2" charset="-78"/>
              </a:rPr>
              <a:t>جريان هوا حول ماهواره</a:t>
            </a:r>
            <a:r>
              <a:rPr lang="fa-IR" sz="2200" baseline="-25000" dirty="0" smtClean="0">
                <a:cs typeface="B Nazanin" pitchFamily="2" charset="-78"/>
              </a:rPr>
              <a:t> </a:t>
            </a:r>
            <a:r>
              <a:rPr lang="ar-SA" sz="2200" dirty="0" smtClean="0">
                <a:cs typeface="B Nazanin" pitchFamily="2" charset="-78"/>
              </a:rPr>
              <a:t>بر</a:t>
            </a:r>
            <a:r>
              <a:rPr lang="fa-IR" sz="2200" dirty="0" smtClean="0">
                <a:cs typeface="B Nazanin" pitchFamily="2" charset="-78"/>
              </a:rPr>
              <a:t>:</a:t>
            </a:r>
            <a:r>
              <a:rPr lang="ar-SA" sz="2200" dirty="0" smtClean="0">
                <a:cs typeface="B Nazanin" pitchFamily="2" charset="-78"/>
              </a:rPr>
              <a:t> گاز كامل</a:t>
            </a:r>
            <a:endParaRPr lang="fa-IR" sz="2200" dirty="0" smtClean="0">
              <a:cs typeface="B Nazanin" pitchFamily="2" charset="-78"/>
            </a:endParaRPr>
          </a:p>
          <a:p>
            <a:pPr marL="342900" lvl="1" indent="-342900" algn="r" rtl="1">
              <a:buNone/>
            </a:pPr>
            <a:endParaRPr lang="en-US" sz="2200" dirty="0" smtClean="0">
              <a:cs typeface="B Nazanin" pitchFamily="2" charset="-78"/>
            </a:endParaRPr>
          </a:p>
          <a:p>
            <a:pPr marL="342900" lvl="1" indent="-342900" algn="r" rtl="1">
              <a:buFont typeface="Arial" pitchFamily="34" charset="0"/>
              <a:buChar char="•"/>
            </a:pPr>
            <a:r>
              <a:rPr lang="fa-IR" sz="2200" dirty="0" smtClean="0">
                <a:cs typeface="B Nazanin" pitchFamily="2" charset="-78"/>
              </a:rPr>
              <a:t>استفاده از </a:t>
            </a:r>
            <a:r>
              <a:rPr lang="ar-SA" sz="2200" dirty="0" smtClean="0">
                <a:cs typeface="B Nazanin" pitchFamily="2" charset="-78"/>
              </a:rPr>
              <a:t>حل عددی جریان ناپایا به منظور محاسبه نيرو</a:t>
            </a:r>
            <a:r>
              <a:rPr lang="fa-IR" sz="2200" dirty="0" smtClean="0">
                <a:cs typeface="B Nazanin" pitchFamily="2" charset="-78"/>
              </a:rPr>
              <a:t>(</a:t>
            </a:r>
            <a:r>
              <a:rPr lang="ar-SA" sz="2200" dirty="0" smtClean="0">
                <a:cs typeface="B Nazanin" pitchFamily="2" charset="-78"/>
              </a:rPr>
              <a:t>ممان</a:t>
            </a:r>
            <a:r>
              <a:rPr lang="fa-IR" sz="2200" dirty="0" smtClean="0">
                <a:cs typeface="B Nazanin" pitchFamily="2" charset="-78"/>
              </a:rPr>
              <a:t>)</a:t>
            </a:r>
            <a:r>
              <a:rPr lang="ar-SA" sz="2200" dirty="0" smtClean="0">
                <a:cs typeface="B Nazanin" pitchFamily="2" charset="-78"/>
              </a:rPr>
              <a:t>‌هاي آيروديناميك در هر گام زماني </a:t>
            </a:r>
            <a:endParaRPr lang="en-US" sz="2200" dirty="0" smtClean="0">
              <a:cs typeface="B Nazanin" pitchFamily="2" charset="-78"/>
            </a:endParaRPr>
          </a:p>
          <a:p>
            <a:pPr algn="r" rtl="1"/>
            <a:r>
              <a:rPr lang="ar-SA" sz="2200" dirty="0" smtClean="0">
                <a:cs typeface="B Nazanin" pitchFamily="2" charset="-78"/>
              </a:rPr>
              <a:t>تحليل عددي وابسته به زمان جريان سه‌بعدي اولر</a:t>
            </a:r>
            <a:endParaRPr lang="fa-IR" sz="2200" dirty="0" smtClean="0">
              <a:cs typeface="B Nazanin" pitchFamily="2" charset="-78"/>
            </a:endParaRPr>
          </a:p>
          <a:p>
            <a:pPr algn="r" rtl="1"/>
            <a:r>
              <a:rPr lang="fa-IR" sz="2200" dirty="0" smtClean="0">
                <a:cs typeface="B Nazanin" pitchFamily="2" charset="-78"/>
              </a:rPr>
              <a:t>با </a:t>
            </a:r>
            <a:r>
              <a:rPr lang="ar-SA" sz="2200" dirty="0" smtClean="0">
                <a:cs typeface="B Nazanin" pitchFamily="2" charset="-78"/>
              </a:rPr>
              <a:t>روش حجم محدود ضمني مرتبه اول براي حل جريان گذرا </a:t>
            </a:r>
            <a:endParaRPr lang="fa-IR" sz="2200" dirty="0" smtClean="0">
              <a:cs typeface="B Nazanin" pitchFamily="2" charset="-78"/>
            </a:endParaRPr>
          </a:p>
          <a:p>
            <a:pPr algn="r" rtl="1"/>
            <a:r>
              <a:rPr lang="ar-SA" sz="2200" dirty="0" smtClean="0">
                <a:cs typeface="B Nazanin" pitchFamily="2" charset="-78"/>
              </a:rPr>
              <a:t>الگوريتم توليد </a:t>
            </a:r>
            <a:r>
              <a:rPr lang="fa-IR" sz="2200" dirty="0" smtClean="0">
                <a:cs typeface="B Nazanin" pitchFamily="2" charset="-78"/>
              </a:rPr>
              <a:t>و تصحیح </a:t>
            </a:r>
            <a:r>
              <a:rPr lang="ar-SA" sz="2200" dirty="0" smtClean="0">
                <a:cs typeface="B Nazanin" pitchFamily="2" charset="-78"/>
              </a:rPr>
              <a:t>موضعي شبکه براي تطبيق حرکت جسم در ميدان محاسباتي گسسته، به صورت خودکار</a:t>
            </a:r>
            <a:r>
              <a:rPr lang="fa-IR" sz="2200" dirty="0" smtClean="0">
                <a:cs typeface="B Nazanin" pitchFamily="2" charset="-78"/>
              </a:rPr>
              <a:t> با کمک شبکه متحرک(دو روش</a:t>
            </a:r>
            <a:r>
              <a:rPr lang="en-US" sz="1900" dirty="0" smtClean="0"/>
              <a:t>Local </a:t>
            </a:r>
            <a:r>
              <a:rPr lang="en-US" sz="1900" dirty="0" err="1" smtClean="0"/>
              <a:t>remeshing</a:t>
            </a:r>
            <a:r>
              <a:rPr lang="en-US" sz="1900" dirty="0" smtClean="0"/>
              <a:t> </a:t>
            </a:r>
            <a:r>
              <a:rPr lang="fa-IR" sz="1900" dirty="0" smtClean="0"/>
              <a:t> </a:t>
            </a:r>
            <a:r>
              <a:rPr lang="fa-IR" sz="2200" dirty="0" smtClean="0">
                <a:cs typeface="B Nazanin" pitchFamily="2" charset="-78"/>
              </a:rPr>
              <a:t>و</a:t>
            </a:r>
            <a:r>
              <a:rPr lang="en-US" sz="1900" dirty="0" smtClean="0"/>
              <a:t>Spring-based Smoothing</a:t>
            </a:r>
            <a:r>
              <a:rPr lang="fa-IR" sz="2200" dirty="0" smtClean="0">
                <a:cs typeface="B Nazanin" pitchFamily="2" charset="-78"/>
              </a:rPr>
              <a:t>)</a:t>
            </a:r>
            <a:endParaRPr lang="en-US" sz="2200" dirty="0" smtClean="0">
              <a:cs typeface="B Nazanin" pitchFamily="2" charset="-78"/>
            </a:endParaRPr>
          </a:p>
          <a:p>
            <a:pPr algn="r" rtl="1">
              <a:buNone/>
            </a:pPr>
            <a:endParaRPr lang="fa-IR" sz="2200" dirty="0" smtClean="0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1312" y="381000"/>
            <a:ext cx="71593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9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962400" cy="199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038600"/>
            <a:ext cx="4953000" cy="274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905000"/>
            <a:ext cx="4038600" cy="29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724400" y="990600"/>
            <a:ext cx="419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r" rtl="1"/>
            <a:r>
              <a:rPr lang="ar-SA" sz="2200" b="1" smtClean="0">
                <a:cs typeface="B Nazanin" pitchFamily="2" charset="-78"/>
              </a:rPr>
              <a:t>آيروديناميك ماهواره</a:t>
            </a:r>
            <a:r>
              <a:rPr lang="en-US" sz="2200" b="1" baseline="-25000" smtClean="0">
                <a:cs typeface="B Nazanin" pitchFamily="2" charset="-78"/>
              </a:rPr>
              <a:t> </a:t>
            </a:r>
            <a:r>
              <a:rPr lang="ar-SA" sz="2200" b="1" smtClean="0">
                <a:cs typeface="B Nazanin" pitchFamily="2" charset="-78"/>
              </a:rPr>
              <a:t>بر</a:t>
            </a:r>
            <a:r>
              <a:rPr lang="fa-IR" sz="2200" b="1" smtClean="0">
                <a:cs typeface="B Nazanin" pitchFamily="2" charset="-78"/>
              </a:rPr>
              <a:t>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1312" y="381000"/>
            <a:ext cx="71593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11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/>
          </a:bodyPr>
          <a:lstStyle/>
          <a:p>
            <a:pPr marL="342900" lvl="2" indent="-342900" algn="r" rtl="1"/>
            <a:r>
              <a:rPr lang="ar-SA" sz="2200" b="1" smtClean="0">
                <a:cs typeface="B Nazanin" pitchFamily="2" charset="-78"/>
              </a:rPr>
              <a:t>اعتبار حل جريان:</a:t>
            </a:r>
            <a:endParaRPr lang="fa-IR" sz="2200" b="1" smtClean="0">
              <a:cs typeface="B Nazanin" pitchFamily="2" charset="-78"/>
            </a:endParaRPr>
          </a:p>
          <a:p>
            <a:pPr marL="342900" lvl="2" indent="-342900" algn="r" rtl="1"/>
            <a:r>
              <a:rPr lang="fa-IR" sz="2200" smtClean="0">
                <a:cs typeface="B Nazanin" pitchFamily="2" charset="-78"/>
              </a:rPr>
              <a:t>ماخ 1.6 و در ارتفاع 36000 متری</a:t>
            </a:r>
            <a:endParaRPr lang="en-US" sz="2200" b="1" smtClean="0">
              <a:cs typeface="B Nazanin" pitchFamily="2" charset="-78"/>
            </a:endParaRPr>
          </a:p>
          <a:p>
            <a:pPr algn="r" rtl="1"/>
            <a:r>
              <a:rPr lang="ar-SA" sz="2200" smtClean="0">
                <a:cs typeface="B Nazanin" pitchFamily="2" charset="-78"/>
              </a:rPr>
              <a:t>كانتور فشار در مقطع عرضي تيتان-</a:t>
            </a:r>
            <a:r>
              <a:rPr lang="fa-IR" sz="2200" smtClean="0">
                <a:cs typeface="B Nazanin" pitchFamily="2" charset="-78"/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133600"/>
            <a:ext cx="422288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733800"/>
            <a:ext cx="3722632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343400" y="914400"/>
            <a:ext cx="419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r" rtl="1"/>
            <a:r>
              <a:rPr lang="ar-SA" sz="2200" b="1" smtClean="0">
                <a:cs typeface="B Nazanin" pitchFamily="2" charset="-78"/>
              </a:rPr>
              <a:t>آيروديناميك ماهواره</a:t>
            </a:r>
            <a:r>
              <a:rPr lang="en-US" sz="2200" b="1" baseline="-25000" smtClean="0">
                <a:cs typeface="B Nazanin" pitchFamily="2" charset="-78"/>
              </a:rPr>
              <a:t> </a:t>
            </a:r>
            <a:r>
              <a:rPr lang="ar-SA" sz="2200" b="1" smtClean="0">
                <a:cs typeface="B Nazanin" pitchFamily="2" charset="-78"/>
              </a:rPr>
              <a:t>بر</a:t>
            </a:r>
            <a:r>
              <a:rPr lang="fa-IR" sz="2200" b="1" smtClean="0">
                <a:cs typeface="B Nazanin" pitchFamily="2" charset="-78"/>
              </a:rPr>
              <a:t>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1312" y="381000"/>
            <a:ext cx="71593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40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algn="r" rtl="1"/>
            <a:r>
              <a:rPr lang="ar-SA" sz="2200" b="1" smtClean="0">
                <a:cs typeface="B Nazanin" pitchFamily="2" charset="-78"/>
              </a:rPr>
              <a:t>استقلال شبکه</a:t>
            </a:r>
            <a:endParaRPr lang="en-US" sz="2200" b="1" smtClean="0">
              <a:cs typeface="B Nazanin" pitchFamily="2" charset="-78"/>
            </a:endParaRPr>
          </a:p>
          <a:p>
            <a:pPr algn="r" rtl="1"/>
            <a:endParaRPr lang="fa-IR" sz="25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5167630" cy="30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19600" y="1066800"/>
            <a:ext cx="419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r" rtl="1"/>
            <a:r>
              <a:rPr lang="ar-SA" sz="2200" b="1" smtClean="0">
                <a:cs typeface="B Nazanin" pitchFamily="2" charset="-78"/>
              </a:rPr>
              <a:t>آيروديناميك ماهواره</a:t>
            </a:r>
            <a:r>
              <a:rPr lang="en-US" sz="2200" b="1" baseline="-25000" smtClean="0">
                <a:cs typeface="B Nazanin" pitchFamily="2" charset="-78"/>
              </a:rPr>
              <a:t> </a:t>
            </a:r>
            <a:r>
              <a:rPr lang="ar-SA" sz="2200" b="1" smtClean="0">
                <a:cs typeface="B Nazanin" pitchFamily="2" charset="-78"/>
              </a:rPr>
              <a:t>بر</a:t>
            </a:r>
            <a:r>
              <a:rPr lang="fa-IR" sz="2200" b="1" smtClean="0">
                <a:cs typeface="B Nazanin" pitchFamily="2" charset="-78"/>
              </a:rPr>
              <a:t>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1312" y="381000"/>
            <a:ext cx="71593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8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342900" lvl="1" indent="-342900" algn="r" rtl="1">
              <a:buNone/>
            </a:pPr>
            <a:r>
              <a:rPr lang="ar-SA" sz="2200" b="1" smtClean="0">
                <a:cs typeface="B Nazanin" pitchFamily="2" charset="-78"/>
              </a:rPr>
              <a:t>هندسه ماهواره</a:t>
            </a:r>
            <a:r>
              <a:rPr lang="en-US" sz="2200" b="1" baseline="-25000" smtClean="0">
                <a:cs typeface="B Nazanin" pitchFamily="2" charset="-78"/>
              </a:rPr>
              <a:t> </a:t>
            </a:r>
            <a:r>
              <a:rPr lang="ar-SA" sz="2200" b="1" smtClean="0">
                <a:cs typeface="B Nazanin" pitchFamily="2" charset="-78"/>
              </a:rPr>
              <a:t>بر</a:t>
            </a:r>
            <a:r>
              <a:rPr lang="en-US" sz="2200" b="1" smtClean="0">
                <a:cs typeface="B Nazanin" pitchFamily="2" charset="-78"/>
              </a:rPr>
              <a:t> </a:t>
            </a:r>
            <a:r>
              <a:rPr lang="ar-SA" sz="2200" b="1" smtClean="0">
                <a:cs typeface="B Nazanin" pitchFamily="2" charset="-78"/>
              </a:rPr>
              <a:t>به همراه بوسترهاي جانبي</a:t>
            </a:r>
            <a:endParaRPr lang="en-US" sz="2200" smtClean="0">
              <a:cs typeface="B Nazanin" pitchFamily="2" charset="-78"/>
            </a:endParaRPr>
          </a:p>
          <a:p>
            <a:pPr algn="r" rtl="1"/>
            <a:endParaRPr lang="en-US" sz="22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به منظور امکان تغییر </a:t>
            </a:r>
            <a:r>
              <a:rPr lang="ar-SA" sz="2200" smtClean="0">
                <a:cs typeface="B Nazanin" pitchFamily="2" charset="-78"/>
              </a:rPr>
              <a:t>ابعاد هندسي موشك و بوسترهاي جانبي و فواصل بين آنها</a:t>
            </a:r>
            <a:r>
              <a:rPr lang="fa-IR" sz="2200" smtClean="0">
                <a:cs typeface="B Nazanin" pitchFamily="2" charset="-78"/>
              </a:rPr>
              <a:t>:</a:t>
            </a:r>
          </a:p>
          <a:p>
            <a:pPr algn="r" rtl="1">
              <a:buNone/>
            </a:pPr>
            <a:r>
              <a:rPr lang="ar-SA" sz="2200" smtClean="0">
                <a:cs typeface="B Nazanin" pitchFamily="2" charset="-78"/>
              </a:rPr>
              <a:t>ابعاد هندسي از طريق فايل‌هاي متنی</a:t>
            </a:r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57600"/>
            <a:ext cx="5172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14400" y="3352800"/>
            <a:ext cx="2895238" cy="1238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761312" y="381000"/>
            <a:ext cx="71593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21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2200" b="1" smtClean="0">
                <a:cs typeface="B Nazanin" pitchFamily="2" charset="-78"/>
              </a:rPr>
              <a:t>مدل‌سازي</a:t>
            </a:r>
            <a:r>
              <a:rPr lang="en-US" sz="2200" b="1" smtClean="0">
                <a:cs typeface="B Nazanin" pitchFamily="2" charset="-78"/>
              </a:rPr>
              <a:t> </a:t>
            </a:r>
            <a:r>
              <a:rPr lang="ar-SA" sz="2200" b="1" smtClean="0">
                <a:cs typeface="B Nazanin" pitchFamily="2" charset="-78"/>
              </a:rPr>
              <a:t>مكانيزم‌هاي جدايش</a:t>
            </a:r>
            <a:endParaRPr lang="en-US" sz="2200" b="1" smtClean="0">
              <a:cs typeface="B Nazanin" pitchFamily="2" charset="-78"/>
            </a:endParaRPr>
          </a:p>
          <a:p>
            <a:pPr algn="r" rtl="1"/>
            <a:endParaRPr lang="en-US" sz="2200" b="1" smtClean="0">
              <a:cs typeface="B Nazanin" pitchFamily="2" charset="-78"/>
            </a:endParaRPr>
          </a:p>
          <a:p>
            <a:pPr marL="342900" lvl="2" indent="-342900" algn="r" rtl="1"/>
            <a:r>
              <a:rPr lang="ar-SA" sz="2200" smtClean="0">
                <a:cs typeface="B Nazanin" pitchFamily="2" charset="-78"/>
              </a:rPr>
              <a:t>فنرهاي جدايش</a:t>
            </a:r>
            <a:endParaRPr lang="en-US" sz="2200" smtClean="0">
              <a:cs typeface="B Nazanin" pitchFamily="2" charset="-78"/>
            </a:endParaRPr>
          </a:p>
          <a:p>
            <a:pPr marL="342900" lvl="2" indent="-342900" algn="r" rtl="1"/>
            <a:r>
              <a:rPr lang="ar-SA" sz="2200" smtClean="0">
                <a:cs typeface="B Nazanin" pitchFamily="2" charset="-78"/>
              </a:rPr>
              <a:t>اتصلات</a:t>
            </a:r>
            <a:endParaRPr lang="en-US" sz="2200" smtClean="0">
              <a:cs typeface="B Nazanin" pitchFamily="2" charset="-78"/>
            </a:endParaRPr>
          </a:p>
          <a:p>
            <a:pPr marL="342900" lvl="2" indent="-342900" algn="r" rtl="1"/>
            <a:r>
              <a:rPr lang="ar-SA" sz="2200" smtClean="0">
                <a:cs typeface="B Nazanin" pitchFamily="2" charset="-78"/>
              </a:rPr>
              <a:t>اعمال فرمان قطع براي آنها</a:t>
            </a:r>
            <a:r>
              <a:rPr lang="fa-IR" sz="2200" smtClean="0">
                <a:cs typeface="B Nazanin" pitchFamily="2" charset="-78"/>
              </a:rPr>
              <a:t>(</a:t>
            </a:r>
            <a:r>
              <a:rPr lang="ar-SA" sz="2200" smtClean="0">
                <a:cs typeface="B Nazanin" pitchFamily="2" charset="-78"/>
              </a:rPr>
              <a:t>اتصالات پاييني ديرتر از اتصالات بالايي قطع مي‌شوند</a:t>
            </a:r>
            <a:r>
              <a:rPr lang="fa-IR" sz="2200" smtClean="0">
                <a:cs typeface="B Nazanin" pitchFamily="2" charset="-78"/>
              </a:rPr>
              <a:t>)</a:t>
            </a:r>
            <a:endParaRPr lang="en-US" sz="2200" smtClean="0">
              <a:cs typeface="B Nazanin" pitchFamily="2" charset="-78"/>
            </a:endParaRPr>
          </a:p>
          <a:p>
            <a:pPr marL="342900" lvl="2" indent="-342900" algn="r" rtl="1"/>
            <a:r>
              <a:rPr lang="ar-SA" sz="2200" b="1" smtClean="0">
                <a:cs typeface="B Nazanin" pitchFamily="2" charset="-78"/>
              </a:rPr>
              <a:t>متد معادله نيروي قيد</a:t>
            </a:r>
            <a:r>
              <a:rPr lang="fa-IR" sz="2200" b="1" smtClean="0">
                <a:cs typeface="B Nazanin" pitchFamily="2" charset="-78"/>
              </a:rPr>
              <a:t>  (</a:t>
            </a:r>
            <a:r>
              <a:rPr lang="en-US" sz="1900" smtClean="0"/>
              <a:t>Constraint Force Equation Methodology</a:t>
            </a:r>
            <a:r>
              <a:rPr lang="fa-IR" sz="2000" smtClean="0"/>
              <a:t>)</a:t>
            </a:r>
            <a:endParaRPr lang="en-US" sz="2000" b="1" smtClean="0">
              <a:cs typeface="B Nazanin" pitchFamily="2" charset="-78"/>
            </a:endParaRPr>
          </a:p>
          <a:p>
            <a:pPr marL="342900" lvl="2" indent="-342900" algn="r" rtl="1"/>
            <a:endParaRPr lang="fa-IR" sz="2200" b="1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38185"/>
              </p:ext>
            </p:extLst>
          </p:nvPr>
        </p:nvGraphicFramePr>
        <p:xfrm>
          <a:off x="304800" y="1828800"/>
          <a:ext cx="300736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2108200" imgH="431800" progId="Equation.DSMT4">
                  <p:embed/>
                </p:oleObj>
              </mc:Choice>
              <mc:Fallback>
                <p:oleObj name="Equation" r:id="rId3" imgW="2108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300736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66800" y="3429000"/>
            <a:ext cx="4934288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00935"/>
              </p:ext>
            </p:extLst>
          </p:nvPr>
        </p:nvGraphicFramePr>
        <p:xfrm>
          <a:off x="6324600" y="5181599"/>
          <a:ext cx="1905000" cy="104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6" imgW="1282700" imgH="711200" progId="Equation.DSMT4">
                  <p:embed/>
                </p:oleObj>
              </mc:Choice>
              <mc:Fallback>
                <p:oleObj name="Equation" r:id="rId6" imgW="12827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181599"/>
                        <a:ext cx="1905000" cy="1046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761312" y="381000"/>
            <a:ext cx="71593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95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403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2200" b="1" smtClean="0">
                <a:cs typeface="B Nazanin" pitchFamily="2" charset="-78"/>
              </a:rPr>
              <a:t>مثال نمونه براي شبيه‌سازي قيود</a:t>
            </a:r>
            <a:r>
              <a:rPr lang="fa-IR" sz="2200" b="1" smtClean="0">
                <a:cs typeface="B Nazanin" pitchFamily="2" charset="-78"/>
              </a:rPr>
              <a:t>: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مقایسه نتایج شبیه سازی </a:t>
            </a:r>
            <a:r>
              <a:rPr lang="ar-SA" sz="2200" smtClean="0">
                <a:cs typeface="B Nazanin" pitchFamily="2" charset="-78"/>
              </a:rPr>
              <a:t>در ادمز و سیمولینک</a:t>
            </a:r>
            <a:r>
              <a:rPr lang="fa-IR" sz="2200" smtClean="0">
                <a:cs typeface="B Nazanin" pitchFamily="2" charset="-78"/>
              </a:rPr>
              <a:t> و مقادیر مرجع</a:t>
            </a:r>
            <a:r>
              <a:rPr lang="ar-SA" sz="2200" smtClean="0">
                <a:cs typeface="B Nazanin" pitchFamily="2" charset="-78"/>
              </a:rPr>
              <a:t> </a:t>
            </a:r>
            <a:endParaRPr lang="en-US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en-US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en-US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en-US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/>
            </a:r>
            <a:br>
              <a:rPr lang="en-US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ar-SA" sz="2200" b="1" smtClean="0">
                <a:cs typeface="B Nazanin" pitchFamily="2" charset="-78"/>
              </a:rPr>
              <a:t>مدل‌سازي</a:t>
            </a:r>
            <a:r>
              <a:rPr lang="en-US" sz="2200" b="1" smtClean="0">
                <a:cs typeface="B Nazanin" pitchFamily="2" charset="-78"/>
              </a:rPr>
              <a:t> </a:t>
            </a:r>
            <a:r>
              <a:rPr lang="ar-SA" sz="2200" b="1" smtClean="0">
                <a:cs typeface="B Nazanin" pitchFamily="2" charset="-78"/>
              </a:rPr>
              <a:t>مكانيزم‌هاي جدايش</a:t>
            </a:r>
            <a:r>
              <a:rPr lang="en-US" sz="2200" b="1" smtClean="0">
                <a:cs typeface="B Nazanin" pitchFamily="2" charset="-78"/>
              </a:rPr>
              <a:t> </a:t>
            </a:r>
            <a:r>
              <a:rPr lang="fa-IR" sz="2200" b="1" smtClean="0">
                <a:cs typeface="B Nazanin" pitchFamily="2" charset="-78"/>
              </a:rPr>
              <a:t>- اتصالات...</a:t>
            </a:r>
            <a:r>
              <a:rPr lang="en-US" sz="2200" b="1" smtClean="0">
                <a:cs typeface="B Nazanin" pitchFamily="2" charset="-78"/>
              </a:rPr>
              <a:t/>
            </a:r>
            <a:br>
              <a:rPr lang="en-US" sz="2200" b="1" smtClean="0">
                <a:cs typeface="B Nazanin" pitchFamily="2" charset="-78"/>
              </a:rPr>
            </a:b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374" y="3061429"/>
            <a:ext cx="5486226" cy="372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517155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62150"/>
            <a:ext cx="5410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0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algn="r" rtl="1"/>
            <a:r>
              <a:rPr lang="ar-SA" sz="2200" b="1" smtClean="0">
                <a:cs typeface="B Nazanin" pitchFamily="2" charset="-78"/>
              </a:rPr>
              <a:t>ورودي هاي شبيه‌سازي</a:t>
            </a:r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r>
              <a:rPr lang="fa-IR" sz="2200" b="1" smtClean="0">
                <a:cs typeface="B Nazanin" pitchFamily="2" charset="-78"/>
              </a:rPr>
              <a:t>شرایط جدایش: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هل دهنده های فنری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جدایش هر یک از فنرها با رسیدن به نیروی</a:t>
            </a:r>
          </a:p>
          <a:p>
            <a:pPr algn="r" rtl="1">
              <a:buNone/>
            </a:pPr>
            <a:r>
              <a:rPr lang="en-US" sz="2200" smtClean="0">
                <a:cs typeface="B Nazanin" pitchFamily="2" charset="-78"/>
              </a:rPr>
              <a:t> </a:t>
            </a:r>
            <a:r>
              <a:rPr lang="fa-IR" sz="2200" smtClean="0">
                <a:cs typeface="B Nazanin" pitchFamily="2" charset="-78"/>
              </a:rPr>
              <a:t>450 نیوتون</a:t>
            </a:r>
          </a:p>
          <a:p>
            <a:pPr algn="r" rtl="1"/>
            <a:endParaRPr lang="fa-IR" sz="2200" b="1" smtClean="0">
              <a:cs typeface="B Nazanin" pitchFamily="2" charset="-78"/>
            </a:endParaRPr>
          </a:p>
          <a:p>
            <a:pPr algn="r" rtl="1"/>
            <a:r>
              <a:rPr lang="fa-IR" sz="2200" b="1" smtClean="0">
                <a:cs typeface="B Nazanin" pitchFamily="2" charset="-78"/>
              </a:rPr>
              <a:t>اتصالات مفصلی: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جدایش اتصالات مقطع بالا در 0.001 ثانیه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جدایش اتصالات مقطع پائین در زاویه 1 درجه جدایش 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810002"/>
          <a:ext cx="3505200" cy="3209798"/>
        </p:xfrm>
        <a:graphic>
          <a:graphicData uri="http://schemas.openxmlformats.org/drawingml/2006/table">
            <a:tbl>
              <a:tblPr rtl="1"/>
              <a:tblGrid>
                <a:gridCol w="1445922"/>
                <a:gridCol w="2059278"/>
              </a:tblGrid>
              <a:tr h="261219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Times New Roman"/>
                          <a:cs typeface="B Nazanin"/>
                        </a:rPr>
                        <a:t>بوسترهای جانبی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4442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B Nazanin"/>
                        </a:rPr>
                        <a:t>جرم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2000.0 kg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508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Calibri"/>
                          <a:ea typeface="Times New Roman"/>
                          <a:cs typeface="B Nazanin"/>
                        </a:rPr>
                        <a:t>ممان اینرسی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IXX          : 477.0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IYY          : 19077.0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IZZ          : 19077.0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IXY          : 0.0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IZX          : 0.0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IYZ          : 0.0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Calibri"/>
                          <a:ea typeface="Times New Roman"/>
                          <a:cs typeface="B Nazanin"/>
                        </a:rPr>
                        <a:t>موشک حامل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902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B Nazanin"/>
                        </a:rPr>
                        <a:t>جرم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22800.0 kg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508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Calibri"/>
                          <a:ea typeface="Times New Roman"/>
                          <a:cs typeface="B Nazanin"/>
                        </a:rPr>
                        <a:t>ممان اینرسی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IXX          : 7000.0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IYY          : 700000.0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IZZ           : 700000.0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IXY           : 0.0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IZX           : 0.0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1651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IYZ           : 0.0 kg-meter</a:t>
                      </a:r>
                      <a:r>
                        <a:rPr lang="en-US" sz="1000" baseline="300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435100"/>
          <a:ext cx="5715000" cy="1155700"/>
        </p:xfrm>
        <a:graphic>
          <a:graphicData uri="http://schemas.openxmlformats.org/drawingml/2006/table">
            <a:tbl>
              <a:tblPr rtl="1"/>
              <a:tblGrid>
                <a:gridCol w="2057400"/>
                <a:gridCol w="1885950"/>
                <a:gridCol w="1771650"/>
              </a:tblGrid>
              <a:tr h="2794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B Nazanin"/>
                        </a:rPr>
                        <a:t>شماره:3،4،7و8 (پائین)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>
                          <a:latin typeface="Calibri"/>
                          <a:ea typeface="Times New Roman"/>
                          <a:cs typeface="B Nazanin"/>
                        </a:rPr>
                        <a:t>شماره:1، 2، 5و6 (بالا)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b="1">
                          <a:latin typeface="Calibri"/>
                          <a:ea typeface="Times New Roman"/>
                          <a:cs typeface="B Nazanin"/>
                        </a:rPr>
                        <a:t>هل دهنده­ی </a:t>
                      </a:r>
                      <a:r>
                        <a:rPr lang="ar-SA" sz="1200" b="1">
                          <a:latin typeface="Calibri"/>
                          <a:ea typeface="Times New Roman"/>
                          <a:cs typeface="B Nazanin"/>
                        </a:rPr>
                        <a:t>فنری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Translational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Translational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Calibri"/>
                          <a:ea typeface="Times New Roman"/>
                          <a:cs typeface="B Nazanin"/>
                        </a:rPr>
                        <a:t>نوع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 newton-sec/meter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0.0  newton-sec/meter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Calibri"/>
                          <a:ea typeface="Times New Roman"/>
                          <a:cs typeface="B Nazanin"/>
                        </a:rPr>
                        <a:t>ضریب میرایی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27000.0 newton/meter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27000.0 newton/meter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Calibri"/>
                          <a:ea typeface="Times New Roman"/>
                          <a:cs typeface="B Nazanin"/>
                        </a:rPr>
                        <a:t>سختی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1800.0 newton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5000.0 newton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Calibri"/>
                          <a:ea typeface="Times New Roman"/>
                          <a:cs typeface="B Nazanin"/>
                        </a:rPr>
                        <a:t>نیروی اولیه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0.9762 meter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Times New Roman"/>
                        </a:rPr>
                        <a:t>0.9762 meter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latin typeface="Calibri"/>
                          <a:ea typeface="Times New Roman"/>
                          <a:cs typeface="B Nazanin"/>
                        </a:rPr>
                        <a:t>فاصله اولیه</a:t>
                      </a:r>
                      <a:endParaRPr lang="en-US" sz="1200"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3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2200" b="1" smtClean="0">
                <a:cs typeface="B Nazanin" pitchFamily="2" charset="-78"/>
              </a:rPr>
              <a:t>نتایج:</a:t>
            </a:r>
          </a:p>
          <a:p>
            <a:pPr algn="r" rtl="1"/>
            <a:r>
              <a:rPr lang="ar-SA" sz="2200" smtClean="0">
                <a:cs typeface="B Nazanin" pitchFamily="2" charset="-78"/>
              </a:rPr>
              <a:t>سيكوئنس جدايش اتصالات و فنرها</a:t>
            </a:r>
            <a:r>
              <a:rPr lang="fa-IR" sz="2200" smtClean="0">
                <a:cs typeface="B Nazanin" pitchFamily="2" charset="-78"/>
              </a:rPr>
              <a:t>: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جدایش </a:t>
            </a:r>
            <a:r>
              <a:rPr lang="ar-SA" sz="2200" smtClean="0">
                <a:cs typeface="B Nazanin" pitchFamily="2" charset="-78"/>
              </a:rPr>
              <a:t>دو قيد مقطع بالا در ابتداي شبيه‌سازي در </a:t>
            </a:r>
            <a:r>
              <a:rPr lang="en-US" sz="2200" smtClean="0">
                <a:cs typeface="B Nazanin" pitchFamily="2" charset="-78"/>
              </a:rPr>
              <a:t>t=0.001 sec</a:t>
            </a:r>
            <a:r>
              <a:rPr lang="ar-SA" sz="2200" smtClean="0">
                <a:cs typeface="B Nazanin" pitchFamily="2" charset="-78"/>
              </a:rPr>
              <a:t> </a:t>
            </a:r>
            <a:endParaRPr lang="fa-IR" sz="2200" smtClean="0">
              <a:cs typeface="B Nazanin" pitchFamily="2" charset="-78"/>
            </a:endParaRPr>
          </a:p>
          <a:p>
            <a:pPr algn="r" rtl="1"/>
            <a:r>
              <a:rPr lang="ar-SA" sz="2200" smtClean="0">
                <a:cs typeface="B Nazanin" pitchFamily="2" charset="-78"/>
              </a:rPr>
              <a:t>دو قيد مقطع پايين در زاويه نسبي 1 درجه (براساس منحني  پايين نمودار) </a:t>
            </a:r>
            <a:endParaRPr lang="fa-IR" sz="22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به دلیل</a:t>
            </a:r>
            <a:r>
              <a:rPr lang="ar-SA" sz="2200" smtClean="0">
                <a:cs typeface="B Nazanin" pitchFamily="2" charset="-78"/>
              </a:rPr>
              <a:t> هم مقطع</a:t>
            </a:r>
            <a:r>
              <a:rPr lang="fa-IR" sz="2200" smtClean="0">
                <a:cs typeface="B Nazanin" pitchFamily="2" charset="-78"/>
              </a:rPr>
              <a:t> بودن </a:t>
            </a:r>
            <a:r>
              <a:rPr lang="ar-SA" sz="2200" smtClean="0">
                <a:cs typeface="B Nazanin" pitchFamily="2" charset="-78"/>
              </a:rPr>
              <a:t>قيود و فنرها تا قبل از جدايش قيود در هر مقطع، فنر متناظر با آن وارد عمل نمي‌شود</a:t>
            </a:r>
            <a:r>
              <a:rPr lang="fa-IR" sz="2200" smtClean="0">
                <a:cs typeface="B Nazanin" pitchFamily="2" charset="-78"/>
              </a:rPr>
              <a:t>(</a:t>
            </a:r>
            <a:r>
              <a:rPr lang="ar-SA" sz="2200" smtClean="0">
                <a:cs typeface="B Nazanin" pitchFamily="2" charset="-78"/>
              </a:rPr>
              <a:t>به عبارتي فنرهاي مقطع پاييني، در حدود </a:t>
            </a:r>
            <a:r>
              <a:rPr lang="en-US" sz="2200" smtClean="0">
                <a:cs typeface="B Nazanin" pitchFamily="2" charset="-78"/>
              </a:rPr>
              <a:t>t=0.015 sec</a:t>
            </a:r>
            <a:r>
              <a:rPr lang="ar-SA" sz="2200" smtClean="0">
                <a:cs typeface="B Nazanin" pitchFamily="2" charset="-78"/>
              </a:rPr>
              <a:t> شروع به كار مي‌كنند</a:t>
            </a:r>
            <a:r>
              <a:rPr lang="fa-IR" sz="2200" smtClean="0">
                <a:cs typeface="B Nazanin" pitchFamily="2" charset="-78"/>
              </a:rPr>
              <a:t>)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0982" y="274638"/>
            <a:ext cx="72058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1676400"/>
            <a:ext cx="5792009" cy="3076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6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800" smtClean="0">
                <a:cs typeface="B Nazanin" pitchFamily="2" charset="-78"/>
              </a:rPr>
              <a:t/>
            </a:r>
            <a:br>
              <a:rPr lang="fa-IR" sz="2800" smtClean="0">
                <a:cs typeface="B Nazanin" pitchFamily="2" charset="-78"/>
              </a:rPr>
            </a:br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تاریخچه: </a:t>
            </a:r>
            <a:r>
              <a:rPr lang="fa-I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روشهای شبیه سازی جدایش در جو غلیظ(</a:t>
            </a:r>
            <a:r>
              <a:rPr lang="fa-IR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ادامه...)</a:t>
            </a:r>
            <a:r>
              <a:rPr lang="fa-IR" sz="2800" smtClean="0">
                <a:cs typeface="B Nazanin" pitchFamily="2" charset="-78"/>
              </a:rPr>
              <a:t/>
            </a:r>
            <a:br>
              <a:rPr lang="fa-IR" sz="2800" smtClean="0">
                <a:cs typeface="B Nazanin" pitchFamily="2" charset="-78"/>
              </a:rPr>
            </a:br>
            <a:r>
              <a:rPr lang="fa-IR" sz="2800" smtClean="0">
                <a:cs typeface="B Nazanin" pitchFamily="2" charset="-78"/>
              </a:rPr>
              <a:t>شبیه سازی دینامیک جدایش - مدل سازی مکانیزم</a:t>
            </a:r>
            <a:r>
              <a:rPr lang="fa-IR" sz="2800" baseline="-25000" smtClean="0">
                <a:cs typeface="B Nazanin" pitchFamily="2" charset="-78"/>
              </a:rPr>
              <a:t> </a:t>
            </a:r>
            <a:r>
              <a:rPr lang="fa-IR" sz="2800" smtClean="0">
                <a:cs typeface="B Nazanin" pitchFamily="2" charset="-78"/>
              </a:rPr>
              <a:t>ها – آیرودینامیک غیرهمزمان جدول خوانی</a:t>
            </a:r>
            <a:br>
              <a:rPr lang="fa-IR" sz="2800" smtClean="0">
                <a:cs typeface="B Nazanin" pitchFamily="2" charset="-78"/>
              </a:rPr>
            </a:br>
            <a:endParaRPr lang="en-US" sz="250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9091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0" y="1447800"/>
            <a:ext cx="4953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r>
              <a:rPr lang="fa-IR" sz="2300" b="1" smtClean="0">
                <a:latin typeface="+mj-lt"/>
                <a:ea typeface="+mj-ea"/>
                <a:cs typeface="B Nazanin" pitchFamily="2" charset="-78"/>
              </a:rPr>
              <a:t>شبیه</a:t>
            </a:r>
            <a:r>
              <a:rPr lang="fa-IR" sz="2300" b="1" baseline="-25000" smtClean="0">
                <a:latin typeface="+mj-lt"/>
                <a:ea typeface="+mj-ea"/>
                <a:cs typeface="B Nazanin" pitchFamily="2" charset="-78"/>
              </a:rPr>
              <a:t> </a:t>
            </a:r>
            <a:r>
              <a:rPr lang="fa-IR" sz="2300" b="1" smtClean="0">
                <a:latin typeface="+mj-lt"/>
                <a:ea typeface="+mj-ea"/>
                <a:cs typeface="B Nazanin" pitchFamily="2" charset="-78"/>
              </a:rPr>
              <a:t>سازی جدایش بوسترهای شاتل</a:t>
            </a:r>
            <a:r>
              <a:rPr lang="fa-IR" sz="2300" b="1">
                <a:latin typeface="+mj-lt"/>
                <a:ea typeface="+mj-ea"/>
                <a:cs typeface="B Nazanin" pitchFamily="2" charset="-78"/>
              </a:rPr>
              <a:t> </a:t>
            </a: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r>
              <a:rPr lang="fa-IR" sz="2200" b="1" smtClean="0">
                <a:latin typeface="+mj-lt"/>
                <a:ea typeface="+mj-ea"/>
                <a:cs typeface="B Nazanin" pitchFamily="2" charset="-78"/>
              </a:rPr>
              <a:t>(</a:t>
            </a:r>
            <a:r>
              <a:rPr lang="fa-IR" sz="2300" smtClean="0">
                <a:latin typeface="+mj-lt"/>
                <a:ea typeface="+mj-ea"/>
                <a:cs typeface="B Nazanin" pitchFamily="2" charset="-78"/>
              </a:rPr>
              <a:t>ناسا لانگلی </a:t>
            </a:r>
            <a:r>
              <a:rPr lang="en-US" sz="1700" smtClean="0"/>
              <a:t>AIAA 2006-8033</a:t>
            </a:r>
            <a:r>
              <a:rPr lang="fa-IR" sz="2200" b="1" smtClean="0">
                <a:latin typeface="+mj-lt"/>
                <a:ea typeface="+mj-ea"/>
                <a:cs typeface="B Nazanin" pitchFamily="2" charset="-78"/>
              </a:rPr>
              <a:t>)</a:t>
            </a: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r>
              <a:rPr lang="fa-IR" sz="2400" smtClean="0">
                <a:latin typeface="+mj-lt"/>
                <a:ea typeface="+mj-ea"/>
                <a:cs typeface="B Nazanin" pitchFamily="2" charset="-78"/>
              </a:rPr>
              <a:t>مدل سازی دینامیک </a:t>
            </a:r>
            <a:r>
              <a:rPr lang="fa-IR" sz="2400" b="1" smtClean="0">
                <a:latin typeface="+mj-lt"/>
                <a:ea typeface="+mj-ea"/>
                <a:cs typeface="B Nazanin" pitchFamily="2" charset="-78"/>
              </a:rPr>
              <a:t>اجسام</a:t>
            </a:r>
            <a:r>
              <a:rPr lang="fa-IR" sz="2400" smtClean="0">
                <a:latin typeface="+mj-lt"/>
                <a:ea typeface="+mj-ea"/>
                <a:cs typeface="B Nazanin" pitchFamily="2" charset="-78"/>
              </a:rPr>
              <a:t> مقید(</a:t>
            </a:r>
            <a:r>
              <a:rPr lang="en-US" sz="1700" smtClean="0"/>
              <a:t>ConSep</a:t>
            </a:r>
            <a:r>
              <a:rPr lang="fa-IR" sz="1700" smtClean="0"/>
              <a:t> و </a:t>
            </a:r>
            <a:r>
              <a:rPr lang="en-US" sz="1700" smtClean="0"/>
              <a:t>CFE/Post2</a:t>
            </a:r>
            <a:r>
              <a:rPr lang="fa-IR" sz="1700" smtClean="0"/>
              <a:t> )</a:t>
            </a:r>
            <a:endParaRPr lang="en-US" sz="1700" smtClean="0"/>
          </a:p>
          <a:p>
            <a:pPr lvl="0" algn="r" rtl="1">
              <a:spcBef>
                <a:spcPct val="0"/>
              </a:spcBef>
            </a:pPr>
            <a:r>
              <a:rPr lang="fa-IR" sz="2400" smtClean="0">
                <a:latin typeface="+mj-lt"/>
                <a:ea typeface="+mj-ea"/>
                <a:cs typeface="B Nazanin" pitchFamily="2" charset="-78"/>
              </a:rPr>
              <a:t>آیرودینامیک تونل باد(میان یابی از جداول)</a:t>
            </a:r>
          </a:p>
          <a:p>
            <a:pPr algn="r" rtl="1">
              <a:spcBef>
                <a:spcPct val="0"/>
              </a:spcBef>
            </a:pPr>
            <a:r>
              <a:rPr lang="fa-IR" sz="2400" smtClean="0">
                <a:cs typeface="B Nazanin" pitchFamily="2" charset="-78"/>
              </a:rPr>
              <a:t>ضرایب آیرودینامیک توابعی از هشت متغیر:</a:t>
            </a:r>
          </a:p>
          <a:p>
            <a:pPr algn="r" rtl="1">
              <a:spcBef>
                <a:spcPct val="0"/>
              </a:spcBef>
            </a:pPr>
            <a:endParaRPr lang="fa-IR" sz="2400" smtClean="0"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</a:pPr>
            <a:endParaRPr lang="fa-IR" sz="2400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</a:pPr>
            <a:endParaRPr lang="fa-IR" sz="2400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</a:pPr>
            <a:endParaRPr lang="fa-IR" sz="22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</a:pPr>
            <a:endParaRPr lang="fa-IR" sz="2200" smtClean="0"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2305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14800" y="3581400"/>
            <a:ext cx="4504859" cy="2888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8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54403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2200" smtClean="0">
                <a:cs typeface="B Nazanin" pitchFamily="2" charset="-78"/>
              </a:rPr>
              <a:t> تغييرات فاصل نسبي مركز جرم</a:t>
            </a:r>
            <a:r>
              <a:rPr lang="fa-IR" sz="2200" smtClean="0">
                <a:cs typeface="B Nazanin" pitchFamily="2" charset="-78"/>
              </a:rPr>
              <a:t> </a:t>
            </a:r>
            <a:r>
              <a:rPr lang="ar-SA" sz="2200" u="sng" smtClean="0">
                <a:cs typeface="B Nazanin" pitchFamily="2" charset="-78"/>
              </a:rPr>
              <a:t>بوسترسمت چپ</a:t>
            </a:r>
            <a:r>
              <a:rPr lang="en-US" sz="2200" u="sng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با حضور اثرات آيروديناميك و بدون آن</a:t>
            </a:r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33600" y="762001"/>
            <a:ext cx="4951786" cy="6095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2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485900"/>
            <a:ext cx="55054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859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19619" y="1490392"/>
            <a:ext cx="5504762" cy="387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38666" y="1490392"/>
            <a:ext cx="5466667" cy="387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3087" y="1509712"/>
            <a:ext cx="54578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3087" y="1495425"/>
            <a:ext cx="5457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533400"/>
            <a:ext cx="8229600" cy="513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نتایج:</a:t>
            </a:r>
            <a:endParaRPr kumimoji="0" 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2200" smtClean="0">
                <a:cs typeface="B Nazanin" pitchFamily="2" charset="-78"/>
              </a:rPr>
              <a:t>نحوه تغييرات فشار جريان هنگام جدايش بوسترهاي جانبي از موشك حامل</a:t>
            </a:r>
            <a:endParaRPr lang="en-US" sz="220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524000" y="0"/>
            <a:ext cx="72058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7- </a:t>
            </a:r>
            <a:r>
              <a:rPr kumimoji="0" lang="ar-SA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نرم</a:t>
            </a:r>
            <a:r>
              <a:rPr kumimoji="0" lang="fa-I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ar-SA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افزار ابتکاری کوپلینگ اتوماتیک</a:t>
            </a:r>
            <a:r>
              <a:rPr kumimoji="0" lang="fa-I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...</a:t>
            </a:r>
            <a:r>
              <a:rPr kumimoji="0" lang="ar-SA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 شبیه سازی جدایش بوسترهای جانبی</a:t>
            </a:r>
            <a:r>
              <a:rPr kumimoji="0" lang="fa-I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 ...</a:t>
            </a:r>
            <a:r>
              <a:rPr kumimoji="0" lang="ar-SA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44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533400"/>
            <a:ext cx="8229600" cy="513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نتایج:</a:t>
            </a:r>
            <a:endParaRPr kumimoji="0" lang="en-US" sz="2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2200" smtClean="0">
                <a:cs typeface="B Nazanin" pitchFamily="2" charset="-78"/>
              </a:rPr>
              <a:t>انيميشن حركت با در نظر گرفتن نيروهاي آيروديناميك (سمت راست شكل) و بدون آن (سمت چپ)</a:t>
            </a:r>
            <a:endParaRPr lang="fa-IR" sz="2200" smtClean="0"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524000" y="0"/>
            <a:ext cx="72058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7- </a:t>
            </a:r>
            <a:r>
              <a:rPr kumimoji="0" lang="ar-SA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نرم</a:t>
            </a:r>
            <a:r>
              <a:rPr kumimoji="0" lang="fa-I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r>
              <a:rPr kumimoji="0" lang="ar-SA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افزار ابتکاری کوپلینگ اتوماتیک</a:t>
            </a:r>
            <a:r>
              <a:rPr kumimoji="0" lang="fa-I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...</a:t>
            </a:r>
            <a:r>
              <a:rPr kumimoji="0" lang="ar-SA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 شبیه سازی جدایش بوسترهای جانبی</a:t>
            </a:r>
            <a:r>
              <a:rPr kumimoji="0" lang="fa-I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 ...</a:t>
            </a:r>
            <a:r>
              <a:rPr kumimoji="0" lang="ar-SA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B Nazanin" pitchFamily="2" charset="-78"/>
              </a:rPr>
              <a:t> </a:t>
            </a: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2600" y="2362200"/>
            <a:ext cx="5733334" cy="338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2600" y="2362200"/>
            <a:ext cx="5733334" cy="338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52600" y="2362200"/>
            <a:ext cx="5733334" cy="3380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1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2200" b="1" smtClean="0">
                <a:cs typeface="B Nazanin" pitchFamily="2" charset="-78"/>
              </a:rPr>
              <a:t>شبیه</a:t>
            </a:r>
            <a:r>
              <a:rPr lang="fa-IR" sz="2200" b="1" smtClean="0">
                <a:cs typeface="B Nazanin" pitchFamily="2" charset="-78"/>
              </a:rPr>
              <a:t> </a:t>
            </a:r>
            <a:r>
              <a:rPr lang="ar-SA" sz="2200" b="1" smtClean="0">
                <a:cs typeface="B Nazanin" pitchFamily="2" charset="-78"/>
              </a:rPr>
              <a:t>سازی جدایش بوسترهای جانبی برای بوسترهایی با </a:t>
            </a:r>
            <a:r>
              <a:rPr lang="ar-SA" sz="2200" b="1" u="sng" smtClean="0">
                <a:cs typeface="B Nazanin" pitchFamily="2" charset="-78"/>
              </a:rPr>
              <a:t>جرم 650 کیلوگرم</a:t>
            </a:r>
            <a:r>
              <a:rPr lang="ar-SA" sz="2200" b="1" smtClean="0">
                <a:cs typeface="B Nazanin" pitchFamily="2" charset="-78"/>
              </a:rPr>
              <a:t>(تقریبا </a:t>
            </a:r>
            <a:r>
              <a:rPr lang="fa-IR" sz="2200" b="1" smtClean="0">
                <a:cs typeface="B Nazanin" pitchFamily="2" charset="-78"/>
              </a:rPr>
              <a:t>1/3 حالت قبلی</a:t>
            </a:r>
            <a:r>
              <a:rPr lang="ar-SA" sz="2200" b="1" smtClean="0">
                <a:cs typeface="B Nazanin" pitchFamily="2" charset="-78"/>
              </a:rPr>
              <a:t>) </a:t>
            </a:r>
            <a:endParaRPr lang="fa-IR" sz="2200" b="1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just" rtl="1"/>
            <a:r>
              <a:rPr lang="ar-SA" sz="2200" smtClean="0">
                <a:cs typeface="B Nazanin" pitchFamily="2" charset="-78"/>
              </a:rPr>
              <a:t>با کاهش جرم بوسترها ممان اینرسی آنها و بالتبع  سرعت زاویه </a:t>
            </a:r>
            <a:r>
              <a:rPr lang="fa-IR" sz="2200" smtClean="0">
                <a:cs typeface="B Nazanin" pitchFamily="2" charset="-78"/>
              </a:rPr>
              <a:t>آنها نیز افزایش می یابد. به دلیل اثر متقابل افزایش سرعت و زاویه بوسترها با اثرات آیرودینامیک، نیروهای ایرودینامیک نیز افزایش می یابند که سرعت جدایش را دوچندان می کند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0982" y="274638"/>
            <a:ext cx="72058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19200" y="3276600"/>
            <a:ext cx="6114286" cy="3142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0982" y="274638"/>
            <a:ext cx="72058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57200" y="1066800"/>
            <a:ext cx="60198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590800" y="3962400"/>
            <a:ext cx="5885686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09600" y="685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b="1" smtClean="0">
                <a:cs typeface="B Nazanin" pitchFamily="2" charset="-78"/>
              </a:rPr>
              <a:t>شبیه</a:t>
            </a:r>
            <a:r>
              <a:rPr lang="fa-IR" b="1" smtClean="0">
                <a:cs typeface="B Nazanin" pitchFamily="2" charset="-78"/>
              </a:rPr>
              <a:t> </a:t>
            </a:r>
            <a:r>
              <a:rPr lang="ar-SA" b="1" smtClean="0">
                <a:cs typeface="B Nazanin" pitchFamily="2" charset="-78"/>
              </a:rPr>
              <a:t>سازی جدایش بوسترهای جانبی برای بوسترهایی با </a:t>
            </a:r>
            <a:r>
              <a:rPr lang="ar-SA" b="1" u="sng" smtClean="0">
                <a:cs typeface="B Nazanin" pitchFamily="2" charset="-78"/>
              </a:rPr>
              <a:t>جرم 650 کیلوگرم</a:t>
            </a:r>
            <a:r>
              <a:rPr lang="ar-SA" b="1" smtClean="0">
                <a:cs typeface="B Nazanin" pitchFamily="2" charset="-78"/>
              </a:rPr>
              <a:t>(تقریبا </a:t>
            </a:r>
            <a:r>
              <a:rPr lang="fa-IR" b="1" smtClean="0">
                <a:cs typeface="B Nazanin" pitchFamily="2" charset="-78"/>
              </a:rPr>
              <a:t>1/3 حالت قبلی</a:t>
            </a:r>
            <a:r>
              <a:rPr lang="ar-SA" b="1" smtClean="0">
                <a:cs typeface="B Nazanin" pitchFamily="2" charset="-78"/>
              </a:rPr>
              <a:t>)</a:t>
            </a:r>
            <a:r>
              <a:rPr lang="fa-IR" b="1" smtClean="0">
                <a:cs typeface="B Nazanin" pitchFamily="2" charset="-78"/>
              </a:rPr>
              <a:t>...</a:t>
            </a:r>
            <a:r>
              <a:rPr lang="ar-SA" b="1" smtClean="0">
                <a:cs typeface="B Nazanin" pitchFamily="2" charset="-78"/>
              </a:rPr>
              <a:t> </a:t>
            </a:r>
            <a:endParaRPr lang="fa-IR" b="1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3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0982" y="274638"/>
            <a:ext cx="72058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762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sz="2200" b="1" smtClean="0">
                <a:cs typeface="B Nazanin" pitchFamily="2" charset="-78"/>
              </a:rPr>
              <a:t>طرح های جدید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1"/>
            <a:ext cx="3886200" cy="241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81293" y="2410108"/>
            <a:ext cx="2590801" cy="50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07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0982" y="274638"/>
            <a:ext cx="72058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828800"/>
            <a:ext cx="7542858" cy="2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09600" y="762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sz="2200" b="1" smtClean="0">
                <a:cs typeface="B Nazanin" pitchFamily="2" charset="-78"/>
              </a:rPr>
              <a:t>طرح های جدید...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4572000"/>
            <a:ext cx="215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hlinkClick r:id="rId3" action="ppaction://hlinkfile"/>
              </a:rPr>
              <a:t>NewDesign_test2.avi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>
              <a:buNone/>
            </a:pPr>
            <a:endParaRPr lang="fa-IR" sz="22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0982" y="274638"/>
            <a:ext cx="72058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7-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نرم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افزار ابتکاری کوپلینگ اتوماتیک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شبیه سازی جدایش بوسترهای جانبی</a:t>
            </a:r>
            <a:r>
              <a:rPr lang="fa-IR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...</a:t>
            </a:r>
            <a:r>
              <a:rPr lang="ar-SA" sz="22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220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38313"/>
            <a:ext cx="5486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28788"/>
            <a:ext cx="5486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8325" y="1738313"/>
            <a:ext cx="54673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3088" y="1738313"/>
            <a:ext cx="5457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1752600"/>
            <a:ext cx="5448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8325" y="1743075"/>
            <a:ext cx="54673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09600" y="762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sz="2200" b="1" smtClean="0">
                <a:cs typeface="B Nazanin" pitchFamily="2" charset="-78"/>
              </a:rPr>
              <a:t>طرح های جدید...</a:t>
            </a:r>
          </a:p>
        </p:txBody>
      </p:sp>
    </p:spTree>
    <p:extLst>
      <p:ext uri="{BB962C8B-B14F-4D97-AF65-F5344CB8AC3E}">
        <p14:creationId xmlns:p14="http://schemas.microsoft.com/office/powerpoint/2010/main" val="42061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algn="r" rtl="1"/>
            <a:r>
              <a:rPr lang="fa-IR" sz="2200" dirty="0" smtClean="0">
                <a:cs typeface="B Nazanin" pitchFamily="2" charset="-78"/>
              </a:rPr>
              <a:t>ارائه محصولات ذکر شده در قسمت اقدامات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توانایی دو حل گر استفاده شده(</a:t>
            </a:r>
            <a:r>
              <a:rPr lang="en-US" sz="2200" dirty="0" smtClean="0">
                <a:cs typeface="B Nazanin" pitchFamily="2" charset="-78"/>
              </a:rPr>
              <a:t>Matlab</a:t>
            </a:r>
            <a:r>
              <a:rPr lang="fa-IR" sz="2200" dirty="0" smtClean="0">
                <a:cs typeface="B Nazanin" pitchFamily="2" charset="-78"/>
              </a:rPr>
              <a:t> و </a:t>
            </a:r>
            <a:r>
              <a:rPr lang="en-US" sz="2200" dirty="0" smtClean="0">
                <a:cs typeface="B Nazanin" pitchFamily="2" charset="-78"/>
              </a:rPr>
              <a:t>Adams</a:t>
            </a:r>
            <a:r>
              <a:rPr lang="fa-IR" sz="2200" dirty="0" smtClean="0">
                <a:cs typeface="B Nazanin" pitchFamily="2" charset="-78"/>
              </a:rPr>
              <a:t>) در شبیه سازی دینامیک جدایش چند جسم</a:t>
            </a:r>
            <a:endParaRPr lang="en-US" sz="2200" dirty="0" smtClean="0">
              <a:cs typeface="B Nazanin" pitchFamily="2" charset="-78"/>
            </a:endParaRPr>
          </a:p>
          <a:p>
            <a:pPr algn="r" rtl="1"/>
            <a:r>
              <a:rPr lang="fa-IR" sz="2200" dirty="0" smtClean="0">
                <a:cs typeface="B Nazanin" pitchFamily="2" charset="-78"/>
              </a:rPr>
              <a:t>توانایی دو روش استفاده شده(شبه ایستا و وابسته به زمان) در شبیه سازی آیرودینامیک جدایش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توانای مناسب کوپل همزمان دینامیک اجسام مقید و آیرودینامیک عددی در شبیه سازی جدایش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نحوه مدل سازی مکانیزم های جدایش و پارامترهای آنها</a:t>
            </a:r>
          </a:p>
          <a:p>
            <a:pPr algn="r" rtl="1"/>
            <a:r>
              <a:rPr lang="fa-IR" sz="2200" dirty="0" smtClean="0">
                <a:cs typeface="B Nazanin" pitchFamily="2" charset="-78"/>
              </a:rPr>
              <a:t>لزوم مدل سازی آیرودینامیک جریان در شبیه سازی جدایش بوسترهای جانبی و اثرات آن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88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117579"/>
              </p:ext>
            </p:extLst>
          </p:nvPr>
        </p:nvGraphicFramePr>
        <p:xfrm>
          <a:off x="457200" y="1295398"/>
          <a:ext cx="8229600" cy="4800599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8229600"/>
              </a:tblGrid>
              <a:tr h="70552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James Richard Wertz, David F </a:t>
                      </a:r>
                      <a:r>
                        <a:rPr lang="en-US" sz="1300" dirty="0" err="1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Everett,JefferyJohn</a:t>
                      </a: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Puschell</a:t>
                      </a: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, </a:t>
                      </a:r>
                      <a:r>
                        <a:rPr lang="en-US" sz="1300" i="1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Space Mission Engineering: The New SMAD</a:t>
                      </a: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; Microcosm Press, 2011.</a:t>
                      </a:r>
                    </a:p>
                  </a:txBody>
                  <a:tcPr marL="63441" marR="634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773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David G. Gilmore, </a:t>
                      </a:r>
                      <a:r>
                        <a:rPr lang="en-US" sz="1300" i="1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Spacecraft Thermal Control Handbook</a:t>
                      </a:r>
                      <a:r>
                        <a:rPr lang="en-US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; The Aerospace Press, 2002.</a:t>
                      </a:r>
                    </a:p>
                  </a:txBody>
                  <a:tcPr marL="63441" marR="634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773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Vincent.L.Pisacane "The Space Environment and Its Effects on Space Systems",</a:t>
                      </a:r>
                    </a:p>
                  </a:txBody>
                  <a:tcPr marL="63441" marR="634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2660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Allison, Cassandra, Millan Diaz-Aguado, and Belgacem Jaroux. "SatTherm: A Thermal Analysis and Design Tool for Small Spacecraft</a:t>
                      </a:r>
                      <a:r>
                        <a:rPr lang="ar-SA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." (</a:t>
                      </a:r>
                      <a:r>
                        <a:rPr lang="en-US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2009</a:t>
                      </a:r>
                      <a:r>
                        <a:rPr lang="ar-SA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).</a:t>
                      </a:r>
                      <a:endParaRPr lang="en-US" sz="1300">
                        <a:effectLst/>
                        <a:latin typeface="Times New Roman" panose="02020503050405090304" pitchFamily="18" charset="0"/>
                        <a:ea typeface="Times New Roman" panose="02020503050405090304" pitchFamily="18" charset="0"/>
                        <a:cs typeface="B Nazanin" panose="00000400000000000000" pitchFamily="2" charset="-78"/>
                      </a:endParaRPr>
                    </a:p>
                  </a:txBody>
                  <a:tcPr marL="63441" marR="634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773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VanOutryve, Cassandra Belle. "A thermal analysis and design tool for small spacecraft</a:t>
                      </a:r>
                      <a:r>
                        <a:rPr lang="ar-SA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." (</a:t>
                      </a:r>
                      <a:r>
                        <a:rPr lang="en-US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2008</a:t>
                      </a:r>
                      <a:r>
                        <a:rPr lang="ar-SA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).</a:t>
                      </a:r>
                      <a:endParaRPr lang="en-US" sz="1300">
                        <a:effectLst/>
                        <a:latin typeface="Times New Roman" panose="02020503050405090304" pitchFamily="18" charset="0"/>
                        <a:ea typeface="Times New Roman" panose="02020503050405090304" pitchFamily="18" charset="0"/>
                        <a:cs typeface="B Nazanin" panose="00000400000000000000" pitchFamily="2" charset="-78"/>
                      </a:endParaRPr>
                    </a:p>
                  </a:txBody>
                  <a:tcPr marL="63441" marR="634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773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P. </a:t>
                      </a:r>
                      <a:r>
                        <a:rPr lang="en-US" sz="1300" dirty="0" err="1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Fortescue</a:t>
                      </a: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 &amp; J. Stark &amp; G. </a:t>
                      </a:r>
                      <a:r>
                        <a:rPr lang="en-US" sz="1300" dirty="0" err="1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Swinerd</a:t>
                      </a: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, "Spacecraft Systems Engineering Third Edition", Wiley LTD, 2003</a:t>
                      </a:r>
                    </a:p>
                  </a:txBody>
                  <a:tcPr marL="63441" marR="634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773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Karam, Robert D. Satellite thermal control for systems engineers. Vol. 181. Aiaa, 1998</a:t>
                      </a:r>
                      <a:r>
                        <a:rPr lang="ar-SA" sz="130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.</a:t>
                      </a:r>
                      <a:endParaRPr lang="en-US" sz="1300">
                        <a:effectLst/>
                        <a:latin typeface="Times New Roman" panose="02020503050405090304" pitchFamily="18" charset="0"/>
                        <a:ea typeface="Times New Roman" panose="02020503050405090304" pitchFamily="18" charset="0"/>
                        <a:cs typeface="B Nazanin" panose="00000400000000000000" pitchFamily="2" charset="-78"/>
                      </a:endParaRPr>
                    </a:p>
                  </a:txBody>
                  <a:tcPr marL="63441" marR="634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773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محمد ساماني،دکتر مهران میرشمس، گزارش پروژه تحقیقاتی "بررسي زير سيستم کنترل دما در ماهواره هاي کوچک".پژوهشگاه هوافضا، وزارت علوم تحقیقات و فن آوری، دی 1382 .</a:t>
                      </a:r>
                      <a:endParaRPr lang="en-US" sz="1300" dirty="0">
                        <a:effectLst/>
                        <a:latin typeface="Times New Roman" panose="02020503050405090304" pitchFamily="18" charset="0"/>
                        <a:ea typeface="Times New Roman" panose="02020503050405090304" pitchFamily="18" charset="0"/>
                        <a:cs typeface="B Nazanin" panose="00000400000000000000" pitchFamily="2" charset="-78"/>
                      </a:endParaRPr>
                    </a:p>
                  </a:txBody>
                  <a:tcPr marL="63441" marR="634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1773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Frank P. </a:t>
                      </a:r>
                      <a:r>
                        <a:rPr lang="en-US" sz="1300" dirty="0" err="1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Incropera</a:t>
                      </a: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 &amp; David P. </a:t>
                      </a:r>
                      <a:r>
                        <a:rPr lang="en-US" sz="1300" dirty="0" err="1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Dewett</a:t>
                      </a: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, "Introducing to Heat Transfer 4th Edition", John Wiley &amp; Sons </a:t>
                      </a:r>
                      <a:r>
                        <a:rPr lang="en-US" sz="1300" dirty="0" err="1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Inc</a:t>
                      </a:r>
                      <a:r>
                        <a:rPr lang="en-US" sz="1300" dirty="0">
                          <a:effectLst/>
                          <a:latin typeface="Times New Roman" panose="02020503050405090304" pitchFamily="18" charset="0"/>
                          <a:ea typeface="Times New Roman" panose="02020503050405090304" pitchFamily="18" charset="0"/>
                          <a:cs typeface="B Nazanin" panose="00000400000000000000" pitchFamily="2" charset="-78"/>
                        </a:rPr>
                        <a:t>, 2002</a:t>
                      </a:r>
                    </a:p>
                  </a:txBody>
                  <a:tcPr marL="63441" marR="6344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مراجع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998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تاریخچه: </a:t>
            </a:r>
            <a:r>
              <a:rPr lang="fa-IR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روشهای شبیه سازی جدایش در جو غلیظ</a:t>
            </a:r>
            <a:r>
              <a:rPr lang="fa-I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</a:t>
            </a:r>
            <a:r>
              <a:rPr lang="fa-IR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ادامه...) </a:t>
            </a:r>
            <a:r>
              <a:rPr lang="fa-IR" sz="2400" smtClean="0">
                <a:cs typeface="B Nazanin" pitchFamily="2" charset="-78"/>
              </a:rPr>
              <a:t/>
            </a:r>
            <a:br>
              <a:rPr lang="fa-IR" sz="2400" smtClean="0">
                <a:cs typeface="B Nazanin" pitchFamily="2" charset="-78"/>
              </a:rPr>
            </a:br>
            <a:r>
              <a:rPr lang="fa-IR" sz="2400" smtClean="0">
                <a:cs typeface="B Nazanin" pitchFamily="2" charset="-78"/>
              </a:rPr>
              <a:t>شبیه سازی آیرودینامیک جدایش- مسیر حرکت از پیش تعیین شده</a:t>
            </a:r>
            <a:endParaRPr lang="en-US" sz="2500" b="1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  <a:buFont typeface="Arial" pitchFamily="34" charset="0"/>
              <a:buChar char="•"/>
            </a:pPr>
            <a:r>
              <a:rPr lang="fa-IR" sz="2300" b="1" smtClean="0">
                <a:latin typeface="+mj-lt"/>
                <a:ea typeface="+mj-ea"/>
                <a:cs typeface="B Nazanin" pitchFamily="2" charset="-78"/>
              </a:rPr>
              <a:t>شبیه</a:t>
            </a:r>
            <a:r>
              <a:rPr lang="fa-IR" sz="2300" b="1" baseline="-25000" smtClean="0">
                <a:latin typeface="+mj-lt"/>
                <a:ea typeface="+mj-ea"/>
                <a:cs typeface="B Nazanin" pitchFamily="2" charset="-78"/>
              </a:rPr>
              <a:t> </a:t>
            </a:r>
            <a:r>
              <a:rPr lang="fa-IR" sz="2300" b="1" smtClean="0">
                <a:latin typeface="+mj-lt"/>
                <a:ea typeface="+mj-ea"/>
                <a:cs typeface="B Nazanin" pitchFamily="2" charset="-78"/>
              </a:rPr>
              <a:t>سازی جدایش بوسترهای شاتل</a:t>
            </a:r>
            <a:r>
              <a:rPr lang="fa-IR" sz="2300" b="1">
                <a:latin typeface="+mj-lt"/>
                <a:ea typeface="+mj-ea"/>
                <a:cs typeface="B Nazanin" pitchFamily="2" charset="-78"/>
              </a:rPr>
              <a:t> </a:t>
            </a: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algn="r" rtl="1">
              <a:spcBef>
                <a:spcPct val="0"/>
              </a:spcBef>
            </a:pPr>
            <a:r>
              <a:rPr lang="fa-IR" sz="2300" b="1" smtClean="0">
                <a:cs typeface="B Nazanin" pitchFamily="2" charset="-78"/>
              </a:rPr>
              <a:t>شبیه</a:t>
            </a:r>
            <a:r>
              <a:rPr lang="fa-IR" sz="2300" b="1" baseline="-25000" smtClean="0">
                <a:cs typeface="B Nazanin" pitchFamily="2" charset="-78"/>
              </a:rPr>
              <a:t> </a:t>
            </a:r>
            <a:r>
              <a:rPr lang="fa-IR" sz="2300" b="1" smtClean="0">
                <a:cs typeface="B Nazanin" pitchFamily="2" charset="-78"/>
              </a:rPr>
              <a:t>سازی جدایش بمب</a:t>
            </a:r>
            <a:endParaRPr lang="fa-IR" sz="23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</a:pPr>
            <a:r>
              <a:rPr lang="fa-IR" sz="2200" b="1" smtClean="0">
                <a:latin typeface="+mj-lt"/>
                <a:ea typeface="+mj-ea"/>
                <a:cs typeface="B Nazanin" pitchFamily="2" charset="-78"/>
              </a:rPr>
              <a:t>(</a:t>
            </a:r>
            <a:r>
              <a:rPr lang="fa-IR" sz="2300" smtClean="0">
                <a:latin typeface="+mj-lt"/>
                <a:ea typeface="+mj-ea"/>
                <a:cs typeface="B Nazanin" pitchFamily="2" charset="-78"/>
              </a:rPr>
              <a:t>ناسا </a:t>
            </a:r>
            <a:r>
              <a:rPr lang="en-US" sz="1500" smtClean="0"/>
              <a:t>NASA Technical Memorandum 102181</a:t>
            </a:r>
            <a:r>
              <a:rPr lang="fa-IR" sz="1500" smtClean="0"/>
              <a:t>- 1989</a:t>
            </a:r>
            <a:r>
              <a:rPr lang="fa-IR" sz="2200" b="1" smtClean="0">
                <a:latin typeface="+mj-lt"/>
                <a:ea typeface="+mj-ea"/>
                <a:cs typeface="B Nazanin" pitchFamily="2" charset="-78"/>
              </a:rPr>
              <a:t>)</a:t>
            </a:r>
          </a:p>
          <a:p>
            <a:pPr lvl="0" algn="r" rtl="1">
              <a:spcBef>
                <a:spcPct val="0"/>
              </a:spcBef>
            </a:pPr>
            <a:r>
              <a:rPr lang="fa-IR" sz="2300" smtClean="0">
                <a:latin typeface="+mj-lt"/>
                <a:ea typeface="+mj-ea"/>
                <a:cs typeface="B Nazanin" pitchFamily="2" charset="-78"/>
              </a:rPr>
              <a:t>مدل سازی آیرودینامیک جریان به کمک حل عددی ناپایا</a:t>
            </a:r>
          </a:p>
          <a:p>
            <a:pPr lvl="0" algn="r" rtl="1">
              <a:spcBef>
                <a:spcPct val="0"/>
              </a:spcBef>
            </a:pPr>
            <a:r>
              <a:rPr lang="fa-IR" sz="2300" smtClean="0">
                <a:cs typeface="B Nazanin" pitchFamily="2" charset="-78"/>
              </a:rPr>
              <a:t>مسیر حرکت از پیش تعیین شده</a:t>
            </a:r>
          </a:p>
          <a:p>
            <a:pPr algn="r" rtl="1">
              <a:spcBef>
                <a:spcPct val="0"/>
              </a:spcBef>
            </a:pPr>
            <a:endParaRPr lang="fa-IR" sz="2400" smtClean="0"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</a:pPr>
            <a:endParaRPr lang="fa-IR" sz="2400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</a:pPr>
            <a:endParaRPr lang="fa-IR" sz="2400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</a:pPr>
            <a:endParaRPr lang="fa-IR" sz="2200" b="1" smtClean="0">
              <a:latin typeface="+mj-lt"/>
              <a:ea typeface="+mj-ea"/>
              <a:cs typeface="B Nazanin" pitchFamily="2" charset="-78"/>
            </a:endParaRPr>
          </a:p>
          <a:p>
            <a:pPr lvl="0" algn="r" rtl="1">
              <a:spcBef>
                <a:spcPct val="0"/>
              </a:spcBef>
            </a:pPr>
            <a:endParaRPr lang="fa-IR" sz="2200" smtClean="0">
              <a:latin typeface="+mj-lt"/>
              <a:ea typeface="+mj-ea"/>
              <a:cs typeface="B Nazanin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276600" cy="13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343400"/>
            <a:ext cx="3962400" cy="2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55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33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6000" dirty="0">
                <a:solidFill>
                  <a:srgbClr val="FF0000"/>
                </a:solidFill>
                <a:cs typeface="B Titr" panose="00000700000000000000" pitchFamily="2" charset="-78"/>
              </a:rPr>
              <a:t>با تشکر از توجه شما</a:t>
            </a:r>
            <a:endParaRPr lang="en-US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61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تاریخچه: </a:t>
            </a:r>
            <a:r>
              <a:rPr lang="fa-I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روشهای شبیه سازی جدایش در جو غلیظ(</a:t>
            </a:r>
            <a:r>
              <a:rPr lang="fa-IR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ادامه...) </a:t>
            </a:r>
            <a:br>
              <a:rPr lang="fa-IR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2800" smtClean="0">
                <a:cs typeface="B Nazanin" pitchFamily="2" charset="-78"/>
              </a:rPr>
              <a:t/>
            </a:r>
            <a:br>
              <a:rPr lang="fa-IR" sz="2800" smtClean="0">
                <a:cs typeface="B Nazanin" pitchFamily="2" charset="-78"/>
              </a:rPr>
            </a:br>
            <a:r>
              <a:rPr lang="fa-IR" sz="2800" smtClean="0">
                <a:cs typeface="B Nazanin" pitchFamily="2" charset="-78"/>
              </a:rPr>
              <a:t>شبیه سازی همزمان دینامیک و آیرودینامیک جدایش - آیرودینامیک با دو روش شبه ایستا و وابسته به زمان</a:t>
            </a:r>
            <a:br>
              <a:rPr lang="fa-IR" sz="2800" smtClean="0">
                <a:cs typeface="B Nazanin" pitchFamily="2" charset="-78"/>
              </a:rPr>
            </a:br>
            <a:endParaRPr lang="en-US" sz="2500" b="1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4068763"/>
          </a:xfrm>
        </p:spPr>
        <p:txBody>
          <a:bodyPr/>
          <a:lstStyle/>
          <a:p>
            <a:pPr algn="r" rtl="1"/>
            <a:r>
              <a:rPr lang="fa-IR" sz="2200" b="1" smtClean="0">
                <a:cs typeface="B Nazanin" pitchFamily="2" charset="-78"/>
              </a:rPr>
              <a:t>شبیه</a:t>
            </a:r>
            <a:r>
              <a:rPr lang="fa-IR" sz="2200" b="1" baseline="-25000" smtClean="0">
                <a:cs typeface="B Nazanin" pitchFamily="2" charset="-78"/>
              </a:rPr>
              <a:t> </a:t>
            </a:r>
            <a:r>
              <a:rPr lang="fa-IR" sz="2200" b="1" smtClean="0">
                <a:cs typeface="B Nazanin" pitchFamily="2" charset="-78"/>
              </a:rPr>
              <a:t>سازی جدایش بمب از هواپیما</a:t>
            </a:r>
          </a:p>
          <a:p>
            <a:pPr algn="r" rtl="1"/>
            <a:r>
              <a:rPr lang="fa-IR" sz="2500" smtClean="0">
                <a:cs typeface="B Nazanin" pitchFamily="2" charset="-78"/>
              </a:rPr>
              <a:t>(</a:t>
            </a:r>
            <a:r>
              <a:rPr lang="en-US" sz="1500" smtClean="0"/>
              <a:t>AIAA-2003-1246</a:t>
            </a:r>
            <a:r>
              <a:rPr lang="fa-IR" sz="2500" smtClean="0">
                <a:cs typeface="B Nazanin" pitchFamily="2" charset="-78"/>
              </a:rPr>
              <a:t>)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الحاق کد دینامیک حرکت به حل عددی جریان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آیرودینامیک عددی با دو روش </a:t>
            </a:r>
          </a:p>
          <a:p>
            <a:pPr algn="r" rtl="1">
              <a:buNone/>
            </a:pPr>
            <a:r>
              <a:rPr lang="fa-IR" sz="2200" smtClean="0">
                <a:cs typeface="B Nazanin" pitchFamily="2" charset="-78"/>
              </a:rPr>
              <a:t>شبه ایستا و وابسته به زمان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مکانیزم ها به صورت تابع زمانی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419600" cy="2071466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962400"/>
            <a:ext cx="3581400" cy="129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6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648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9F86-1DAD-4DAD-B231-1114887190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52400"/>
            <a:ext cx="831997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fa-I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تاریخچه: </a:t>
            </a:r>
            <a:r>
              <a:rPr lang="fa-IR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روشهای شبیه سازی جدایش در جو غلیظ</a:t>
            </a:r>
            <a:r>
              <a:rPr lang="fa-I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</a:t>
            </a:r>
            <a:r>
              <a:rPr lang="fa-IR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ادامه...) </a:t>
            </a:r>
          </a:p>
          <a:p>
            <a:pPr lvl="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fa-IR" sz="2400" smtClean="0">
                <a:cs typeface="B Nazanin" pitchFamily="2" charset="-78"/>
              </a:rPr>
              <a:t/>
            </a:r>
            <a:br>
              <a:rPr lang="fa-IR" sz="2400" smtClean="0">
                <a:cs typeface="B Nazanin" pitchFamily="2" charset="-78"/>
              </a:rPr>
            </a:br>
            <a:r>
              <a:rPr lang="fa-IR" sz="2500" smtClean="0">
                <a:cs typeface="B Nazanin" pitchFamily="2" charset="-78"/>
              </a:rPr>
              <a:t>شبیه سازی همزمان دینامیک و آیرودینامیک جدایش - آیرودینامیک وابسته به زمان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90675"/>
            <a:ext cx="38862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14800" y="1447800"/>
            <a:ext cx="4572000" cy="2468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شبیه</a:t>
            </a:r>
            <a:r>
              <a:rPr kumimoji="0" lang="fa-IR" sz="22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fa-IR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سازی جدایش </a:t>
            </a:r>
            <a:r>
              <a:rPr lang="fa-IR" sz="2200" b="1" smtClean="0">
                <a:cs typeface="B Nazanin" pitchFamily="2" charset="-78"/>
              </a:rPr>
              <a:t>ماهواره</a:t>
            </a:r>
            <a:r>
              <a:rPr lang="fa-IR" sz="2200" b="1" baseline="-25000" smtClean="0">
                <a:cs typeface="B Nazanin" pitchFamily="2" charset="-78"/>
              </a:rPr>
              <a:t> </a:t>
            </a:r>
            <a:r>
              <a:rPr lang="fa-IR" sz="2200" b="1" smtClean="0">
                <a:cs typeface="B Nazanin" pitchFamily="2" charset="-78"/>
              </a:rPr>
              <a:t>بر هواپرتاب</a:t>
            </a:r>
            <a:endParaRPr kumimoji="0" lang="fa-IR" sz="2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lvl="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fa-IR" sz="1500" smtClean="0"/>
              <a:t>  </a:t>
            </a:r>
            <a:r>
              <a:rPr lang="en-US" sz="1500" smtClean="0"/>
              <a:t>Elsevier                                                                                  </a:t>
            </a:r>
          </a:p>
          <a:p>
            <a:pPr lvl="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fa-IR" sz="1500" smtClean="0"/>
              <a:t>(</a:t>
            </a:r>
            <a:r>
              <a:rPr lang="en-US" sz="1500" smtClean="0"/>
              <a:t>Aerospace Science and Technology 14 (2010) 19–25</a:t>
            </a:r>
            <a:r>
              <a:rPr lang="fa-IR" sz="1500" smtClean="0"/>
              <a:t>)</a:t>
            </a:r>
            <a:endParaRPr lang="en-US" sz="1500" smtClean="0"/>
          </a:p>
          <a:p>
            <a:pPr algn="r" rtl="1"/>
            <a:endParaRPr lang="en-US" sz="220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200" smtClean="0">
                <a:cs typeface="B Nazanin" pitchFamily="2" charset="-78"/>
              </a:rPr>
              <a:t>الحاق کد دینامیک حرکت به حل عددی جریان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200" smtClean="0">
                <a:cs typeface="B Nazanin" pitchFamily="2" charset="-78"/>
              </a:rPr>
              <a:t>آیرودینامیک عددی با روش وابسته به زمان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200" smtClean="0">
                <a:cs typeface="B Nazanin" pitchFamily="2" charset="-78"/>
              </a:rPr>
              <a:t>بدون مدل سازی مکانیزم حرکت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657600"/>
            <a:ext cx="3590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59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 algn="r" rtl="1"/>
            <a:r>
              <a:rPr lang="fa-IR" sz="2200" b="1" smtClean="0">
                <a:cs typeface="B Nazanin" pitchFamily="2" charset="-78"/>
              </a:rPr>
              <a:t>شبیه</a:t>
            </a:r>
            <a:r>
              <a:rPr lang="fa-IR" sz="2200" b="1" baseline="-25000" smtClean="0">
                <a:cs typeface="B Nazanin" pitchFamily="2" charset="-78"/>
              </a:rPr>
              <a:t> </a:t>
            </a:r>
            <a:r>
              <a:rPr lang="fa-IR" sz="2200" b="1" smtClean="0">
                <a:cs typeface="B Nazanin" pitchFamily="2" charset="-78"/>
              </a:rPr>
              <a:t>سازی جدایش بوسترهای جانبی</a:t>
            </a:r>
          </a:p>
          <a:p>
            <a:pPr lvl="0" algn="r" rtl="1">
              <a:buNone/>
            </a:pPr>
            <a:r>
              <a:rPr lang="en-US" sz="1500" smtClean="0"/>
              <a:t>  </a:t>
            </a:r>
            <a:r>
              <a:rPr lang="fa-IR" sz="1500" smtClean="0"/>
              <a:t>                    </a:t>
            </a:r>
            <a:r>
              <a:rPr lang="en-US" sz="1500" smtClean="0"/>
              <a:t>Journal of Spacecraft and Rockets</a:t>
            </a:r>
            <a:endParaRPr lang="fa-IR" sz="1500" b="1" smtClean="0">
              <a:cs typeface="B Nazanin" pitchFamily="2" charset="-78"/>
            </a:endParaRPr>
          </a:p>
          <a:p>
            <a:pPr algn="r" rtl="1"/>
            <a:r>
              <a:rPr lang="en-US" sz="1500" smtClean="0"/>
              <a:t>Vol. 45, No. 3, May–June 2008, pp. 485-494</a:t>
            </a:r>
            <a:r>
              <a:rPr lang="fa-IR" sz="1500" smtClean="0"/>
              <a:t> </a:t>
            </a:r>
          </a:p>
          <a:p>
            <a:pPr algn="r" rtl="1"/>
            <a:r>
              <a:rPr lang="en-US" sz="1500" smtClean="0"/>
              <a:t>Vol. 39, No. 3, May–June 2002, pp. 439-446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r>
              <a:rPr lang="fa-IR" sz="2200" smtClean="0">
                <a:cs typeface="B Nazanin" pitchFamily="2" charset="-78"/>
              </a:rPr>
              <a:t>الحاق کد دینامیک حرکت به حل عددی جریان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آیرودینامیک عددی با روش وابسته به زمان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بدون مدل سازی مکانیزم حرکت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بررسی اثرات توربولانسی </a:t>
            </a:r>
          </a:p>
          <a:p>
            <a:pPr algn="r" rtl="1"/>
            <a:r>
              <a:rPr lang="fa-IR" sz="2200" smtClean="0">
                <a:cs typeface="B Nazanin" pitchFamily="2" charset="-78"/>
              </a:rPr>
              <a:t>بررسی اثر زاویه اولیه و فاصله اولیه بوستر در جدایش</a:t>
            </a:r>
          </a:p>
          <a:p>
            <a:pPr algn="r" rtl="1"/>
            <a:endParaRPr lang="fa-IR" sz="2200" smtClean="0">
              <a:cs typeface="B Nazanin" pitchFamily="2" charset="-78"/>
            </a:endParaRPr>
          </a:p>
          <a:p>
            <a:pPr algn="r" rtl="1"/>
            <a:endParaRPr lang="fa-IR" sz="2500" smtClean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683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تاریخچه: </a:t>
            </a:r>
            <a:r>
              <a:rPr lang="fa-I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روشهای شبیه سازی جدایش در جو غلیظ(</a:t>
            </a:r>
            <a:r>
              <a:rPr lang="fa-IR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ادامه...)</a:t>
            </a:r>
            <a:br>
              <a:rPr lang="fa-IR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</a:br>
            <a:r>
              <a:rPr lang="fa-IR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fa-IR" sz="2800" smtClean="0">
                <a:cs typeface="B Nazanin" pitchFamily="2" charset="-78"/>
              </a:rPr>
              <a:t/>
            </a:r>
            <a:br>
              <a:rPr lang="fa-IR" sz="2800" smtClean="0">
                <a:cs typeface="B Nazanin" pitchFamily="2" charset="-78"/>
              </a:rPr>
            </a:br>
            <a:r>
              <a:rPr lang="fa-IR" sz="2800" smtClean="0">
                <a:cs typeface="B Nazanin" pitchFamily="2" charset="-78"/>
              </a:rPr>
              <a:t>شبیه سازی همزمان دینامیک و آیرودینامیک جدایش - آیرودینامیک وابسته به زمان</a:t>
            </a:r>
            <a:br>
              <a:rPr lang="fa-IR" sz="2800" smtClean="0">
                <a:cs typeface="B Nazanin" pitchFamily="2" charset="-78"/>
              </a:rPr>
            </a:br>
            <a:endParaRPr lang="en-US" sz="2500" b="1">
              <a:cs typeface="B Nazanin" pitchFamily="2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857625" cy="27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2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>
            <a:normAutofit/>
          </a:bodyPr>
          <a:lstStyle/>
          <a:p>
            <a:pPr lvl="0" algn="just" rtl="1">
              <a:buNone/>
            </a:pPr>
            <a:r>
              <a:rPr lang="fa-IR" sz="2200" smtClean="0">
                <a:cs typeface="B Nazanin" pitchFamily="2" charset="-78"/>
              </a:rPr>
              <a:t>1- ا</a:t>
            </a:r>
            <a:r>
              <a:rPr lang="ar-SA" sz="2200" smtClean="0">
                <a:cs typeface="B Nazanin" pitchFamily="2" charset="-78"/>
              </a:rPr>
              <a:t>ستخراج و برنامه نويسي معادلات ديناميك شش درجه‌آزادي جدايش</a:t>
            </a:r>
            <a:r>
              <a:rPr lang="fa-IR" sz="2200" smtClean="0">
                <a:cs typeface="B Nazanin" pitchFamily="2" charset="-78"/>
              </a:rPr>
              <a:t>، </a:t>
            </a:r>
            <a:r>
              <a:rPr lang="ar-SA" sz="2200" smtClean="0">
                <a:cs typeface="B Nazanin" pitchFamily="2" charset="-78"/>
              </a:rPr>
              <a:t>به کمک مدل</a:t>
            </a:r>
            <a:r>
              <a:rPr lang="ar-SA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سازی هل</a:t>
            </a:r>
            <a:r>
              <a:rPr lang="ar-SA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دهنده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ی فنري به عنوان مكانيزيم اصلي جدايش و ارائه کد نرم</a:t>
            </a:r>
            <a:r>
              <a:rPr lang="fa-IR" sz="2200" baseline="-25000" smtClean="0">
                <a:cs typeface="B Nazanin" pitchFamily="2" charset="-78"/>
              </a:rPr>
              <a:t> </a:t>
            </a:r>
            <a:r>
              <a:rPr lang="ar-SA" sz="2200" smtClean="0">
                <a:cs typeface="B Nazanin" pitchFamily="2" charset="-78"/>
              </a:rPr>
              <a:t>افزاری</a:t>
            </a:r>
            <a:endParaRPr lang="fa-IR" sz="2200" smtClean="0">
              <a:cs typeface="B Nazanin" pitchFamily="2" charset="-78"/>
            </a:endParaRPr>
          </a:p>
          <a:p>
            <a:pPr lvl="0" algn="just" rtl="1"/>
            <a:endParaRPr lang="fa-I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abasso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9F86-1DAD-4DAD-B231-1114887190D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743325" cy="321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34004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39762"/>
          </a:xfrm>
        </p:spPr>
        <p:txBody>
          <a:bodyPr>
            <a:normAutofit/>
          </a:bodyPr>
          <a:lstStyle/>
          <a:p>
            <a:pPr algn="r" rtl="1"/>
            <a:r>
              <a:rPr lang="fa-IR" sz="2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اقدامات</a:t>
            </a:r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</a:t>
            </a:r>
            <a:r>
              <a:rPr lang="fa-IR" sz="1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ادامه...</a:t>
            </a:r>
            <a:r>
              <a:rPr lang="fa-I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)</a:t>
            </a:r>
            <a:endParaRPr lang="en-US" sz="2500" b="1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61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4333</TotalTime>
  <Words>2840</Words>
  <Application>Microsoft Office PowerPoint</Application>
  <PresentationFormat>On-screen Show (4:3)</PresentationFormat>
  <Paragraphs>441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Arial</vt:lpstr>
      <vt:lpstr>B Nazanin</vt:lpstr>
      <vt:lpstr>B Tabassom</vt:lpstr>
      <vt:lpstr>B Titr</vt:lpstr>
      <vt:lpstr>Calibri</vt:lpstr>
      <vt:lpstr>Lucida Sans Unicode</vt:lpstr>
      <vt:lpstr>Nazanin</vt:lpstr>
      <vt:lpstr>Symbol</vt:lpstr>
      <vt:lpstr>Times New Roman</vt:lpstr>
      <vt:lpstr>Verdana</vt:lpstr>
      <vt:lpstr>Wingdings</vt:lpstr>
      <vt:lpstr>Wingdings 2</vt:lpstr>
      <vt:lpstr>Wingdings 3</vt:lpstr>
      <vt:lpstr>Concourse</vt:lpstr>
      <vt:lpstr>Equation</vt:lpstr>
      <vt:lpstr>            شبیه‌سازی یکپارچه دینامیکی و آیرودینامیکی فاز جدایش در وسایل نقلیه فضایی  مسعود سرزعیم زمستان 96     </vt:lpstr>
      <vt:lpstr>فهرست مطالب</vt:lpstr>
      <vt:lpstr>طرح مسئله:</vt:lpstr>
      <vt:lpstr> تاریخچه: روشهای شبیه سازی جدایش در جو غلیظ(ادامه...) شبیه سازی دینامیک جدایش - مدل سازی مکانیزم ها – آیرودینامیک غیرهمزمان جدول خوانی </vt:lpstr>
      <vt:lpstr>تاریخچه: روشهای شبیه سازی جدایش در جو غلیظ(ادامه...)  شبیه سازی آیرودینامیک جدایش- مسیر حرکت از پیش تعیین شده</vt:lpstr>
      <vt:lpstr>تاریخچه: روشهای شبیه سازی جدایش در جو غلیظ(ادامه...)   شبیه سازی همزمان دینامیک و آیرودینامیک جدایش - آیرودینامیک با دو روش شبه ایستا و وابسته به زمان </vt:lpstr>
      <vt:lpstr>PowerPoint Presentation</vt:lpstr>
      <vt:lpstr>تاریخچه: روشهای شبیه سازی جدایش در جو غلیظ(ادامه...)   شبیه سازی همزمان دینامیک و آیرودینامیک جدایش - آیرودینامیک وابسته به زمان </vt:lpstr>
      <vt:lpstr>اقدامات(ادامه...)</vt:lpstr>
      <vt:lpstr> 1- استخراج و برنامه نويسي معادلات ديناميك... معادلات عمومی حركت  </vt:lpstr>
      <vt:lpstr>PowerPoint Presentation</vt:lpstr>
      <vt:lpstr>PowerPoint Presentation</vt:lpstr>
      <vt:lpstr>PowerPoint Presentation</vt:lpstr>
      <vt:lpstr>PowerPoint Presentation</vt:lpstr>
      <vt:lpstr>2- شبیه سازی دینامیک جدایش فیرینگ های ماهواره…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7- نرم افزار ابتکاری کوپلینگ اتوماتیک... شبیه سازی جدایش بوسترهای جانبی ...   مدل‌سازي مكانيزم‌هاي جدايش - اتصالات... </vt:lpstr>
      <vt:lpstr>7- نرم افزار ابتکاری کوپلینگ اتوماتیک... شبیه سازی جدایش بوسترهای جانبی ... </vt:lpstr>
      <vt:lpstr>7- نرم افزار ابتکاری کوپلینگ اتوماتیک... شبیه سازی جدایش بوسترهای جانبی ... </vt:lpstr>
      <vt:lpstr>PowerPoint Presentation</vt:lpstr>
      <vt:lpstr>PowerPoint Presentation</vt:lpstr>
      <vt:lpstr>PowerPoint Presentation</vt:lpstr>
      <vt:lpstr>7- نرم افزار ابتکاری کوپلینگ اتوماتیک... شبیه سازی جدایش بوسترهای جانبی ... </vt:lpstr>
      <vt:lpstr>7- نرم افزار ابتکاری کوپلینگ اتوماتیک... شبیه سازی جدایش بوسترهای جانبی ... </vt:lpstr>
      <vt:lpstr>7- نرم افزار ابتکاری کوپلینگ اتوماتیک... شبیه سازی جدایش بوسترهای جانبی ... </vt:lpstr>
      <vt:lpstr>7- نرم افزار ابتکاری کوپلینگ اتوماتیک... شبیه سازی جدایش بوسترهای جانبی ... </vt:lpstr>
      <vt:lpstr>7- نرم افزار ابتکاری کوپلینگ اتوماتیک... شبیه سازی جدایش بوسترهای جانبی ... </vt:lpstr>
      <vt:lpstr>آنچه در این کد خواهید آموخت</vt:lpstr>
      <vt:lpstr>مراجع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209</cp:revision>
  <dcterms:created xsi:type="dcterms:W3CDTF">2006-08-16T00:00:00Z</dcterms:created>
  <dcterms:modified xsi:type="dcterms:W3CDTF">2018-01-07T21:23:01Z</dcterms:modified>
</cp:coreProperties>
</file>