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366" r:id="rId2"/>
    <p:sldId id="354" r:id="rId3"/>
    <p:sldId id="367" r:id="rId4"/>
    <p:sldId id="355" r:id="rId5"/>
    <p:sldId id="356" r:id="rId6"/>
    <p:sldId id="357" r:id="rId7"/>
    <p:sldId id="369" r:id="rId8"/>
    <p:sldId id="358" r:id="rId9"/>
    <p:sldId id="362" r:id="rId10"/>
    <p:sldId id="365" r:id="rId11"/>
    <p:sldId id="368" r:id="rId12"/>
    <p:sldId id="3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مدل سازی الزامات حرارتی میکروماهواره مجهز به 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عملگر مومنتومی نوترکیب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مهدی اعرابی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تیر96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3414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1-خروجی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ها در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همان نرم افزار قابل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مشاهده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است.</a:t>
            </a:r>
            <a:endParaRPr lang="en-US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آشنایی با کنترل حرارت ماهواره و مفاهیمی مانند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lumped method</a:t>
            </a:r>
            <a:endParaRPr lang="fa-IR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با روش‌های عددی محاسبه دما </a:t>
            </a: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endParaRPr 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117579"/>
              </p:ext>
            </p:extLst>
          </p:nvPr>
        </p:nvGraphicFramePr>
        <p:xfrm>
          <a:off x="457200" y="1295398"/>
          <a:ext cx="8229600" cy="4800599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8229600"/>
              </a:tblGrid>
              <a:tr h="705528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James Richard Wertz, David F </a:t>
                      </a:r>
                      <a:r>
                        <a:rPr lang="en-US" sz="1300" dirty="0" err="1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Everett,JefferyJohn</a:t>
                      </a:r>
                      <a:r>
                        <a:rPr lang="en-US" sz="1300" dirty="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Puschell</a:t>
                      </a:r>
                      <a:r>
                        <a:rPr lang="en-US" sz="1300" dirty="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, </a:t>
                      </a:r>
                      <a:r>
                        <a:rPr lang="en-US" sz="1300" i="1" dirty="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Space Mission Engineering: The New SMAD</a:t>
                      </a:r>
                      <a:r>
                        <a:rPr lang="en-US" sz="1300" dirty="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; Microcosm Press, 2011.</a:t>
                      </a:r>
                    </a:p>
                  </a:txBody>
                  <a:tcPr marL="63441" marR="634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773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David G. Gilmore, </a:t>
                      </a:r>
                      <a:r>
                        <a:rPr lang="en-US" sz="1300" i="1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Spacecraft Thermal Control Handbook</a:t>
                      </a:r>
                      <a:r>
                        <a:rPr lang="en-US" sz="130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; The Aerospace Press, 2002.</a:t>
                      </a:r>
                    </a:p>
                  </a:txBody>
                  <a:tcPr marL="63441" marR="634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773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Vincent.L.Pisacane "The Space Environment and Its Effects on Space Systems",</a:t>
                      </a:r>
                    </a:p>
                  </a:txBody>
                  <a:tcPr marL="63441" marR="634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2660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Allison, Cassandra, Millan Diaz-Aguado, and Belgacem Jaroux. "SatTherm: A Thermal Analysis and Design Tool for Small Spacecraft</a:t>
                      </a:r>
                      <a:r>
                        <a:rPr lang="ar-SA" sz="130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." (</a:t>
                      </a:r>
                      <a:r>
                        <a:rPr lang="en-US" sz="130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2009</a:t>
                      </a:r>
                      <a:r>
                        <a:rPr lang="ar-SA" sz="130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).</a:t>
                      </a:r>
                      <a:endParaRPr lang="en-US" sz="13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Nazanin" panose="00000400000000000000" pitchFamily="2" charset="-78"/>
                      </a:endParaRPr>
                    </a:p>
                  </a:txBody>
                  <a:tcPr marL="63441" marR="634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773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VanOutryve, Cassandra Belle. "A thermal analysis and design tool for small spacecraft</a:t>
                      </a:r>
                      <a:r>
                        <a:rPr lang="ar-SA" sz="130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." (</a:t>
                      </a:r>
                      <a:r>
                        <a:rPr lang="en-US" sz="130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2008</a:t>
                      </a:r>
                      <a:r>
                        <a:rPr lang="ar-SA" sz="130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).</a:t>
                      </a:r>
                      <a:endParaRPr lang="en-US" sz="13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Nazanin" panose="00000400000000000000" pitchFamily="2" charset="-78"/>
                      </a:endParaRPr>
                    </a:p>
                  </a:txBody>
                  <a:tcPr marL="63441" marR="634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773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P. </a:t>
                      </a:r>
                      <a:r>
                        <a:rPr lang="en-US" sz="1300" dirty="0" err="1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Fortescue</a:t>
                      </a:r>
                      <a:r>
                        <a:rPr lang="en-US" sz="1300" dirty="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 &amp; J. Stark &amp; G. </a:t>
                      </a:r>
                      <a:r>
                        <a:rPr lang="en-US" sz="1300" dirty="0" err="1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Swinerd</a:t>
                      </a:r>
                      <a:r>
                        <a:rPr lang="en-US" sz="1300" dirty="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, "Spacecraft Systems Engineering Third Edition", Wiley LTD, 2003</a:t>
                      </a:r>
                    </a:p>
                  </a:txBody>
                  <a:tcPr marL="63441" marR="634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773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Karam, Robert D. Satellite thermal control for systems engineers. Vol. 181. Aiaa, 1998</a:t>
                      </a:r>
                      <a:r>
                        <a:rPr lang="ar-SA" sz="130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.</a:t>
                      </a:r>
                      <a:endParaRPr lang="en-US" sz="130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Nazanin" panose="00000400000000000000" pitchFamily="2" charset="-78"/>
                      </a:endParaRPr>
                    </a:p>
                  </a:txBody>
                  <a:tcPr marL="63441" marR="634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77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300" dirty="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محمد ساماني،دکتر مهران میرشمس، گزارش پروژه تحقیقاتی "بررسي زير سيستم کنترل دما در ماهواره هاي کوچک".پژوهشگاه هوافضا، وزارت علوم تحقیقات و فن آوری، دی 1382 .</a:t>
                      </a:r>
                      <a:endParaRPr lang="en-US" sz="1300" dirty="0">
                        <a:effectLst/>
                        <a:latin typeface="Times New Roman" panose="02020503050405090304" pitchFamily="18" charset="0"/>
                        <a:ea typeface="Times New Roman" panose="02020503050405090304" pitchFamily="18" charset="0"/>
                        <a:cs typeface="B Nazanin" panose="00000400000000000000" pitchFamily="2" charset="-78"/>
                      </a:endParaRPr>
                    </a:p>
                  </a:txBody>
                  <a:tcPr marL="63441" marR="634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1773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Frank P. </a:t>
                      </a:r>
                      <a:r>
                        <a:rPr lang="en-US" sz="1300" dirty="0" err="1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Incropera</a:t>
                      </a:r>
                      <a:r>
                        <a:rPr lang="en-US" sz="1300" dirty="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 &amp; David P. </a:t>
                      </a:r>
                      <a:r>
                        <a:rPr lang="en-US" sz="1300" dirty="0" err="1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Dewett</a:t>
                      </a:r>
                      <a:r>
                        <a:rPr lang="en-US" sz="1300" dirty="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, "Introducing to Heat Transfer 4th Edition", John Wiley &amp; Sons </a:t>
                      </a:r>
                      <a:r>
                        <a:rPr lang="en-US" sz="1300" dirty="0" err="1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Inc</a:t>
                      </a:r>
                      <a:r>
                        <a:rPr lang="en-US" sz="1300" dirty="0">
                          <a:effectLst/>
                          <a:latin typeface="Times New Roman" panose="02020503050405090304" pitchFamily="18" charset="0"/>
                          <a:ea typeface="Times New Roman" panose="02020503050405090304" pitchFamily="18" charset="0"/>
                          <a:cs typeface="B Nazanin" panose="00000400000000000000" pitchFamily="2" charset="-78"/>
                        </a:rPr>
                        <a:t>, 2002</a:t>
                      </a:r>
                    </a:p>
                  </a:txBody>
                  <a:tcPr marL="63441" marR="634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مراجع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19986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3300" dirty="0">
              <a:cs typeface="B Nazanin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6000" dirty="0">
                <a:solidFill>
                  <a:srgbClr val="FF0000"/>
                </a:solidFill>
                <a:cs typeface="B Titr" panose="00000700000000000000" pitchFamily="2" charset="-78"/>
              </a:rPr>
              <a:t>با تشکر از توجه شما</a:t>
            </a:r>
            <a:endParaRPr lang="en-US" sz="60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616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14313" indent="-214313" algn="r" rtl="1">
              <a:lnSpc>
                <a:spcPct val="25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a-IR" sz="2800" b="1" dirty="0">
                <a:cs typeface="B Nazanin" panose="00000400000000000000" pitchFamily="2" charset="-78"/>
              </a:rPr>
              <a:t>مقدمه</a:t>
            </a:r>
          </a:p>
          <a:p>
            <a:pPr marL="214313" indent="-214313" algn="r" rtl="1">
              <a:lnSpc>
                <a:spcPct val="25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a-IR" sz="2800" b="1" dirty="0" smtClean="0">
                <a:cs typeface="B Nazanin" panose="00000400000000000000" pitchFamily="2" charset="-78"/>
              </a:rPr>
              <a:t>توانمندی‌های کد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214313" indent="-214313" algn="r" rtl="1">
              <a:lnSpc>
                <a:spcPct val="25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a-IR" sz="2800" b="1" dirty="0">
                <a:cs typeface="B Nazanin" panose="00000400000000000000" pitchFamily="2" charset="-78"/>
              </a:rPr>
              <a:t>مدل سازی </a:t>
            </a:r>
            <a:r>
              <a:rPr lang="fa-IR" sz="2800" b="1" dirty="0" smtClean="0">
                <a:cs typeface="B Nazanin" panose="00000400000000000000" pitchFamily="2" charset="-78"/>
              </a:rPr>
              <a:t>ریاضی</a:t>
            </a:r>
            <a:endParaRPr lang="fa-IR" sz="2800" b="1" dirty="0">
              <a:cs typeface="B Nazanin" panose="00000400000000000000" pitchFamily="2" charset="-78"/>
            </a:endParaRPr>
          </a:p>
          <a:p>
            <a:pPr marL="214313" indent="-214313" algn="r" rtl="1">
              <a:lnSpc>
                <a:spcPct val="25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a-IR" sz="2800" b="1" dirty="0" smtClean="0">
                <a:cs typeface="B Nazanin" panose="00000400000000000000" pitchFamily="2" charset="-78"/>
              </a:rPr>
              <a:t>نمونه نتایج</a:t>
            </a:r>
          </a:p>
          <a:p>
            <a:pPr marL="214313" indent="-214313" algn="r" rtl="1">
              <a:lnSpc>
                <a:spcPct val="25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a-IR" sz="2800" b="1" dirty="0">
                <a:cs typeface="B Nazanin" panose="00000400000000000000" pitchFamily="2" charset="-78"/>
              </a:rPr>
              <a:t>آنچه در این کد خواهید </a:t>
            </a:r>
            <a:r>
              <a:rPr lang="fa-IR" sz="2800" b="1" dirty="0" smtClean="0">
                <a:cs typeface="B Nazanin" panose="00000400000000000000" pitchFamily="2" charset="-78"/>
              </a:rPr>
              <a:t>آموخت</a:t>
            </a:r>
          </a:p>
          <a:p>
            <a:pPr marL="214313" indent="-214313" algn="r" rtl="1">
              <a:lnSpc>
                <a:spcPct val="25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a-IR" sz="2800" b="1" dirty="0">
                <a:cs typeface="B Nazanin" panose="00000400000000000000" pitchFamily="2" charset="-78"/>
              </a:rPr>
              <a:t>نکات و الزامات</a:t>
            </a:r>
          </a:p>
          <a:p>
            <a:pPr marL="214313" indent="-214313" algn="r" rtl="1">
              <a:lnSpc>
                <a:spcPct val="25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fa-IR" sz="2800" b="1" dirty="0" smtClean="0">
                <a:cs typeface="B Nazanin" panose="00000400000000000000" pitchFamily="2" charset="-78"/>
              </a:rPr>
              <a:t>مراجع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457200"/>
            <a:ext cx="3592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ساختارگزارش  پروژه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anose="00000700000000000000" pitchFamily="2" charset="-78"/>
              </a:rPr>
              <a:t>مدل‌سازی حرارتی ماهواره‌ها به منظور بررسی رفتار حرارتی آن‌ها در شرایط محیطی مدار از مهم‌ترین قسمت‌های طراحی ماهواره است. همچنین بررسی سخت‌افزارهای مختلف مورد استفاده در ماهواره می‌تواند توانایی و بازده آن‌ها را در این شرایط مشخص کند.  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مقدمه</a:t>
            </a: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94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32149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استفاده از نرم افزارهای تجاری در این خصوص شایع است اما بعضا با توجه به ماهیت خاص مسئله نیاز به توسعه کدهای مختلف وجود دارد</a:t>
            </a:r>
          </a:p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Titr" panose="00000700000000000000" pitchFamily="2" charset="-78"/>
              </a:rPr>
              <a:t>در </a:t>
            </a:r>
            <a:r>
              <a:rPr lang="fa-IR" sz="2400" dirty="0">
                <a:cs typeface="B Titr" panose="00000700000000000000" pitchFamily="2" charset="-78"/>
              </a:rPr>
              <a:t>این کُد </a:t>
            </a:r>
            <a:r>
              <a:rPr lang="fa-IR" sz="2400" dirty="0" smtClean="0">
                <a:cs typeface="B Titr" panose="00000700000000000000" pitchFamily="2" charset="-78"/>
              </a:rPr>
              <a:t>مبتنی بر روش المان محدود یک ماهواره مکعبی به همراه </a:t>
            </a:r>
            <a:r>
              <a:rPr lang="fa-IR" sz="2400" smtClean="0">
                <a:cs typeface="B Titr" panose="00000700000000000000" pitchFamily="2" charset="-78"/>
              </a:rPr>
              <a:t>عملگر مومنتومی </a:t>
            </a:r>
            <a:r>
              <a:rPr lang="fa-IR" sz="2400" dirty="0" smtClean="0">
                <a:cs typeface="B Titr" panose="00000700000000000000" pitchFamily="2" charset="-78"/>
              </a:rPr>
              <a:t>نو ترکیب مدل شده است. البته قابلیت </a:t>
            </a:r>
            <a:r>
              <a:rPr lang="fa-IR" sz="2400" dirty="0">
                <a:cs typeface="B Titr" panose="00000700000000000000" pitchFamily="2" charset="-78"/>
              </a:rPr>
              <a:t>حل </a:t>
            </a:r>
            <a:r>
              <a:rPr lang="fa-IR" sz="2400" dirty="0" smtClean="0">
                <a:cs typeface="B Titr" panose="00000700000000000000" pitchFamily="2" charset="-78"/>
              </a:rPr>
              <a:t>هندسه های دیگر ماهواره با اجزای داخلی متفاوت و شرایط مداری مختلف در </a:t>
            </a:r>
            <a:r>
              <a:rPr lang="fa-IR" sz="2400" dirty="0">
                <a:cs typeface="B Titr" panose="00000700000000000000" pitchFamily="2" charset="-78"/>
              </a:rPr>
              <a:t>این کد وجود دارد</a:t>
            </a:r>
            <a:r>
              <a:rPr lang="fa-IR" sz="2400" dirty="0" smtClean="0">
                <a:cs typeface="B Titr" panose="00000700000000000000" pitchFamily="2" charset="-78"/>
              </a:rPr>
              <a:t>.</a:t>
            </a:r>
            <a:endParaRPr lang="fa-IR" sz="2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محاسبه شارهای وارده به هر یک از دیواره‌ها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 descr="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7" t="4115" r="7627"/>
          <a:stretch/>
        </p:blipFill>
        <p:spPr bwMode="auto">
          <a:xfrm>
            <a:off x="4777854" y="1953610"/>
            <a:ext cx="4517098" cy="358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untitled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" t="6092" r="7506" b="1"/>
          <a:stretch/>
        </p:blipFill>
        <p:spPr bwMode="auto">
          <a:xfrm>
            <a:off x="0" y="3090304"/>
            <a:ext cx="4800600" cy="37585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ترکیب زیرسیستم کنترل وضعیت و کنترل حرارت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47" y="2209800"/>
            <a:ext cx="9005105" cy="208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تحلیل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حرارتی گذرا : </a:t>
            </a:r>
          </a:p>
          <a:p>
            <a:pPr algn="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برای درک بهتر این بخش یک مثال از تحلیل حرارتی گذرا برای یک سفینه فضایی کروی را توضیح  می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دهیم. دمای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حالت گذرا را برای یک سفینه فضایی کروی در مدار دایروی اطراف زمین در زیر آورده شده است.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حل </a:t>
            </a: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داریم:</a:t>
            </a:r>
          </a:p>
          <a:p>
            <a:pPr marL="109728" indent="0" algn="r" rtl="1">
              <a:buNone/>
            </a:pP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	 </a:t>
            </a:r>
          </a:p>
          <a:p>
            <a:pPr algn="r" rtl="1"/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که می توان آن را به صورت زیر نوشت:</a:t>
            </a:r>
          </a:p>
          <a:p>
            <a:pPr marL="109728" indent="0" algn="r" rtl="1">
              <a:buNone/>
            </a:pPr>
            <a:r>
              <a:rPr lang="fa-IR" sz="2400" dirty="0">
                <a:solidFill>
                  <a:srgbClr val="0000FF"/>
                </a:solidFill>
                <a:cs typeface="B Titr" panose="00000700000000000000" pitchFamily="2" charset="-78"/>
              </a:rPr>
              <a:t>	</a:t>
            </a:r>
          </a:p>
          <a:p>
            <a:pPr algn="r" rtl="1"/>
            <a:endParaRPr lang="fa-IR" sz="2400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r" rtl="1"/>
            <a:endParaRPr lang="fa-IR" sz="2400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r" rtl="1"/>
            <a:endParaRPr lang="fa-IR" sz="2400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algn="r" rtl="1"/>
            <a:endParaRPr lang="fa-IR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مدل سازی ریاضی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3130647"/>
            <a:ext cx="6232353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333" y="4038599"/>
            <a:ext cx="4377267" cy="211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882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قابلیت حل و محاسبه دما به صورت گذرا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نمونه نتایج</a:t>
            </a:r>
            <a:endParaRPr lang="en-US" sz="3600" dirty="0"/>
          </a:p>
        </p:txBody>
      </p:sp>
      <p:pic>
        <p:nvPicPr>
          <p:cNvPr id="5" name="Picture 4" descr="untitl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1" t="4477" r="6558"/>
          <a:stretch>
            <a:fillRect/>
          </a:stretch>
        </p:blipFill>
        <p:spPr bwMode="auto">
          <a:xfrm>
            <a:off x="1981200" y="1981200"/>
            <a:ext cx="4791075" cy="3819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ارتباط پروفایل کنترل وضعیت و تاثیر آن بر حرارت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محاسبه ضرایب دید ماهواره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محاسبه زمان سایه در هر مدار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محاسبه مساحت یک المان چهار وجهی 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نحوه اعمال شرط مرزی بر روی صفحات ماهواره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6- نحوه تغییر شرط مرزی مدار و جهت گیری‌ها</a:t>
            </a:r>
          </a:p>
          <a:p>
            <a:pPr marL="109728" indent="0" algn="r" rtl="1">
              <a:lnSpc>
                <a:spcPct val="150000"/>
              </a:lnSpc>
              <a:buNone/>
            </a:pP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4291</TotalTime>
  <Words>496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B Nazanin</vt:lpstr>
      <vt:lpstr>B Titr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            مدل سازی الزامات حرارتی میکروماهواره مجهز به عملگر مومنتومی نوترکیب  مهدی اعرابی تیر96     </vt:lpstr>
      <vt:lpstr> </vt:lpstr>
      <vt:lpstr>مقدمه </vt:lpstr>
      <vt:lpstr>PowerPoint Presentation</vt:lpstr>
      <vt:lpstr>توانمندیهای کُد</vt:lpstr>
      <vt:lpstr>توانمندیهای کُد</vt:lpstr>
      <vt:lpstr>مدل سازی ریاضی</vt:lpstr>
      <vt:lpstr>نمونه نتایج</vt:lpstr>
      <vt:lpstr>آنچه در این کد خواهید آموخت</vt:lpstr>
      <vt:lpstr>نکات و الزامات</vt:lpstr>
      <vt:lpstr>مراجع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200</cp:revision>
  <dcterms:created xsi:type="dcterms:W3CDTF">2006-08-16T00:00:00Z</dcterms:created>
  <dcterms:modified xsi:type="dcterms:W3CDTF">2018-01-07T21:19:41Z</dcterms:modified>
</cp:coreProperties>
</file>