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66" r:id="rId2"/>
    <p:sldId id="373" r:id="rId3"/>
    <p:sldId id="354" r:id="rId4"/>
    <p:sldId id="355" r:id="rId5"/>
    <p:sldId id="374" r:id="rId6"/>
    <p:sldId id="356" r:id="rId7"/>
    <p:sldId id="371" r:id="rId8"/>
    <p:sldId id="357" r:id="rId9"/>
    <p:sldId id="368" r:id="rId10"/>
    <p:sldId id="369" r:id="rId11"/>
    <p:sldId id="361" r:id="rId12"/>
    <p:sldId id="367" r:id="rId13"/>
    <p:sldId id="370" r:id="rId14"/>
    <p:sldId id="362" r:id="rId15"/>
    <p:sldId id="365" r:id="rId16"/>
    <p:sldId id="375" r:id="rId17"/>
    <p:sldId id="376" r:id="rId18"/>
    <p:sldId id="377" r:id="rId19"/>
    <p:sldId id="378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8/26/2017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</a:t>
            </a: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تحلیل وبهینه سازی مسیرهای حرکت فضاپیما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(مقدمه‌ای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برالگوریتم‌های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بهینه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عددی)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حسین دادرس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تابستان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997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/>
              <a:t>نتایج </a:t>
            </a:r>
            <a:r>
              <a:rPr lang="fa-IR" sz="2400" dirty="0" smtClean="0"/>
              <a:t>هم­نشانی</a:t>
            </a:r>
          </a:p>
          <a:p>
            <a:pPr algn="ctr" rt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مقایسه روش­های ترانگاشت مستقیم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923100"/>
            <a:ext cx="5731510" cy="40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/>
              <a:t>بهینگی ساختار های سوئیچینگ کنترلی در نظر گرفته شده و تابع سوئیچ </a:t>
            </a:r>
            <a:r>
              <a:rPr lang="fa-IR" sz="2400" dirty="0" smtClean="0"/>
              <a:t>گسسته</a:t>
            </a:r>
          </a:p>
          <a:p>
            <a:pPr algn="ctr" rtl="1"/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اعتبار سنجی بهینگی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" y="2743200"/>
            <a:ext cx="2880995" cy="2743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2667000"/>
            <a:ext cx="369760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/>
              <a:t>تخمین گسسته-ملاقاتی می­تواند برای حل تخمین گسسته که </a:t>
            </a:r>
            <a:r>
              <a:rPr lang="en-US" sz="2400" dirty="0"/>
              <a:t>TPBVP </a:t>
            </a:r>
            <a:r>
              <a:rPr lang="fa-IR" sz="2400" dirty="0"/>
              <a:t>را ارضا می­کند، مورد استفاده قرار گیرد.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3600" dirty="0">
                <a:solidFill>
                  <a:srgbClr val="FF0000"/>
                </a:solidFill>
                <a:effectLst/>
              </a:rPr>
              <a:t>اعتبار سنجی بهینگی با استفاده از معادلات اولر-لاگرانژ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3011805" cy="2743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2590800"/>
            <a:ext cx="43040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/>
              <a:t>مدل بخش برای مأموریت پرواز قمری بازگشت </a:t>
            </a:r>
            <a:r>
              <a:rPr lang="fa-IR" sz="2400" dirty="0" smtClean="0"/>
              <a:t>آزاد</a:t>
            </a:r>
          </a:p>
          <a:p>
            <a:pPr algn="ctr" rtl="1"/>
            <a:r>
              <a:rPr lang="fa-IR" sz="2400" dirty="0"/>
              <a:t>تخمین اولیه و حل نهایی برای مأموریت پرواز قمری بازگشت آزاد.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مأموریت عبور قمری بازگشت آزاد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7350" y="2590800"/>
            <a:ext cx="4184650" cy="32918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41850" y="2590800"/>
            <a:ext cx="41269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algn="justLow" rtl="1"/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dirty="0"/>
              <a:t>عناصر کلیدی مرتبط با یک سیستم بهینه­سازی عمومی مسیر ارائه شده­اند. این سیستمی است که می­تواند برای تحلیل گستره بزرگی از مسائل به کار رود. این سیستم، حل­های این مسائل را آسان می­کند، زیرا از یک مدل مبتنی بر بخش به عنوان بلوک ساختمانی برای ساخت مسیرهای ساده تا پیچیده استفاده می­کند. در یک مسأله بهینه­سازی، با مدل مسیر مناسب، فرآیند اساسی که در پی می­آید، شناسایی مجموعه متغیرهای جستجو، مجموعه توابعی که باید تخمینه شود و تابعی که باید اکسترمم شود، می­باشد. بسته به اینکه اینها چگونه شناسایی شوند، فرآیند با قرار دادن مسأله در یکی از سه روش حل دنبال می­شود: یافتن ریشه غیر خطی، یک مسأله حداقل- حداکثر یا یک مسأله بهینه­سازی پارامتر، تأکید بر روی فرآیند مدل­سازی و به میزان کمتر بر روی روش­های عددی واقعی استفاده شده در فرآیندهای حل قرار دارد که فرض شده به خوبی فهمیده شده­اند.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</a:rPr>
              <a:t>نتیجه گیری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dirty="0" smtClean="0"/>
              <a:t>نتایج مربوط به مدارهای تناوبی قمری </a:t>
            </a:r>
            <a:endParaRPr lang="en-US" sz="2400" b="1" dirty="0"/>
          </a:p>
          <a:p>
            <a:pPr algn="r" rtl="1">
              <a:lnSpc>
                <a:spcPct val="200000"/>
              </a:lnSpc>
            </a:pP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نتایج عددی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810000"/>
            <a:ext cx="4333594" cy="2819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514600"/>
          <a:ext cx="6080760" cy="1280160"/>
        </p:xfrm>
        <a:graphic>
          <a:graphicData uri="http://schemas.openxmlformats.org/drawingml/2006/table">
            <a:tbl>
              <a:tblPr rtl="1"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x(0) (DU)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T (TU)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39750" algn="ctr"/>
                          <a:tab pos="1079500" algn="r"/>
                        </a:tabLs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	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تعداد حلقه­ها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کلاس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0.891403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1.446013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39750" algn="ctr"/>
                          <a:tab pos="1079500" algn="r"/>
                        </a:tabLs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	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0.945452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5.719834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39750" algn="ctr"/>
                          <a:tab pos="1079500" algn="r"/>
                        </a:tabLs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	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H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0.853238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6.036339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39750" algn="ctr"/>
                          <a:tab pos="1079500" algn="r"/>
                        </a:tabLs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	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Mitra"/>
                        </a:rPr>
                        <a:t>نامشخص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.</a:t>
            </a:r>
            <a:r>
              <a:rPr lang="fa-IR" sz="4400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2- مدارهای تناوبی حول ماه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3242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3- مدار تناوبی قمری چهار حلقه­ای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55" y="1481138"/>
            <a:ext cx="593869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>
                <a:cs typeface="B Titr" panose="00000700000000000000" pitchFamily="2" charset="-78"/>
              </a:rPr>
              <a:t>مسئله </a:t>
            </a:r>
            <a:r>
              <a:rPr lang="fa-IR" sz="2400" b="1" dirty="0" smtClean="0">
                <a:cs typeface="B Titr" panose="00000700000000000000" pitchFamily="2" charset="-78"/>
              </a:rPr>
              <a:t>بهینه سازی </a:t>
            </a:r>
            <a:r>
              <a:rPr lang="fa-IR" sz="2400" b="1" dirty="0">
                <a:cs typeface="B Titr" panose="00000700000000000000" pitchFamily="2" charset="-78"/>
              </a:rPr>
              <a:t>مسیر فضاپیما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</a:t>
            </a:r>
            <a:r>
              <a:rPr lang="fa-IR" sz="2400" b="1" dirty="0">
                <a:cs typeface="B Titr" panose="00000700000000000000" pitchFamily="2" charset="-78"/>
              </a:rPr>
              <a:t>نظریه بردار اولیه و کاربردها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3- بهینه سازی مسیر حرکت فضاپیما با استفاده از ترانگاشت مستقیم و </a:t>
            </a:r>
            <a:r>
              <a:rPr lang="fa-IR" sz="2400" b="1" dirty="0" smtClean="0">
                <a:cs typeface="B Titr" panose="00000700000000000000" pitchFamily="2" charset="-78"/>
              </a:rPr>
              <a:t>برنامه -ریزی </a:t>
            </a:r>
            <a:r>
              <a:rPr lang="fa-IR" sz="2400" b="1" dirty="0">
                <a:cs typeface="B Titr" panose="00000700000000000000" pitchFamily="2" charset="-78"/>
              </a:rPr>
              <a:t>غیرخطی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4- عناصر یک سیستم نرم افزاری برای بهینه سازی مسیر فضاپیما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5- بهینه سازی عمومی و ساده کردن فضا برای طراحی مسیر 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پروژه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79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اولیه با نرم افزارهای عددی همانند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مطالعه کتل کنترل بهینه و نظریه های ارائه شده کنونی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مسئله کنترل بهینه 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گذراندن واحدهای درسی کنترل بهینه فضاپیما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کنترلرهای فازی و ترکیبی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53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ew Picture"/>
          <p:cNvPicPr/>
          <p:nvPr/>
        </p:nvPicPr>
        <p:blipFill>
          <a:blip r:embed="rId2" cstate="print"/>
          <a:srcRect r="1334"/>
          <a:stretch>
            <a:fillRect/>
          </a:stretch>
        </p:blipFill>
        <p:spPr bwMode="auto">
          <a:xfrm>
            <a:off x="222913" y="762000"/>
            <a:ext cx="8921087" cy="53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23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lvl="0" indent="-457200" algn="r" rtl="1">
              <a:buFont typeface="+mj-lt"/>
              <a:buAutoNum type="arabicPeriod"/>
            </a:pPr>
            <a:r>
              <a:rPr lang="fa-IR" sz="2400" b="1" dirty="0" smtClean="0">
                <a:cs typeface="B Titr" pitchFamily="2" charset="-78"/>
              </a:rPr>
              <a:t>انتقال­های مداری بهینه با پیشران کم</a:t>
            </a:r>
            <a:endParaRPr lang="en-US" sz="2400" b="1" dirty="0" smtClean="0">
              <a:cs typeface="B Titr" pitchFamily="2" charset="-78"/>
            </a:endParaRPr>
          </a:p>
          <a:p>
            <a:pPr marL="566928" lvl="0" indent="-457200" algn="r" rtl="1">
              <a:buFont typeface="+mj-lt"/>
              <a:buAutoNum type="arabicPeriod"/>
            </a:pPr>
            <a:r>
              <a:rPr lang="fa-IR" sz="2400" b="1" dirty="0" smtClean="0">
                <a:cs typeface="B Titr" pitchFamily="2" charset="-78"/>
              </a:rPr>
              <a:t>انجام شبیه سازی در شرایطی که نمونه شبیه سازی شده دینامیکی موجود باشد.</a:t>
            </a:r>
          </a:p>
          <a:p>
            <a:pPr marL="566928" lvl="0" indent="-457200" algn="r" rtl="1">
              <a:buFont typeface="+mj-lt"/>
              <a:buAutoNum type="arabicPeriod"/>
            </a:pPr>
            <a:endParaRPr lang="en-US" sz="2400" dirty="0" smtClean="0">
              <a:cs typeface="B Titr" pitchFamily="2" charset="-78"/>
            </a:endParaRPr>
          </a:p>
          <a:p>
            <a:pPr marL="566928" lvl="0" indent="-457200" algn="r" rtl="1">
              <a:buFont typeface="+mj-lt"/>
              <a:buAutoNum type="arabicPeriod"/>
            </a:pPr>
            <a:r>
              <a:rPr lang="fa-IR" sz="2400" b="1" dirty="0" smtClean="0">
                <a:cs typeface="B Titr" pitchFamily="2" charset="-78"/>
              </a:rPr>
              <a:t>انجام شبیه سازی برای هندسه های دیگر.</a:t>
            </a:r>
          </a:p>
          <a:p>
            <a:pPr marL="566928" lvl="0" indent="-457200" algn="r" rtl="1">
              <a:buFont typeface="+mj-lt"/>
              <a:buAutoNum type="arabicPeriod"/>
            </a:pPr>
            <a:endParaRPr lang="en-US" sz="2400" dirty="0" smtClean="0">
              <a:cs typeface="B Titr" pitchFamily="2" charset="-78"/>
            </a:endParaRPr>
          </a:p>
          <a:p>
            <a:pPr marL="566928" lvl="0" indent="-457200" algn="r" rtl="1">
              <a:buFont typeface="+mj-lt"/>
              <a:buAutoNum type="arabicPeriod"/>
            </a:pPr>
            <a:r>
              <a:rPr lang="fa-IR" sz="2400" b="1" dirty="0" smtClean="0">
                <a:cs typeface="B Titr" pitchFamily="2" charset="-78"/>
              </a:rPr>
              <a:t>شبیه سازی با کنترلرهای فازی .</a:t>
            </a:r>
            <a:endParaRPr lang="en-US" sz="2400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</a:rPr>
              <a:t>پیشنهادات جهت ادامه کار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endParaRPr lang="en-US" dirty="0"/>
          </a:p>
          <a:p>
            <a:pPr algn="just" rtl="1"/>
            <a:r>
              <a:rPr lang="fa-IR" sz="2000" dirty="0" smtClean="0"/>
              <a:t>موضوع بهینه­سازی مسیر فضاپیما، تاریخچه­ای طولانی و جذاب دارد. این مسئله را می­توان به سادگی به صورت «تعیین مسیری برای فضاپیما که شرایط اولیه و نهایی را در حال اجرای ماموریت تخمینه سازد و برخی از کمیت­های مهم را نیز کمینه کند» بیان کرد. متعارف­ترین هدف، کمینه کردن پیشران مورد نیاز یا هم­ارز با آن، بیشینه کردن بخشی از فضاپیماست که به پیشران اختصاص ندارد. البته، همانگونه که در بهینه­سازی سیستم­های دینامیکی پیوسته متداول است، معمولاً لازم است که یک حد بالای عملی برای زمان نهایی قرار داده شود یا بهینه­ساز، زمان را برای پیشران تعیین خواهد کرد. هم چنین، مسائلی درباره مسیر فضاپیما وجود دارند که در آن­ها، کمینه کردن زمان پرواز، امر مهمی است یا مسائلی که به عنوان مثال، نیروی پیشران پیوسته را به کار می­برند که در آن­ها، کمینه کردن زمان پرواز و کمینه کردن استفاده از پیشران، هم­ارز هستند.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مقدمه</a:t>
            </a:r>
            <a:endParaRPr lang="en-US" sz="36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 lnSpcReduction="10000"/>
          </a:bodyPr>
          <a:lstStyle/>
          <a:p>
            <a:pPr marL="109728" indent="0" algn="ctr" rtl="1">
              <a:lnSpc>
                <a:spcPct val="150000"/>
              </a:lnSpc>
              <a:buNone/>
            </a:pPr>
            <a:r>
              <a:rPr lang="fa-IR" sz="3500" b="1" dirty="0" smtClean="0">
                <a:solidFill>
                  <a:srgbClr val="FF0000"/>
                </a:solidFill>
              </a:rPr>
              <a:t>الگوریتم­های تکاملی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fa-IR" sz="2400" dirty="0"/>
              <a:t>یک روش متفاوت کیفی، که اخیراً برای بهینه­سازی مسیر فضاپیما به کار رفته است، استفاده از «الگوریتم­های تکاملی» </a:t>
            </a:r>
            <a:r>
              <a:rPr lang="en-US" sz="2400" dirty="0"/>
              <a:t>(EA)</a:t>
            </a:r>
            <a:r>
              <a:rPr lang="fa-IR" sz="2400" dirty="0"/>
              <a:t> است. شناخته­شده­ترین </a:t>
            </a:r>
            <a:r>
              <a:rPr lang="en-US" sz="2400" dirty="0"/>
              <a:t>EA</a:t>
            </a:r>
            <a:r>
              <a:rPr lang="fa-IR" sz="2400" dirty="0"/>
              <a:t>، الگوریتم ژنتیک </a:t>
            </a:r>
            <a:r>
              <a:rPr lang="en-US" sz="2400" dirty="0"/>
              <a:t>(GA)</a:t>
            </a:r>
            <a:r>
              <a:rPr lang="fa-IR" sz="2400" dirty="0"/>
              <a:t> است. </a:t>
            </a:r>
            <a:r>
              <a:rPr lang="en-US" sz="2400" dirty="0"/>
              <a:t>EA </a:t>
            </a:r>
            <a:r>
              <a:rPr lang="fa-IR" sz="2400" dirty="0"/>
              <a:t>ها، بهینه</a:t>
            </a:r>
            <a:r>
              <a:rPr lang="en-US" sz="2400" dirty="0"/>
              <a:t>­</a:t>
            </a:r>
            <a:r>
              <a:rPr lang="fa-IR" sz="2400" dirty="0"/>
              <a:t>سازهای عددی هستند که با استفاده از روش­های مشابه با روش­های طبیعی، مجموعه بهینه پارامترهای گسسته­ای را که برای مشخصه­یابی جواب مسئله به کار می­روند، تعیین می­کنند. </a:t>
            </a:r>
            <a:r>
              <a:rPr lang="en-US" sz="2400" dirty="0"/>
              <a:t>EA</a:t>
            </a:r>
            <a:r>
              <a:rPr lang="fa-IR" sz="2400" dirty="0"/>
              <a:t>ها، دو مزیت مهم نسبت به همه روش­های حل مستقیم و غیرمستقیمی دارند که پیشتر در این فصل توصیف شده­اند: آن­ها به حدس اولیه برای حل نیاز ندارند (در واقع، آن­ها مجموعه­ای از جواب­های اولیه را به صورت تصادفی تولید می­کنند)، و با احتمال بیشتری نسبت به دیگر روش­ها، به جای این که به سمت کمینه محلی جذب شوند، مکان کمینه کل را در فضای تحقیقاتی تعیین می­کنند. </a:t>
            </a:r>
            <a:endParaRPr lang="en-US" sz="2400" dirty="0"/>
          </a:p>
          <a:p>
            <a:pPr algn="just" rtl="1"/>
            <a:r>
              <a:rPr lang="fa-IR" sz="2400" dirty="0"/>
              <a:t>همه </a:t>
            </a:r>
            <a:r>
              <a:rPr lang="en-US" sz="2400" dirty="0"/>
              <a:t>EA</a:t>
            </a:r>
            <a:r>
              <a:rPr lang="fa-IR" sz="2400" dirty="0"/>
              <a:t>ها نیاز دارند که راه­حل مسئله را باید بتوان با یک مجموعه کوچک از پارامترهای گسسته، در مقایسه با بردار پارامترهای برنامه غیرخطی توصیف کرد. این کار، برای مسئله­های بهینه­سازی مسیر فضاپیما، می­تواند به چندین روش تکمیل شود: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 rtl="1"/>
            <a:r>
              <a:rPr lang="fa-IR" dirty="0"/>
              <a:t>اگر این مسیر را بتوان به صورت طبیعی با یک مجموعه معین، به عنوان مثال با یک مسیر با نیروی پیشران ضربه­ای، توصیف کرد، این پارامترها مواردی مانند زمان، بزرگی و جهت ضربه­ها خواهند بود. بین ضربه­ها، مسیرها را می­توان با حل مسئله لامبرت تعیین کرد. در این مورد، تعداد کمی از پارامترها، برای توصیف کامل جواب کافی هستند. </a:t>
            </a:r>
            <a:endParaRPr lang="en-US" dirty="0"/>
          </a:p>
          <a:p>
            <a:pPr algn="just" rtl="1"/>
            <a:r>
              <a:rPr lang="fa-IR" dirty="0"/>
              <a:t>اگر مسیر، شامل کمان­های غیرقابل انتگرال­گیری، به طور مثال کمان­هایی با نیروی پیشران کم باشد، باز هم موردی وجود دارد که بسیاری از مسیر را در آن می­توان با تعداد اندکی از پارامترها مانند زمان­های ورود و خروج و زمان­های آغاز و پایان کمان­های نیروی پیشران توصیف کرد. کمیت­هایی که باید به صورت پیوسته توصیف شوند، مانند پیشینه زمانی جهت­گیری و بزرگی نیروی پیشران، را می­توان مثلاً با استفاده از معادلات چند جمله­ای بر حسب زمان پارامتری کرد. آنگاه، پارامترهای اضافی، تعداد اندکی از ضرایب چندجمله­ای هستند 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انتخاب مسیر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7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fa-IR" sz="2400" dirty="0"/>
              <a:t>فضاپیمای در حال پرواز، یک سیستم دینامیکی است. همچون سایر سیستم­های دینامیکی، این سیستم نسبتاً سر راست بوده، معادلات حرکتی آن پیوسته و قطعی هستند و در حالت آزاد، انتگرال­پذیر بوده و اغتشاشاتی مانند جاذبه­های اجسام دیگر نسبت به جسم مرکزی، عموماً کوچک می­باشند. مشکل هنگامی به وجود می­آید که با یک مساله کامل، متناظر با ماموریت فضایی واقعی، سر و کار داریم. برای مثال، یک پرواز بین سیاره ای، که از مدار زمین شروع شده و با تقاطع با مدار مریخ خاتمه می­یابد، معادلات حرکتی پیچیده و شرط مرزی وابسته به زمان دارد، و هنگامی که فضاپیما از حالت پرواز سیاره مرکزی به خورشید مرکزی انتقال می­یابد (و بالعکس)، نیاز به تبدیل مختصات دارد و همچنین تغییرات گسسته در این سیستم بیانگر این است که موتور راکت پرتاب شده و سرعت و جرم فضا پیما به یک باره تغییر می­یابد. اگر از سیستم محرکه الکتریکی پیشرانش پایین استفاده شود، سیستم بیشتر پیچیده می­شود، چراکه کمان­های انتگرال­پذیر وجود نداشته و متغیرهای طراحی، که قبلاً کمیت­های گسسته­ای بودند، مانند زمان، اندازه و جهت ضربه­ها، هم اکنون تاریخچه زمانی پیوسته­ای دارند.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effectLst/>
              </a:rPr>
              <a:t>بهینه­سازی مسیر حرکت فضاپیما با استفاده از ترانگاشت مستقیم و برنامه­ریزی غیرخطی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/>
              <a:t>روش</a:t>
            </a:r>
            <a:r>
              <a:rPr lang="en-US" sz="2400" b="1" dirty="0"/>
              <a:t>­</a:t>
            </a:r>
            <a:r>
              <a:rPr lang="fa-IR" sz="2400" b="1" dirty="0"/>
              <a:t>های ترانگاشتی</a:t>
            </a:r>
            <a:endParaRPr lang="en-US" sz="2400" b="1" dirty="0"/>
          </a:p>
          <a:p>
            <a:pPr algn="r" rtl="1"/>
            <a:r>
              <a:rPr lang="fa-IR" sz="2400" b="1" dirty="0"/>
              <a:t>روش هم</a:t>
            </a:r>
            <a:r>
              <a:rPr lang="en-US" sz="2400" b="1" dirty="0"/>
              <a:t>­</a:t>
            </a:r>
            <a:r>
              <a:rPr lang="fa-IR" sz="2400" b="1" dirty="0"/>
              <a:t>نشانی اولیه (با استفاده از چند جمله­ای هرمیت)</a:t>
            </a:r>
            <a:endParaRPr lang="en-US" sz="2400" b="1" dirty="0"/>
          </a:p>
          <a:p>
            <a:pPr algn="r" rtl="1"/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بهینه­سازی مسیر حرکت فضاپیما با استفاده از ترانگاشت مستقیم و برنامه­ریزی </a:t>
            </a:r>
            <a:r>
              <a:rPr lang="fa-IR" sz="3600" dirty="0" smtClean="0">
                <a:solidFill>
                  <a:srgbClr val="FF0000"/>
                </a:solidFill>
                <a:effectLst/>
              </a:rPr>
              <a:t>غیرخطی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fa-IR" sz="3600" dirty="0">
                <a:solidFill>
                  <a:srgbClr val="FF0000"/>
                </a:solidFill>
                <a:effectLst/>
              </a:rPr>
              <a:t/>
            </a:r>
            <a:br>
              <a:rPr lang="fa-IR" sz="3600" dirty="0">
                <a:solidFill>
                  <a:srgbClr val="FF0000"/>
                </a:solidFill>
                <a:effectLst/>
              </a:rPr>
            </a:br>
            <a:r>
              <a:rPr lang="fa-IR" sz="3600" dirty="0" smtClean="0">
                <a:solidFill>
                  <a:srgbClr val="FF0000"/>
                </a:solidFill>
                <a:effectLst/>
              </a:rPr>
              <a:t>روش های مختلف: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2743200"/>
            <a:ext cx="487235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/>
              <a:t>توصیف روند شبه طیفی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</a:rPr>
              <a:t>روش­های شبه طیفی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92705" y="2184082"/>
            <a:ext cx="3958590" cy="24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/>
              <a:t>ساختار طرح پرتاب </a:t>
            </a:r>
            <a:r>
              <a:rPr lang="fa-IR" sz="2400" dirty="0" smtClean="0"/>
              <a:t>موازی </a:t>
            </a:r>
            <a:r>
              <a:rPr lang="en-US" sz="2400" dirty="0"/>
              <a:t>RK </a:t>
            </a:r>
            <a:r>
              <a:rPr lang="fa-IR" sz="2400" dirty="0"/>
              <a:t>سه </a:t>
            </a:r>
            <a:r>
              <a:rPr lang="fa-IR" sz="2400" dirty="0" smtClean="0"/>
              <a:t>گامی</a:t>
            </a:r>
          </a:p>
          <a:p>
            <a:pPr algn="ctr" rt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025" y="76201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dirty="0">
                <a:solidFill>
                  <a:srgbClr val="FF0000"/>
                </a:solidFill>
                <a:effectLst/>
              </a:rPr>
              <a:t>روش مستقیم بدون استفاده از </a:t>
            </a:r>
            <a:r>
              <a:rPr lang="fa-IR" sz="3600" dirty="0" smtClean="0">
                <a:solidFill>
                  <a:srgbClr val="FF0000"/>
                </a:solidFill>
                <a:effectLst/>
              </a:rPr>
              <a:t>هم­نشانی:پرتاب-موازی </a:t>
            </a:r>
            <a:r>
              <a:rPr lang="en-US" sz="3600" dirty="0">
                <a:solidFill>
                  <a:srgbClr val="FF0000"/>
                </a:solidFill>
                <a:effectLst/>
              </a:rPr>
              <a:t>R-K</a:t>
            </a:r>
          </a:p>
        </p:txBody>
      </p:sp>
      <p:pic>
        <p:nvPicPr>
          <p:cNvPr id="55" name="Picture 5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6"/>
          <a:stretch/>
        </p:blipFill>
        <p:spPr bwMode="auto">
          <a:xfrm>
            <a:off x="2286000" y="2159317"/>
            <a:ext cx="4572000" cy="2539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4662</TotalTime>
  <Words>1213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 Mitra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                            تحلیل وبهینه سازی مسیرهای حرکت فضاپیما (مقدمه‌ای برالگوریتم‌های بهینه عددی)   حسین دادرس تابستان 95     </vt:lpstr>
      <vt:lpstr> </vt:lpstr>
      <vt:lpstr> مقدمه</vt:lpstr>
      <vt:lpstr>PowerPoint Presentation</vt:lpstr>
      <vt:lpstr>انتخاب مسیر</vt:lpstr>
      <vt:lpstr>بهینه­سازی مسیر حرکت فضاپیما با استفاده از ترانگاشت مستقیم و برنامه­ریزی غیرخطی</vt:lpstr>
      <vt:lpstr>بهینه­سازی مسیر حرکت فضاپیما با استفاده از ترانگاشت مستقیم و برنامه­ریزی غیرخطی  روش های مختلف:</vt:lpstr>
      <vt:lpstr>روش­های شبه طیفی</vt:lpstr>
      <vt:lpstr>روش مستقیم بدون استفاده از هم­نشانی:پرتاب-موازی R-K</vt:lpstr>
      <vt:lpstr>مقایسه روش­های ترانگاشت مستقیم</vt:lpstr>
      <vt:lpstr>اعتبار سنجی بهینگی</vt:lpstr>
      <vt:lpstr>اعتبار سنجی بهینگی با استفاده از معادلات اولر-لاگرانژ</vt:lpstr>
      <vt:lpstr>مأموریت عبور قمری بازگشت آزاد</vt:lpstr>
      <vt:lpstr>نتیجه گیری</vt:lpstr>
      <vt:lpstr>نتایج عددی</vt:lpstr>
      <vt:lpstr>. 2- مدارهای تناوبی حول ماه  </vt:lpstr>
      <vt:lpstr>3- مدار تناوبی قمری چهار حلقه­ای</vt:lpstr>
      <vt:lpstr>آنچه در این پروژه خواهید آموخت</vt:lpstr>
      <vt:lpstr>نکات و الزامات</vt:lpstr>
      <vt:lpstr>پیشنهادات جهت ادامه کار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228</cp:revision>
  <dcterms:created xsi:type="dcterms:W3CDTF">2006-08-16T00:00:00Z</dcterms:created>
  <dcterms:modified xsi:type="dcterms:W3CDTF">2017-08-26T14:39:47Z</dcterms:modified>
</cp:coreProperties>
</file>