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sldIdLst>
    <p:sldId id="366" r:id="rId2"/>
    <p:sldId id="354" r:id="rId3"/>
    <p:sldId id="355" r:id="rId4"/>
    <p:sldId id="356" r:id="rId5"/>
    <p:sldId id="367" r:id="rId6"/>
    <p:sldId id="368" r:id="rId7"/>
    <p:sldId id="369"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7" r:id="rId24"/>
    <p:sldId id="386" r:id="rId25"/>
    <p:sldId id="388" r:id="rId26"/>
    <p:sldId id="389" r:id="rId27"/>
    <p:sldId id="390" r:id="rId28"/>
    <p:sldId id="391" r:id="rId29"/>
    <p:sldId id="362" r:id="rId30"/>
    <p:sldId id="36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4/14/2018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4/14/2018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4/14/2018</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4/14/2018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4/14/2018</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4/14/2018</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4/14/2018</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4/14/2018</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4/14/2018</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4/14/2018</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1.bin"/><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1.wmf"/><Relationship Id="rId5" Type="http://schemas.openxmlformats.org/officeDocument/2006/relationships/oleObject" Target="../embeddings/oleObject14.bin"/><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3.wmf"/><Relationship Id="rId5" Type="http://schemas.openxmlformats.org/officeDocument/2006/relationships/oleObject" Target="../embeddings/oleObject16.bin"/><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5.wmf"/><Relationship Id="rId5" Type="http://schemas.openxmlformats.org/officeDocument/2006/relationships/oleObject" Target="../embeddings/oleObject18.bin"/><Relationship Id="rId4" Type="http://schemas.openxmlformats.org/officeDocument/2006/relationships/image" Target="../media/image2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7.wmf"/><Relationship Id="rId5" Type="http://schemas.openxmlformats.org/officeDocument/2006/relationships/oleObject" Target="../embeddings/oleObject20.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3.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8.wmf"/><Relationship Id="rId5" Type="http://schemas.openxmlformats.org/officeDocument/2006/relationships/oleObject" Target="../embeddings/oleObject30.bin"/><Relationship Id="rId4" Type="http://schemas.openxmlformats.org/officeDocument/2006/relationships/image" Target="../media/image37.wmf"/></Relationships>
</file>

<file path=ppt/slides/_rels/slide2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3.wmf"/><Relationship Id="rId5" Type="http://schemas.openxmlformats.org/officeDocument/2006/relationships/oleObject" Target="../embeddings/oleObject31.bin"/><Relationship Id="rId4" Type="http://schemas.openxmlformats.org/officeDocument/2006/relationships/image" Target="../media/image45.emf"/></Relationships>
</file>

<file path=ppt/slides/_rels/slide27.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7.wmf"/><Relationship Id="rId5" Type="http://schemas.openxmlformats.org/officeDocument/2006/relationships/oleObject" Target="../embeddings/oleObject32.bin"/><Relationship Id="rId4" Type="http://schemas.openxmlformats.org/officeDocument/2006/relationships/image" Target="../media/image4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7.bin"/><Relationship Id="rId7"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 Id="rId9"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3600" dirty="0" smtClean="0">
                <a:solidFill>
                  <a:srgbClr val="FF0000"/>
                </a:solidFill>
                <a:cs typeface="B Titr" panose="00000700000000000000" pitchFamily="2" charset="-78"/>
              </a:rPr>
              <a:t>تحلیل آیروالاستیک هواپیمای کامل با استفاده از مدل سازی فضای حالت</a:t>
            </a:r>
            <a:r>
              <a:rPr lang="en-US" sz="3600" dirty="0" smtClean="0">
                <a:solidFill>
                  <a:srgbClr val="FF0000"/>
                </a:solidFill>
                <a:cs typeface="B Titr" panose="00000700000000000000" pitchFamily="2" charset="-78"/>
              </a:rPr>
              <a:t> </a:t>
            </a:r>
            <a:br>
              <a:rPr lang="en-US" sz="3600" dirty="0" smtClean="0">
                <a:solidFill>
                  <a:srgbClr val="FF0000"/>
                </a:solidFill>
                <a:cs typeface="B Titr" panose="00000700000000000000"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امیرحسین قبادی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مهر 96</a:t>
            </a:r>
            <a:br>
              <a:rPr lang="fa-IR" sz="3100" dirty="0" smtClean="0">
                <a:solidFill>
                  <a:srgbClr val="008000"/>
                </a:solidFill>
                <a:cs typeface="B Titr" panose="00000700000000000000" pitchFamily="2" charset="-78"/>
              </a:rPr>
            </a:b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99975"/>
            <a:ext cx="2756921" cy="1143002"/>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تشکیل ماتریس شکل مودها</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5142735"/>
              </p:ext>
            </p:extLst>
          </p:nvPr>
        </p:nvGraphicFramePr>
        <p:xfrm>
          <a:off x="838200" y="1823025"/>
          <a:ext cx="3892757" cy="2006576"/>
        </p:xfrm>
        <a:graphic>
          <a:graphicData uri="http://schemas.openxmlformats.org/presentationml/2006/ole">
            <mc:AlternateContent xmlns:mc="http://schemas.openxmlformats.org/markup-compatibility/2006">
              <mc:Choice xmlns:v="urn:schemas-microsoft-com:vml" Requires="v">
                <p:oleObj spid="_x0000_s5158" name="Equation" r:id="rId3" imgW="3695700" imgH="1905000" progId="Equation.DSMT4">
                  <p:embed/>
                </p:oleObj>
              </mc:Choice>
              <mc:Fallback>
                <p:oleObj name="Equation" r:id="rId3" imgW="3695700" imgH="1905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823025"/>
                        <a:ext cx="3892757" cy="2006576"/>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76189565"/>
              </p:ext>
            </p:extLst>
          </p:nvPr>
        </p:nvGraphicFramePr>
        <p:xfrm>
          <a:off x="838201" y="4149560"/>
          <a:ext cx="3205938" cy="1776405"/>
        </p:xfrm>
        <a:graphic>
          <a:graphicData uri="http://schemas.openxmlformats.org/presentationml/2006/ole">
            <mc:AlternateContent xmlns:mc="http://schemas.openxmlformats.org/markup-compatibility/2006">
              <mc:Choice xmlns:v="urn:schemas-microsoft-com:vml" Requires="v">
                <p:oleObj spid="_x0000_s5159" name="Equation" r:id="rId5" imgW="2908300" imgH="1600200" progId="Equation.DSMT4">
                  <p:embed/>
                </p:oleObj>
              </mc:Choice>
              <mc:Fallback>
                <p:oleObj name="Equation" r:id="rId5" imgW="2908300" imgH="1600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1" y="4149560"/>
                        <a:ext cx="3205938" cy="1776405"/>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017153420"/>
              </p:ext>
            </p:extLst>
          </p:nvPr>
        </p:nvGraphicFramePr>
        <p:xfrm>
          <a:off x="4985477" y="4380634"/>
          <a:ext cx="2247900" cy="1609725"/>
        </p:xfrm>
        <a:graphic>
          <a:graphicData uri="http://schemas.openxmlformats.org/presentationml/2006/ole">
            <mc:AlternateContent xmlns:mc="http://schemas.openxmlformats.org/markup-compatibility/2006">
              <mc:Choice xmlns:v="urn:schemas-microsoft-com:vml" Requires="v">
                <p:oleObj spid="_x0000_s5160" name="Equation" r:id="rId7" imgW="2247900" imgH="1612900" progId="Equation.DSMT4">
                  <p:embed/>
                </p:oleObj>
              </mc:Choice>
              <mc:Fallback>
                <p:oleObj name="Equation" r:id="rId7" imgW="2247900" imgH="16129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85477" y="4380634"/>
                        <a:ext cx="2247900" cy="1609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75201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سرعت قسمت های مختلف پس ازاعمال جداسازی </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628089705"/>
              </p:ext>
            </p:extLst>
          </p:nvPr>
        </p:nvGraphicFramePr>
        <p:xfrm>
          <a:off x="762000" y="2209800"/>
          <a:ext cx="5421105" cy="2621132"/>
        </p:xfrm>
        <a:graphic>
          <a:graphicData uri="http://schemas.openxmlformats.org/presentationml/2006/ole">
            <mc:AlternateContent xmlns:mc="http://schemas.openxmlformats.org/markup-compatibility/2006">
              <mc:Choice xmlns:v="urn:schemas-microsoft-com:vml" Requires="v">
                <p:oleObj spid="_x0000_s6173" name="Equation" r:id="rId3" imgW="4025900" imgH="1625600" progId="Equation.DSMT4">
                  <p:embed/>
                </p:oleObj>
              </mc:Choice>
              <mc:Fallback>
                <p:oleObj name="Equation" r:id="rId3" imgW="4025900" imgH="1625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09800"/>
                        <a:ext cx="5421105" cy="2621132"/>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88198436"/>
              </p:ext>
            </p:extLst>
          </p:nvPr>
        </p:nvGraphicFramePr>
        <p:xfrm>
          <a:off x="762000" y="5210954"/>
          <a:ext cx="5106361" cy="540984"/>
        </p:xfrm>
        <a:graphic>
          <a:graphicData uri="http://schemas.openxmlformats.org/presentationml/2006/ole">
            <mc:AlternateContent xmlns:mc="http://schemas.openxmlformats.org/markup-compatibility/2006">
              <mc:Choice xmlns:v="urn:schemas-microsoft-com:vml" Requires="v">
                <p:oleObj spid="_x0000_s6174" name="Equation" r:id="rId5" imgW="3683000" imgH="393700" progId="Equation.DSMT4">
                  <p:embed/>
                </p:oleObj>
              </mc:Choice>
              <mc:Fallback>
                <p:oleObj name="Equation" r:id="rId5" imgW="3683000" imgH="3937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5210954"/>
                        <a:ext cx="5106361" cy="540984"/>
                      </a:xfrm>
                      <a:prstGeom prst="rect">
                        <a:avLst/>
                      </a:prstGeom>
                      <a:noFill/>
                    </p:spPr>
                  </p:pic>
                </p:oleObj>
              </mc:Fallback>
            </mc:AlternateContent>
          </a:graphicData>
        </a:graphic>
      </p:graphicFrame>
    </p:spTree>
    <p:extLst>
      <p:ext uri="{BB962C8B-B14F-4D97-AF65-F5344CB8AC3E}">
        <p14:creationId xmlns:p14="http://schemas.microsoft.com/office/powerpoint/2010/main" val="318968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 ماتریس های سفتی و میرایی</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361224025"/>
              </p:ext>
            </p:extLst>
          </p:nvPr>
        </p:nvGraphicFramePr>
        <p:xfrm>
          <a:off x="457200" y="1859706"/>
          <a:ext cx="5786853" cy="2614418"/>
        </p:xfrm>
        <a:graphic>
          <a:graphicData uri="http://schemas.openxmlformats.org/presentationml/2006/ole">
            <mc:AlternateContent xmlns:mc="http://schemas.openxmlformats.org/markup-compatibility/2006">
              <mc:Choice xmlns:v="urn:schemas-microsoft-com:vml" Requires="v">
                <p:oleObj spid="_x0000_s7194" name="Equation" r:id="rId3" imgW="5486400" imgH="2476500" progId="Equation.DSMT4">
                  <p:embed/>
                </p:oleObj>
              </mc:Choice>
              <mc:Fallback>
                <p:oleObj name="Equation" r:id="rId3" imgW="5486400" imgH="24765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59706"/>
                        <a:ext cx="5786853" cy="261441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48652044"/>
              </p:ext>
            </p:extLst>
          </p:nvPr>
        </p:nvGraphicFramePr>
        <p:xfrm>
          <a:off x="544780" y="4737215"/>
          <a:ext cx="3176789" cy="1367635"/>
        </p:xfrm>
        <a:graphic>
          <a:graphicData uri="http://schemas.openxmlformats.org/presentationml/2006/ole">
            <mc:AlternateContent xmlns:mc="http://schemas.openxmlformats.org/markup-compatibility/2006">
              <mc:Choice xmlns:v="urn:schemas-microsoft-com:vml" Requires="v">
                <p:oleObj spid="_x0000_s7195" name="Equation" r:id="rId5" imgW="2895600" imgH="1244600" progId="Equation.DSMT4">
                  <p:embed/>
                </p:oleObj>
              </mc:Choice>
              <mc:Fallback>
                <p:oleObj name="Equation" r:id="rId5" imgW="2895600" imgH="1244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780" y="4737215"/>
                        <a:ext cx="3176789" cy="1367635"/>
                      </a:xfrm>
                      <a:prstGeom prst="rect">
                        <a:avLst/>
                      </a:prstGeom>
                      <a:noFill/>
                    </p:spPr>
                  </p:pic>
                </p:oleObj>
              </mc:Fallback>
            </mc:AlternateContent>
          </a:graphicData>
        </a:graphic>
      </p:graphicFrame>
    </p:spTree>
    <p:extLst>
      <p:ext uri="{BB962C8B-B14F-4D97-AF65-F5344CB8AC3E}">
        <p14:creationId xmlns:p14="http://schemas.microsoft.com/office/powerpoint/2010/main" val="1683394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معادلات نهایی </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086481925"/>
              </p:ext>
            </p:extLst>
          </p:nvPr>
        </p:nvGraphicFramePr>
        <p:xfrm>
          <a:off x="1066800" y="1481329"/>
          <a:ext cx="4440237" cy="1704975"/>
        </p:xfrm>
        <a:graphic>
          <a:graphicData uri="http://schemas.openxmlformats.org/presentationml/2006/ole">
            <mc:AlternateContent xmlns:mc="http://schemas.openxmlformats.org/markup-compatibility/2006">
              <mc:Choice xmlns:v="urn:schemas-microsoft-com:vml" Requires="v">
                <p:oleObj spid="_x0000_s8216" name="Equation" r:id="rId3" imgW="2806560" imgH="1079280" progId="Equation.DSMT4">
                  <p:embed/>
                </p:oleObj>
              </mc:Choice>
              <mc:Fallback>
                <p:oleObj name="Equation" r:id="rId3" imgW="2806560" imgH="1079280" progId="Equation.DSMT4">
                  <p:embed/>
                  <p:pic>
                    <p:nvPicPr>
                      <p:cNvPr id="0" name=""/>
                      <p:cNvPicPr>
                        <a:picLocks noChangeAspect="1" noChangeArrowheads="1"/>
                      </p:cNvPicPr>
                      <p:nvPr/>
                    </p:nvPicPr>
                    <p:blipFill>
                      <a:blip r:embed="rId4"/>
                      <a:srcRect/>
                      <a:stretch>
                        <a:fillRect/>
                      </a:stretch>
                    </p:blipFill>
                    <p:spPr bwMode="auto">
                      <a:xfrm>
                        <a:off x="1066800" y="1481329"/>
                        <a:ext cx="4440237" cy="1704975"/>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84976475"/>
              </p:ext>
            </p:extLst>
          </p:nvPr>
        </p:nvGraphicFramePr>
        <p:xfrm>
          <a:off x="905961" y="3448829"/>
          <a:ext cx="2365250" cy="2545345"/>
        </p:xfrm>
        <a:graphic>
          <a:graphicData uri="http://schemas.openxmlformats.org/presentationml/2006/ole">
            <mc:AlternateContent xmlns:mc="http://schemas.openxmlformats.org/markup-compatibility/2006">
              <mc:Choice xmlns:v="urn:schemas-microsoft-com:vml" Requires="v">
                <p:oleObj spid="_x0000_s8217" name="Equation" r:id="rId5" imgW="1879560" imgH="2019240" progId="Equation.DSMT4">
                  <p:embed/>
                </p:oleObj>
              </mc:Choice>
              <mc:Fallback>
                <p:oleObj name="Equation" r:id="rId5" imgW="1879560" imgH="2019240" progId="Equation.DSMT4">
                  <p:embed/>
                  <p:pic>
                    <p:nvPicPr>
                      <p:cNvPr id="0" name=""/>
                      <p:cNvPicPr>
                        <a:picLocks noChangeAspect="1" noChangeArrowheads="1"/>
                      </p:cNvPicPr>
                      <p:nvPr/>
                    </p:nvPicPr>
                    <p:blipFill>
                      <a:blip r:embed="rId6"/>
                      <a:srcRect/>
                      <a:stretch>
                        <a:fillRect/>
                      </a:stretch>
                    </p:blipFill>
                    <p:spPr bwMode="auto">
                      <a:xfrm>
                        <a:off x="905961" y="3448829"/>
                        <a:ext cx="2365250" cy="2545345"/>
                      </a:xfrm>
                      <a:prstGeom prst="rect">
                        <a:avLst/>
                      </a:prstGeom>
                      <a:noFill/>
                    </p:spPr>
                  </p:pic>
                </p:oleObj>
              </mc:Fallback>
            </mc:AlternateContent>
          </a:graphicData>
        </a:graphic>
      </p:graphicFrame>
    </p:spTree>
    <p:extLst>
      <p:ext uri="{BB962C8B-B14F-4D97-AF65-F5344CB8AC3E}">
        <p14:creationId xmlns:p14="http://schemas.microsoft.com/office/powerpoint/2010/main" val="2577330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sp>
        <p:nvSpPr>
          <p:cNvPr id="6" name="TextBox 5"/>
          <p:cNvSpPr txBox="1"/>
          <p:nvPr/>
        </p:nvSpPr>
        <p:spPr>
          <a:xfrm>
            <a:off x="4967037" y="3734380"/>
            <a:ext cx="3199024" cy="400110"/>
          </a:xfrm>
          <a:prstGeom prst="rect">
            <a:avLst/>
          </a:prstGeom>
          <a:noFill/>
        </p:spPr>
        <p:txBody>
          <a:bodyPr wrap="square" rtlCol="1">
            <a:spAutoFit/>
          </a:bodyPr>
          <a:lstStyle/>
          <a:p>
            <a:pPr algn="r" rtl="1"/>
            <a:r>
              <a:rPr lang="fa-IR" sz="2000" b="1" dirty="0" smtClean="0">
                <a:cs typeface="B Nazanin" panose="00000400000000000000" pitchFamily="2" charset="-78"/>
              </a:rPr>
              <a:t>نیروهای آیرودینامیکی  </a:t>
            </a:r>
            <a:endParaRPr lang="fa-IR" sz="2000" b="1" dirty="0">
              <a:cs typeface="B Nazanin" panose="00000400000000000000" pitchFamily="2" charset="-78"/>
            </a:endParaRPr>
          </a:p>
        </p:txBody>
      </p:sp>
      <p:sp>
        <p:nvSpPr>
          <p:cNvPr id="9" name="Right Brace 8"/>
          <p:cNvSpPr/>
          <p:nvPr/>
        </p:nvSpPr>
        <p:spPr>
          <a:xfrm>
            <a:off x="4967037" y="2859459"/>
            <a:ext cx="1026367" cy="2193754"/>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fa-IR"/>
          </a:p>
        </p:txBody>
      </p:sp>
      <p:sp>
        <p:nvSpPr>
          <p:cNvPr id="10" name="TextBox 9"/>
          <p:cNvSpPr txBox="1"/>
          <p:nvPr/>
        </p:nvSpPr>
        <p:spPr>
          <a:xfrm>
            <a:off x="3258354" y="2672932"/>
            <a:ext cx="1723201" cy="369332"/>
          </a:xfrm>
          <a:prstGeom prst="rect">
            <a:avLst/>
          </a:prstGeom>
          <a:noFill/>
        </p:spPr>
        <p:txBody>
          <a:bodyPr wrap="square" rtlCol="1">
            <a:spAutoFit/>
          </a:bodyPr>
          <a:lstStyle/>
          <a:p>
            <a:pPr algn="r" rtl="1"/>
            <a:r>
              <a:rPr lang="fa-IR" dirty="0" smtClean="0">
                <a:cs typeface="B Nazanin" panose="00000400000000000000" pitchFamily="2" charset="-78"/>
              </a:rPr>
              <a:t>آیرودینامیک شبه پایا  </a:t>
            </a:r>
            <a:endParaRPr lang="fa-IR" dirty="0">
              <a:cs typeface="B Nazanin" panose="00000400000000000000" pitchFamily="2" charset="-78"/>
            </a:endParaRPr>
          </a:p>
        </p:txBody>
      </p:sp>
      <p:sp>
        <p:nvSpPr>
          <p:cNvPr id="11" name="TextBox 10"/>
          <p:cNvSpPr txBox="1"/>
          <p:nvPr/>
        </p:nvSpPr>
        <p:spPr>
          <a:xfrm>
            <a:off x="2566369" y="4860257"/>
            <a:ext cx="2400667" cy="369332"/>
          </a:xfrm>
          <a:prstGeom prst="rect">
            <a:avLst/>
          </a:prstGeom>
          <a:noFill/>
        </p:spPr>
        <p:txBody>
          <a:bodyPr wrap="square" rtlCol="1">
            <a:spAutoFit/>
          </a:bodyPr>
          <a:lstStyle/>
          <a:p>
            <a:pPr algn="r" rtl="1"/>
            <a:r>
              <a:rPr lang="fa-IR" dirty="0" smtClean="0">
                <a:cs typeface="B Nazanin" panose="00000400000000000000" pitchFamily="2" charset="-78"/>
              </a:rPr>
              <a:t>آیرودینامیک ناپایا (تقریب جونز) </a:t>
            </a:r>
            <a:endParaRPr lang="fa-IR" dirty="0">
              <a:cs typeface="B Nazanin" panose="00000400000000000000" pitchFamily="2" charset="-78"/>
            </a:endParaRPr>
          </a:p>
        </p:txBody>
      </p:sp>
      <p:cxnSp>
        <p:nvCxnSpPr>
          <p:cNvPr id="12" name="Straight Arrow Connector 11"/>
          <p:cNvCxnSpPr/>
          <p:nvPr/>
        </p:nvCxnSpPr>
        <p:spPr>
          <a:xfrm flipH="1">
            <a:off x="2653828" y="2855553"/>
            <a:ext cx="604527" cy="20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433831" y="2556984"/>
            <a:ext cx="2132539" cy="646331"/>
          </a:xfrm>
          <a:prstGeom prst="rect">
            <a:avLst/>
          </a:prstGeom>
          <a:noFill/>
        </p:spPr>
        <p:txBody>
          <a:bodyPr wrap="square" rtlCol="1">
            <a:spAutoFit/>
          </a:bodyPr>
          <a:lstStyle/>
          <a:p>
            <a:pPr algn="r" rtl="1"/>
            <a:r>
              <a:rPr lang="fa-IR" dirty="0" smtClean="0">
                <a:cs typeface="B Nazanin" panose="00000400000000000000" pitchFamily="2" charset="-78"/>
              </a:rPr>
              <a:t>برای حل دستگاه معادلات مرتبه صفر </a:t>
            </a:r>
            <a:endParaRPr lang="fa-IR" dirty="0">
              <a:cs typeface="B Nazanin" panose="00000400000000000000" pitchFamily="2" charset="-78"/>
            </a:endParaRPr>
          </a:p>
        </p:txBody>
      </p:sp>
      <p:cxnSp>
        <p:nvCxnSpPr>
          <p:cNvPr id="14" name="Straight Arrow Connector 13"/>
          <p:cNvCxnSpPr/>
          <p:nvPr/>
        </p:nvCxnSpPr>
        <p:spPr>
          <a:xfrm flipH="1">
            <a:off x="1971856" y="5040478"/>
            <a:ext cx="604527" cy="204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110295" y="4744236"/>
            <a:ext cx="2132539" cy="646331"/>
          </a:xfrm>
          <a:prstGeom prst="rect">
            <a:avLst/>
          </a:prstGeom>
          <a:noFill/>
        </p:spPr>
        <p:txBody>
          <a:bodyPr wrap="square" rtlCol="1">
            <a:spAutoFit/>
          </a:bodyPr>
          <a:lstStyle/>
          <a:p>
            <a:pPr algn="r" rtl="1"/>
            <a:r>
              <a:rPr lang="fa-IR" dirty="0" smtClean="0">
                <a:cs typeface="B Nazanin" panose="00000400000000000000" pitchFamily="2" charset="-78"/>
              </a:rPr>
              <a:t>برای استفاده در دستگاه</a:t>
            </a:r>
          </a:p>
          <a:p>
            <a:pPr algn="r" rtl="1"/>
            <a:r>
              <a:rPr lang="fa-IR" dirty="0" smtClean="0">
                <a:cs typeface="B Nazanin" panose="00000400000000000000" pitchFamily="2" charset="-78"/>
              </a:rPr>
              <a:t>مرتبه اول و تحلیل فلاتر</a:t>
            </a:r>
            <a:endParaRPr lang="fa-IR" dirty="0">
              <a:cs typeface="B Nazanin" panose="00000400000000000000" pitchFamily="2" charset="-78"/>
            </a:endParaRPr>
          </a:p>
        </p:txBody>
      </p:sp>
    </p:spTree>
    <p:extLst>
      <p:ext uri="{BB962C8B-B14F-4D97-AF65-F5344CB8AC3E}">
        <p14:creationId xmlns:p14="http://schemas.microsoft.com/office/powerpoint/2010/main" val="3854840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آیرودینامیک شبه پایا </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93686017"/>
              </p:ext>
            </p:extLst>
          </p:nvPr>
        </p:nvGraphicFramePr>
        <p:xfrm>
          <a:off x="1066800" y="2133600"/>
          <a:ext cx="2653207" cy="368501"/>
        </p:xfrm>
        <a:graphic>
          <a:graphicData uri="http://schemas.openxmlformats.org/presentationml/2006/ole">
            <mc:AlternateContent xmlns:mc="http://schemas.openxmlformats.org/markup-compatibility/2006">
              <mc:Choice xmlns:v="urn:schemas-microsoft-com:vml" Requires="v">
                <p:oleObj spid="_x0000_s9251" name="Equation" r:id="rId3" imgW="1765300" imgH="241300" progId="Equation.DSMT4">
                  <p:embed/>
                </p:oleObj>
              </mc:Choice>
              <mc:Fallback>
                <p:oleObj name="Equation" r:id="rId3" imgW="17653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133600"/>
                        <a:ext cx="2653207" cy="368501"/>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311492109"/>
              </p:ext>
            </p:extLst>
          </p:nvPr>
        </p:nvGraphicFramePr>
        <p:xfrm>
          <a:off x="1050542" y="2779000"/>
          <a:ext cx="3536670" cy="622192"/>
        </p:xfrm>
        <a:graphic>
          <a:graphicData uri="http://schemas.openxmlformats.org/presentationml/2006/ole">
            <mc:AlternateContent xmlns:mc="http://schemas.openxmlformats.org/markup-compatibility/2006">
              <mc:Choice xmlns:v="urn:schemas-microsoft-com:vml" Requires="v">
                <p:oleObj spid="_x0000_s9252" name="Equation" r:id="rId5" imgW="2755900" imgH="482600" progId="Equation.DSMT4">
                  <p:embed/>
                </p:oleObj>
              </mc:Choice>
              <mc:Fallback>
                <p:oleObj name="Equation" r:id="rId5" imgW="2755900" imgH="482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0542" y="2779000"/>
                        <a:ext cx="3536670" cy="622192"/>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63671491"/>
              </p:ext>
            </p:extLst>
          </p:nvPr>
        </p:nvGraphicFramePr>
        <p:xfrm>
          <a:off x="1050542" y="3682232"/>
          <a:ext cx="3762375" cy="276225"/>
        </p:xfrm>
        <a:graphic>
          <a:graphicData uri="http://schemas.openxmlformats.org/presentationml/2006/ole">
            <mc:AlternateContent xmlns:mc="http://schemas.openxmlformats.org/markup-compatibility/2006">
              <mc:Choice xmlns:v="urn:schemas-microsoft-com:vml" Requires="v">
                <p:oleObj spid="_x0000_s9253" name="Equation" r:id="rId7" imgW="3352680" imgH="241200" progId="Equation.DSMT4">
                  <p:embed/>
                </p:oleObj>
              </mc:Choice>
              <mc:Fallback>
                <p:oleObj name="Equation" r:id="rId7" imgW="3352680" imgH="241200" progId="Equation.DSMT4">
                  <p:embed/>
                  <p:pic>
                    <p:nvPicPr>
                      <p:cNvPr id="0" name=""/>
                      <p:cNvPicPr>
                        <a:picLocks noChangeAspect="1" noChangeArrowheads="1"/>
                      </p:cNvPicPr>
                      <p:nvPr/>
                    </p:nvPicPr>
                    <p:blipFill>
                      <a:blip r:embed="rId8"/>
                      <a:srcRect/>
                      <a:stretch>
                        <a:fillRect/>
                      </a:stretch>
                    </p:blipFill>
                    <p:spPr bwMode="auto">
                      <a:xfrm>
                        <a:off x="1050542" y="3682232"/>
                        <a:ext cx="3762375" cy="276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1844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آیرودینامیک ناپایا (تقریب جونز) </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95156709"/>
              </p:ext>
            </p:extLst>
          </p:nvPr>
        </p:nvGraphicFramePr>
        <p:xfrm>
          <a:off x="660113" y="2189917"/>
          <a:ext cx="6043526" cy="1374766"/>
        </p:xfrm>
        <a:graphic>
          <a:graphicData uri="http://schemas.openxmlformats.org/presentationml/2006/ole">
            <mc:AlternateContent xmlns:mc="http://schemas.openxmlformats.org/markup-compatibility/2006">
              <mc:Choice xmlns:v="urn:schemas-microsoft-com:vml" Requires="v">
                <p:oleObj spid="_x0000_s10264" name="Equation" r:id="rId3" imgW="3505200" imgH="889000" progId="Equation.DSMT4">
                  <p:embed/>
                </p:oleObj>
              </mc:Choice>
              <mc:Fallback>
                <p:oleObj name="Equation" r:id="rId3" imgW="3505200" imgH="889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113" y="2189917"/>
                        <a:ext cx="6043526" cy="1374766"/>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32839066"/>
              </p:ext>
            </p:extLst>
          </p:nvPr>
        </p:nvGraphicFramePr>
        <p:xfrm>
          <a:off x="644844" y="3686788"/>
          <a:ext cx="2464258" cy="1219021"/>
        </p:xfrm>
        <a:graphic>
          <a:graphicData uri="http://schemas.openxmlformats.org/presentationml/2006/ole">
            <mc:AlternateContent xmlns:mc="http://schemas.openxmlformats.org/markup-compatibility/2006">
              <mc:Choice xmlns:v="urn:schemas-microsoft-com:vml" Requires="v">
                <p:oleObj spid="_x0000_s10265" name="Equation" r:id="rId5" imgW="1485900" imgH="812800" progId="Equation.DSMT4">
                  <p:embed/>
                </p:oleObj>
              </mc:Choice>
              <mc:Fallback>
                <p:oleObj name="Equation" r:id="rId5" imgW="1485900" imgH="812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844" y="3686788"/>
                        <a:ext cx="2464258" cy="1219021"/>
                      </a:xfrm>
                      <a:prstGeom prst="rect">
                        <a:avLst/>
                      </a:prstGeom>
                      <a:noFill/>
                    </p:spPr>
                  </p:pic>
                </p:oleObj>
              </mc:Fallback>
            </mc:AlternateContent>
          </a:graphicData>
        </a:graphic>
      </p:graphicFrame>
      <p:pic>
        <p:nvPicPr>
          <p:cNvPr id="11" name="Picture 10"/>
          <p:cNvPicPr>
            <a:picLocks noChangeAspect="1"/>
          </p:cNvPicPr>
          <p:nvPr/>
        </p:nvPicPr>
        <p:blipFill>
          <a:blip r:embed="rId7"/>
          <a:stretch>
            <a:fillRect/>
          </a:stretch>
        </p:blipFill>
        <p:spPr>
          <a:xfrm>
            <a:off x="2661882" y="5280456"/>
            <a:ext cx="3333750" cy="885825"/>
          </a:xfrm>
          <a:prstGeom prst="rect">
            <a:avLst/>
          </a:prstGeom>
        </p:spPr>
      </p:pic>
      <p:sp>
        <p:nvSpPr>
          <p:cNvPr id="12" name="TextBox 11"/>
          <p:cNvSpPr txBox="1"/>
          <p:nvPr/>
        </p:nvSpPr>
        <p:spPr>
          <a:xfrm>
            <a:off x="2424033" y="4968802"/>
            <a:ext cx="3721402" cy="369332"/>
          </a:xfrm>
          <a:prstGeom prst="rect">
            <a:avLst/>
          </a:prstGeom>
          <a:noFill/>
        </p:spPr>
        <p:txBody>
          <a:bodyPr wrap="square" rtlCol="1">
            <a:spAutoFit/>
          </a:bodyPr>
          <a:lstStyle/>
          <a:p>
            <a:pPr algn="r" rtl="1"/>
            <a:r>
              <a:rPr lang="fa-IR" dirty="0" smtClean="0">
                <a:cs typeface="B Nazanin" panose="00000400000000000000" pitchFamily="2" charset="-78"/>
              </a:rPr>
              <a:t>ضرایب مورد استفاده در آیرودینامیک تقریب جونز</a:t>
            </a:r>
            <a:endParaRPr lang="fa-IR" dirty="0">
              <a:cs typeface="B Nazanin" panose="00000400000000000000" pitchFamily="2" charset="-78"/>
            </a:endParaRPr>
          </a:p>
        </p:txBody>
      </p:sp>
    </p:spTree>
    <p:extLst>
      <p:ext uri="{BB962C8B-B14F-4D97-AF65-F5344CB8AC3E}">
        <p14:creationId xmlns:p14="http://schemas.microsoft.com/office/powerpoint/2010/main" val="2385082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اصلاح عبارت های آیرودینامیک ناپایا برای مسئله ی هواپیمای کامل</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sp>
        <p:nvSpPr>
          <p:cNvPr id="9" name="TextBox 8"/>
          <p:cNvSpPr txBox="1"/>
          <p:nvPr/>
        </p:nvSpPr>
        <p:spPr>
          <a:xfrm>
            <a:off x="2980980" y="2115313"/>
            <a:ext cx="5475998" cy="369332"/>
          </a:xfrm>
          <a:prstGeom prst="rect">
            <a:avLst/>
          </a:prstGeom>
          <a:noFill/>
        </p:spPr>
        <p:txBody>
          <a:bodyPr wrap="square" rtlCol="1">
            <a:spAutoFit/>
          </a:bodyPr>
          <a:lstStyle/>
          <a:p>
            <a:pPr algn="r" rtl="1"/>
            <a:r>
              <a:rPr lang="fa-IR" dirty="0" smtClean="0">
                <a:cs typeface="B Nazanin" panose="00000400000000000000" pitchFamily="2" charset="-78"/>
              </a:rPr>
              <a:t>فروشار در 75 درصد وتر</a:t>
            </a:r>
            <a:endParaRPr lang="fa-IR" dirty="0">
              <a:cs typeface="B Nazanin" panose="00000400000000000000" pitchFamily="2" charset="-78"/>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6592806"/>
              </p:ext>
            </p:extLst>
          </p:nvPr>
        </p:nvGraphicFramePr>
        <p:xfrm>
          <a:off x="720674" y="3026208"/>
          <a:ext cx="6122670" cy="1689584"/>
        </p:xfrm>
        <a:graphic>
          <a:graphicData uri="http://schemas.openxmlformats.org/presentationml/2006/ole">
            <mc:AlternateContent xmlns:mc="http://schemas.openxmlformats.org/markup-compatibility/2006">
              <mc:Choice xmlns:v="urn:schemas-microsoft-com:vml" Requires="v">
                <p:oleObj spid="_x0000_s11277" name="Equation" r:id="rId3" imgW="4203700" imgH="1041400" progId="Equation.DSMT4">
                  <p:embed/>
                </p:oleObj>
              </mc:Choice>
              <mc:Fallback>
                <p:oleObj name="Equation" r:id="rId3" imgW="4203700" imgH="1041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674" y="3026208"/>
                        <a:ext cx="6122670" cy="1689584"/>
                      </a:xfrm>
                      <a:prstGeom prst="rect">
                        <a:avLst/>
                      </a:prstGeom>
                      <a:noFill/>
                    </p:spPr>
                  </p:pic>
                </p:oleObj>
              </mc:Fallback>
            </mc:AlternateContent>
          </a:graphicData>
        </a:graphic>
      </p:graphicFrame>
    </p:spTree>
    <p:extLst>
      <p:ext uri="{BB962C8B-B14F-4D97-AF65-F5344CB8AC3E}">
        <p14:creationId xmlns:p14="http://schemas.microsoft.com/office/powerpoint/2010/main" val="3603055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اصلاح عبارت های آیرودینامیک ناپایا برای مسئله ی هواپیمای کامل</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sp>
        <p:nvSpPr>
          <p:cNvPr id="7" name="TextBox 6"/>
          <p:cNvSpPr txBox="1"/>
          <p:nvPr/>
        </p:nvSpPr>
        <p:spPr>
          <a:xfrm>
            <a:off x="2980980" y="2115313"/>
            <a:ext cx="5475998" cy="369332"/>
          </a:xfrm>
          <a:prstGeom prst="rect">
            <a:avLst/>
          </a:prstGeom>
          <a:noFill/>
        </p:spPr>
        <p:txBody>
          <a:bodyPr wrap="square" rtlCol="1">
            <a:spAutoFit/>
          </a:bodyPr>
          <a:lstStyle/>
          <a:p>
            <a:pPr algn="r" rtl="1"/>
            <a:r>
              <a:rPr lang="fa-IR" dirty="0" smtClean="0">
                <a:cs typeface="B Nazanin" panose="00000400000000000000" pitchFamily="2" charset="-78"/>
              </a:rPr>
              <a:t>سرعت در محور الاستیک</a:t>
            </a:r>
            <a:endParaRPr lang="fa-IR" dirty="0">
              <a:cs typeface="B Nazanin" panose="00000400000000000000" pitchFamily="2" charset="-78"/>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925431468"/>
              </p:ext>
            </p:extLst>
          </p:nvPr>
        </p:nvGraphicFramePr>
        <p:xfrm>
          <a:off x="891733" y="3418105"/>
          <a:ext cx="6432885" cy="1155608"/>
        </p:xfrm>
        <a:graphic>
          <a:graphicData uri="http://schemas.openxmlformats.org/presentationml/2006/ole">
            <mc:AlternateContent xmlns:mc="http://schemas.openxmlformats.org/markup-compatibility/2006">
              <mc:Choice xmlns:v="urn:schemas-microsoft-com:vml" Requires="v">
                <p:oleObj spid="_x0000_s12300" name="Equation" r:id="rId3" imgW="3949700" imgH="787400" progId="Equation.DSMT4">
                  <p:embed/>
                </p:oleObj>
              </mc:Choice>
              <mc:Fallback>
                <p:oleObj name="Equation" r:id="rId3" imgW="3949700" imgH="787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1733" y="3418105"/>
                        <a:ext cx="6432885" cy="1155608"/>
                      </a:xfrm>
                      <a:prstGeom prst="rect">
                        <a:avLst/>
                      </a:prstGeom>
                      <a:noFill/>
                    </p:spPr>
                  </p:pic>
                </p:oleObj>
              </mc:Fallback>
            </mc:AlternateContent>
          </a:graphicData>
        </a:graphic>
      </p:graphicFrame>
    </p:spTree>
    <p:extLst>
      <p:ext uri="{BB962C8B-B14F-4D97-AF65-F5344CB8AC3E}">
        <p14:creationId xmlns:p14="http://schemas.microsoft.com/office/powerpoint/2010/main" val="285326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رابطه ی اصلاح شده برای استفاده در هواپیمای کامل</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نیروهای آیرودینامیکی</a:t>
            </a:r>
            <a:endParaRPr lang="en-US" sz="3600" dirty="0">
              <a:solidFill>
                <a:srgbClr val="FF0000"/>
              </a:solidFill>
              <a:cs typeface="B Titr" panose="00000700000000000000" pitchFamily="2" charset="-78"/>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932485379"/>
              </p:ext>
            </p:extLst>
          </p:nvPr>
        </p:nvGraphicFramePr>
        <p:xfrm>
          <a:off x="633346" y="3218696"/>
          <a:ext cx="7508880" cy="1190576"/>
        </p:xfrm>
        <a:graphic>
          <a:graphicData uri="http://schemas.openxmlformats.org/presentationml/2006/ole">
            <mc:AlternateContent xmlns:mc="http://schemas.openxmlformats.org/markup-compatibility/2006">
              <mc:Choice xmlns:v="urn:schemas-microsoft-com:vml" Requires="v">
                <p:oleObj spid="_x0000_s13324" name="Equation" r:id="rId3" imgW="5029200" imgH="889000" progId="Equation.DSMT4">
                  <p:embed/>
                </p:oleObj>
              </mc:Choice>
              <mc:Fallback>
                <p:oleObj name="Equation" r:id="rId3" imgW="5029200" imgH="889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346" y="3218696"/>
                        <a:ext cx="7508880" cy="1190576"/>
                      </a:xfrm>
                      <a:prstGeom prst="rect">
                        <a:avLst/>
                      </a:prstGeom>
                      <a:noFill/>
                    </p:spPr>
                  </p:pic>
                </p:oleObj>
              </mc:Fallback>
            </mc:AlternateContent>
          </a:graphicData>
        </a:graphic>
      </p:graphicFrame>
    </p:spTree>
    <p:extLst>
      <p:ext uri="{BB962C8B-B14F-4D97-AF65-F5344CB8AC3E}">
        <p14:creationId xmlns:p14="http://schemas.microsoft.com/office/powerpoint/2010/main" val="3146357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7500" lnSpcReduction="20000"/>
          </a:bodyPr>
          <a:lstStyle/>
          <a:p>
            <a:endParaRPr lang="en-US" dirty="0" smtClean="0"/>
          </a:p>
          <a:p>
            <a:endParaRPr lang="en-US" dirty="0"/>
          </a:p>
          <a:p>
            <a:pPr algn="just" rtl="1">
              <a:lnSpc>
                <a:spcPct val="150000"/>
              </a:lnSpc>
            </a:pPr>
            <a:r>
              <a:rPr lang="fa-IR" sz="2600" dirty="0">
                <a:cs typeface="B Titr" panose="00000700000000000000" pitchFamily="2" charset="-78"/>
              </a:rPr>
              <a:t>در این پایان‌نامه به تحلیل پایداری آیروالاستیک(فلاتر) هواپیمای کامل با در نظر گرفتن </a:t>
            </a:r>
            <a:r>
              <a:rPr lang="fa-IR" sz="2600" dirty="0" smtClean="0">
                <a:cs typeface="B Titr" panose="00000700000000000000" pitchFamily="2" charset="-78"/>
              </a:rPr>
              <a:t>الاستیسیته ی </a:t>
            </a:r>
            <a:r>
              <a:rPr lang="fa-IR" sz="2600" dirty="0">
                <a:cs typeface="B Titr" panose="00000700000000000000" pitchFamily="2" charset="-78"/>
              </a:rPr>
              <a:t>همه اجزای آن پرداخته </a:t>
            </a:r>
            <a:r>
              <a:rPr lang="fa-IR" sz="2600" dirty="0" smtClean="0">
                <a:cs typeface="B Titr" panose="00000700000000000000" pitchFamily="2" charset="-78"/>
              </a:rPr>
              <a:t>می شود</a:t>
            </a:r>
            <a:r>
              <a:rPr lang="fa-IR" sz="2600" dirty="0">
                <a:cs typeface="B Titr" panose="00000700000000000000" pitchFamily="2" charset="-78"/>
              </a:rPr>
              <a:t>. اساس کار در این پروژه استخراج معادلات و یک روش، مربوط به بررسی رفتار هواپیمای کاملاً الاستیک با استفاده از دینامیک تحلیلی، دینامیک سازه و آیرودینامیک </a:t>
            </a:r>
            <a:r>
              <a:rPr lang="fa-IR" sz="2600" dirty="0" smtClean="0">
                <a:cs typeface="B Titr" panose="00000700000000000000" pitchFamily="2" charset="-78"/>
              </a:rPr>
              <a:t>است.</a:t>
            </a:r>
          </a:p>
          <a:p>
            <a:pPr algn="just" rtl="1">
              <a:lnSpc>
                <a:spcPct val="150000"/>
              </a:lnSpc>
            </a:pPr>
            <a:r>
              <a:rPr lang="fa-IR" sz="2600" dirty="0">
                <a:cs typeface="B Titr" panose="00000700000000000000" pitchFamily="2" charset="-78"/>
              </a:rPr>
              <a:t>حرکت هواپیما در سه جهت انتقالی و سه جهت چرخشی در دستگاه مختصات مرجع که به بدنه صلب متصل شده است و به‌عنوان دستگاه بدنی شناخته می‌شود ارائه‌شده است و جابه‌جایی‌های الاستیک هر یک از اجزا نسبت به دستگاه مربوط به خود اندازه‌گیری می‌شود. جهت جداسازی متغیرها و تبدیل معادلات دیفرانسیل جزئی به معادلات دیفرانسیل معمولی از تقریب ریتز استفاده‌شده است. </a:t>
            </a:r>
            <a:r>
              <a:rPr lang="fa-IR" sz="2600" dirty="0" smtClean="0">
                <a:cs typeface="B Titr" panose="00000700000000000000" pitchFamily="2" charset="-78"/>
              </a:rPr>
              <a:t>لابل</a:t>
            </a:r>
          </a:p>
          <a:p>
            <a:pPr algn="just" rtl="1">
              <a:lnSpc>
                <a:spcPct val="150000"/>
              </a:lnSpc>
            </a:pPr>
            <a:r>
              <a:rPr lang="fa-IR" sz="2600" dirty="0" smtClean="0">
                <a:cs typeface="B Titr" panose="00000700000000000000" pitchFamily="2" charset="-78"/>
              </a:rPr>
              <a:t> </a:t>
            </a:r>
            <a:endParaRPr lang="en-US" sz="2600" dirty="0"/>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خطی سازی با استفاده از روش اغتشاشات</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روش حل</a:t>
            </a:r>
            <a:endParaRPr lang="en-US" sz="3600" dirty="0">
              <a:solidFill>
                <a:srgbClr val="FF0000"/>
              </a:solidFill>
              <a:cs typeface="B Titr" panose="00000700000000000000"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000894923"/>
              </p:ext>
            </p:extLst>
          </p:nvPr>
        </p:nvGraphicFramePr>
        <p:xfrm>
          <a:off x="762000" y="3048000"/>
          <a:ext cx="7308053" cy="928216"/>
        </p:xfrm>
        <a:graphic>
          <a:graphicData uri="http://schemas.openxmlformats.org/presentationml/2006/ole">
            <mc:AlternateContent xmlns:mc="http://schemas.openxmlformats.org/markup-compatibility/2006">
              <mc:Choice xmlns:v="urn:schemas-microsoft-com:vml" Requires="v">
                <p:oleObj spid="_x0000_s14348" name="Equation" r:id="rId3" imgW="4165600" imgH="482600" progId="Equation.DSMT4">
                  <p:embed/>
                </p:oleObj>
              </mc:Choice>
              <mc:Fallback>
                <p:oleObj name="Equation" r:id="rId3" imgW="4165600" imgH="482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048000"/>
                        <a:ext cx="7308053" cy="928216"/>
                      </a:xfrm>
                      <a:prstGeom prst="rect">
                        <a:avLst/>
                      </a:prstGeom>
                      <a:noFill/>
                    </p:spPr>
                  </p:pic>
                </p:oleObj>
              </mc:Fallback>
            </mc:AlternateContent>
          </a:graphicData>
        </a:graphic>
      </p:graphicFrame>
    </p:spTree>
    <p:extLst>
      <p:ext uri="{BB962C8B-B14F-4D97-AF65-F5344CB8AC3E}">
        <p14:creationId xmlns:p14="http://schemas.microsoft.com/office/powerpoint/2010/main" val="21418405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معادلات مرتبه صفر (مسئله ی دینامیک پرواز</a:t>
            </a:r>
            <a:r>
              <a:rPr lang="fa-IR" sz="2400" b="1" dirty="0" smtClean="0">
                <a:cs typeface="B Nazanin" panose="00000400000000000000" pitchFamily="2" charset="-78"/>
              </a:rPr>
              <a:t>)</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روش حل</a:t>
            </a:r>
            <a:endParaRPr lang="en-US" sz="3600" dirty="0">
              <a:solidFill>
                <a:srgbClr val="FF0000"/>
              </a:solidFill>
              <a:cs typeface="B Titr" panose="00000700000000000000" pitchFamily="2" charset="-78"/>
            </a:endParaRPr>
          </a:p>
        </p:txBody>
      </p:sp>
      <p:sp>
        <p:nvSpPr>
          <p:cNvPr id="6" name="TextBox 5"/>
          <p:cNvSpPr txBox="1"/>
          <p:nvPr/>
        </p:nvSpPr>
        <p:spPr>
          <a:xfrm>
            <a:off x="2980980" y="2126320"/>
            <a:ext cx="5475998" cy="369332"/>
          </a:xfrm>
          <a:prstGeom prst="rect">
            <a:avLst/>
          </a:prstGeom>
          <a:noFill/>
        </p:spPr>
        <p:txBody>
          <a:bodyPr wrap="square" rtlCol="1">
            <a:spAutoFit/>
          </a:bodyPr>
          <a:lstStyle/>
          <a:p>
            <a:pPr algn="r" rtl="1"/>
            <a:r>
              <a:rPr lang="fa-IR" dirty="0" smtClean="0">
                <a:cs typeface="B Nazanin" panose="00000400000000000000" pitchFamily="2" charset="-78"/>
              </a:rPr>
              <a:t>به دست آوردن پارامترهای تعادل هواپیما برای مانور مشخص</a:t>
            </a:r>
            <a:endParaRPr lang="fa-IR" dirty="0">
              <a:cs typeface="B Nazanin" panose="00000400000000000000" pitchFamily="2" charset="-78"/>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071045099"/>
              </p:ext>
            </p:extLst>
          </p:nvPr>
        </p:nvGraphicFramePr>
        <p:xfrm>
          <a:off x="2032000" y="3132137"/>
          <a:ext cx="4025451" cy="1723883"/>
        </p:xfrm>
        <a:graphic>
          <a:graphicData uri="http://schemas.openxmlformats.org/presentationml/2006/ole">
            <mc:AlternateContent xmlns:mc="http://schemas.openxmlformats.org/markup-compatibility/2006">
              <mc:Choice xmlns:v="urn:schemas-microsoft-com:vml" Requires="v">
                <p:oleObj spid="_x0000_s15369" name="Equation" r:id="rId3" imgW="2070000" imgH="990360" progId="Equation.DSMT4">
                  <p:embed/>
                </p:oleObj>
              </mc:Choice>
              <mc:Fallback>
                <p:oleObj name="Equation" r:id="rId3" imgW="2070000" imgH="990360" progId="Equation.DSMT4">
                  <p:embed/>
                  <p:pic>
                    <p:nvPicPr>
                      <p:cNvPr id="0" name=""/>
                      <p:cNvPicPr>
                        <a:picLocks noChangeAspect="1" noChangeArrowheads="1"/>
                      </p:cNvPicPr>
                      <p:nvPr/>
                    </p:nvPicPr>
                    <p:blipFill>
                      <a:blip r:embed="rId4"/>
                      <a:srcRect/>
                      <a:stretch>
                        <a:fillRect/>
                      </a:stretch>
                    </p:blipFill>
                    <p:spPr bwMode="auto">
                      <a:xfrm>
                        <a:off x="2032000" y="3132137"/>
                        <a:ext cx="4025451" cy="1723883"/>
                      </a:xfrm>
                      <a:prstGeom prst="rect">
                        <a:avLst/>
                      </a:prstGeom>
                      <a:noFill/>
                    </p:spPr>
                  </p:pic>
                </p:oleObj>
              </mc:Fallback>
            </mc:AlternateContent>
          </a:graphicData>
        </a:graphic>
      </p:graphicFrame>
    </p:spTree>
    <p:extLst>
      <p:ext uri="{BB962C8B-B14F-4D97-AF65-F5344CB8AC3E}">
        <p14:creationId xmlns:p14="http://schemas.microsoft.com/office/powerpoint/2010/main" val="2716862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معادلات فضای حالت هواپیمای کامل</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روش حل</a:t>
            </a:r>
            <a:endParaRPr lang="en-US" sz="3600" dirty="0">
              <a:solidFill>
                <a:srgbClr val="FF0000"/>
              </a:solidFill>
              <a:cs typeface="B Titr" panose="00000700000000000000" pitchFamily="2" charset="-78"/>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888603053"/>
              </p:ext>
            </p:extLst>
          </p:nvPr>
        </p:nvGraphicFramePr>
        <p:xfrm>
          <a:off x="193936" y="2972561"/>
          <a:ext cx="8435853" cy="1116510"/>
        </p:xfrm>
        <a:graphic>
          <a:graphicData uri="http://schemas.openxmlformats.org/presentationml/2006/ole">
            <mc:AlternateContent xmlns:mc="http://schemas.openxmlformats.org/markup-compatibility/2006">
              <mc:Choice xmlns:v="urn:schemas-microsoft-com:vml" Requires="v">
                <p:oleObj spid="_x0000_s16400" name="Equation" r:id="rId3" imgW="5372100" imgH="787400" progId="Equation.DSMT4">
                  <p:embed/>
                </p:oleObj>
              </mc:Choice>
              <mc:Fallback>
                <p:oleObj name="Equation" r:id="rId3" imgW="5372100" imgH="787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936" y="2972561"/>
                        <a:ext cx="8435853" cy="1116510"/>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994872055"/>
              </p:ext>
            </p:extLst>
          </p:nvPr>
        </p:nvGraphicFramePr>
        <p:xfrm>
          <a:off x="2638425" y="4895850"/>
          <a:ext cx="3322638" cy="657225"/>
        </p:xfrm>
        <a:graphic>
          <a:graphicData uri="http://schemas.openxmlformats.org/presentationml/2006/ole">
            <mc:AlternateContent xmlns:mc="http://schemas.openxmlformats.org/markup-compatibility/2006">
              <mc:Choice xmlns:v="urn:schemas-microsoft-com:vml" Requires="v">
                <p:oleObj spid="_x0000_s16401" name="Equation" r:id="rId5" imgW="927000" imgH="190440" progId="Equation.DSMT4">
                  <p:embed/>
                </p:oleObj>
              </mc:Choice>
              <mc:Fallback>
                <p:oleObj name="Equation" r:id="rId5" imgW="927000" imgH="190440" progId="Equation.DSMT4">
                  <p:embed/>
                  <p:pic>
                    <p:nvPicPr>
                      <p:cNvPr id="0" name=""/>
                      <p:cNvPicPr>
                        <a:picLocks noChangeAspect="1" noChangeArrowheads="1"/>
                      </p:cNvPicPr>
                      <p:nvPr/>
                    </p:nvPicPr>
                    <p:blipFill>
                      <a:blip r:embed="rId6"/>
                      <a:srcRect/>
                      <a:stretch>
                        <a:fillRect/>
                      </a:stretch>
                    </p:blipFill>
                    <p:spPr bwMode="auto">
                      <a:xfrm>
                        <a:off x="2638425" y="4895850"/>
                        <a:ext cx="3322638" cy="657225"/>
                      </a:xfrm>
                      <a:prstGeom prst="rect">
                        <a:avLst/>
                      </a:prstGeom>
                      <a:noFill/>
                    </p:spPr>
                  </p:pic>
                </p:oleObj>
              </mc:Fallback>
            </mc:AlternateContent>
          </a:graphicData>
        </a:graphic>
      </p:graphicFrame>
    </p:spTree>
    <p:extLst>
      <p:ext uri="{BB962C8B-B14F-4D97-AF65-F5344CB8AC3E}">
        <p14:creationId xmlns:p14="http://schemas.microsoft.com/office/powerpoint/2010/main" val="349219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حل معادلات مرتبه صفر و پارامترهای تعادل هواپیما</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روش حل</a:t>
            </a:r>
            <a:endParaRPr lang="en-US" sz="3600" dirty="0">
              <a:solidFill>
                <a:srgbClr val="FF0000"/>
              </a:solidFill>
              <a:cs typeface="B Titr" panose="00000700000000000000" pitchFamily="2" charset="-78"/>
            </a:endParaRPr>
          </a:p>
        </p:txBody>
      </p:sp>
      <p:sp>
        <p:nvSpPr>
          <p:cNvPr id="6" name="TextBox 5"/>
          <p:cNvSpPr txBox="1"/>
          <p:nvPr/>
        </p:nvSpPr>
        <p:spPr>
          <a:xfrm>
            <a:off x="6421160" y="2323549"/>
            <a:ext cx="1542410" cy="369332"/>
          </a:xfrm>
          <a:prstGeom prst="rect">
            <a:avLst/>
          </a:prstGeom>
          <a:noFill/>
        </p:spPr>
        <p:txBody>
          <a:bodyPr wrap="none" rtlCol="1">
            <a:spAutoFit/>
          </a:bodyPr>
          <a:lstStyle/>
          <a:p>
            <a:pPr algn="r" rtl="1"/>
            <a:r>
              <a:rPr lang="fa-IR" dirty="0" smtClean="0">
                <a:cs typeface="B Nazanin" panose="00000400000000000000" pitchFamily="2" charset="-78"/>
              </a:rPr>
              <a:t>پرواز مستقیم و پایا</a:t>
            </a:r>
            <a:endParaRPr lang="fa-IR" dirty="0">
              <a:cs typeface="B Nazanin" panose="00000400000000000000" pitchFamily="2"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331866"/>
            <a:ext cx="5830114" cy="1667108"/>
          </a:xfrm>
          <a:prstGeom prst="rect">
            <a:avLst/>
          </a:prstGeom>
        </p:spPr>
      </p:pic>
      <p:sp>
        <p:nvSpPr>
          <p:cNvPr id="8" name="TextBox 7"/>
          <p:cNvSpPr txBox="1"/>
          <p:nvPr/>
        </p:nvSpPr>
        <p:spPr>
          <a:xfrm>
            <a:off x="2823587" y="2962534"/>
            <a:ext cx="3005951" cy="369332"/>
          </a:xfrm>
          <a:prstGeom prst="rect">
            <a:avLst/>
          </a:prstGeom>
          <a:noFill/>
        </p:spPr>
        <p:txBody>
          <a:bodyPr wrap="none" rtlCol="1">
            <a:spAutoFit/>
          </a:bodyPr>
          <a:lstStyle/>
          <a:p>
            <a:pPr algn="r" rtl="1"/>
            <a:r>
              <a:rPr lang="ar-SA" dirty="0">
                <a:cs typeface="B Nazanin" panose="00000400000000000000" pitchFamily="2" charset="-78"/>
              </a:rPr>
              <a:t>نتایج حل دستگاه معادلات مرتبه­ی صفر </a:t>
            </a:r>
            <a:endParaRPr lang="fa-IR" dirty="0">
              <a:cs typeface="B Nazanin" panose="00000400000000000000" pitchFamily="2" charset="-78"/>
            </a:endParaRPr>
          </a:p>
        </p:txBody>
      </p:sp>
    </p:spTree>
    <p:extLst>
      <p:ext uri="{BB962C8B-B14F-4D97-AF65-F5344CB8AC3E}">
        <p14:creationId xmlns:p14="http://schemas.microsoft.com/office/powerpoint/2010/main" val="3626518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محاسبه ی فرکانس طبیعی قسمت های مختلف</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نتایج کد</a:t>
            </a:r>
            <a:endParaRPr lang="en-US" sz="3600" dirty="0">
              <a:solidFill>
                <a:srgbClr val="FF0000"/>
              </a:solidFill>
              <a:cs typeface="B Titr" panose="00000700000000000000" pitchFamily="2" charset="-78"/>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743200"/>
            <a:ext cx="5639587" cy="3010320"/>
          </a:xfrm>
          <a:prstGeom prst="rect">
            <a:avLst/>
          </a:prstGeom>
        </p:spPr>
      </p:pic>
      <p:sp>
        <p:nvSpPr>
          <p:cNvPr id="10" name="TextBox 9"/>
          <p:cNvSpPr txBox="1"/>
          <p:nvPr/>
        </p:nvSpPr>
        <p:spPr>
          <a:xfrm>
            <a:off x="3234697" y="2406118"/>
            <a:ext cx="2595582" cy="369332"/>
          </a:xfrm>
          <a:prstGeom prst="rect">
            <a:avLst/>
          </a:prstGeom>
          <a:noFill/>
        </p:spPr>
        <p:txBody>
          <a:bodyPr wrap="none" rtlCol="1">
            <a:spAutoFit/>
          </a:bodyPr>
          <a:lstStyle/>
          <a:p>
            <a:pPr algn="r" rtl="1"/>
            <a:r>
              <a:rPr lang="ar-SA" dirty="0">
                <a:cs typeface="B Nazanin" panose="00000400000000000000" pitchFamily="2" charset="-78"/>
              </a:rPr>
              <a:t>مقایسه‌ی فرکانس‌های محاسبه‌شده</a:t>
            </a:r>
            <a:endParaRPr lang="fa-IR" dirty="0">
              <a:cs typeface="B Nazanin" panose="00000400000000000000" pitchFamily="2" charset="-78"/>
            </a:endParaRPr>
          </a:p>
        </p:txBody>
      </p:sp>
    </p:spTree>
    <p:extLst>
      <p:ext uri="{BB962C8B-B14F-4D97-AF65-F5344CB8AC3E}">
        <p14:creationId xmlns:p14="http://schemas.microsoft.com/office/powerpoint/2010/main" val="373010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تحلیل مقدار ویژه دستگاه معادلات مرتبه اول</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نتایج کد</a:t>
            </a:r>
            <a:endParaRPr lang="en-US" sz="3600" dirty="0">
              <a:solidFill>
                <a:srgbClr val="FF0000"/>
              </a:solidFill>
              <a:cs typeface="B Titr" panose="00000700000000000000" pitchFamily="2" charset="-78"/>
            </a:endParaRPr>
          </a:p>
        </p:txBody>
      </p:sp>
      <p:pic>
        <p:nvPicPr>
          <p:cNvPr id="6" name="Picture 5"/>
          <p:cNvPicPr>
            <a:picLocks noChangeAspect="1"/>
          </p:cNvPicPr>
          <p:nvPr/>
        </p:nvPicPr>
        <p:blipFill>
          <a:blip r:embed="rId2"/>
          <a:stretch>
            <a:fillRect/>
          </a:stretch>
        </p:blipFill>
        <p:spPr>
          <a:xfrm>
            <a:off x="106831" y="2110640"/>
            <a:ext cx="5479531" cy="4112201"/>
          </a:xfrm>
          <a:prstGeom prst="rect">
            <a:avLst/>
          </a:prstGeom>
        </p:spPr>
      </p:pic>
      <p:sp>
        <p:nvSpPr>
          <p:cNvPr id="7" name="TextBox 6"/>
          <p:cNvSpPr txBox="1"/>
          <p:nvPr/>
        </p:nvSpPr>
        <p:spPr>
          <a:xfrm>
            <a:off x="1876985" y="1987994"/>
            <a:ext cx="3518912" cy="369332"/>
          </a:xfrm>
          <a:prstGeom prst="rect">
            <a:avLst/>
          </a:prstGeom>
          <a:noFill/>
        </p:spPr>
        <p:txBody>
          <a:bodyPr wrap="none" rtlCol="1">
            <a:spAutoFit/>
          </a:bodyPr>
          <a:lstStyle/>
          <a:p>
            <a:pPr algn="r" rtl="1"/>
            <a:r>
              <a:rPr lang="fa-IR" dirty="0" smtClean="0">
                <a:cs typeface="B Nazanin" panose="00000400000000000000" pitchFamily="2" charset="-78"/>
              </a:rPr>
              <a:t>مودهای دینامیک پرواز هواپیمای کاملا الاستیک</a:t>
            </a:r>
            <a:endParaRPr lang="fa-IR" dirty="0">
              <a:cs typeface="B Nazanin" panose="00000400000000000000" pitchFamily="2" charset="-78"/>
            </a:endParaRPr>
          </a:p>
        </p:txBody>
      </p:sp>
      <p:pic>
        <p:nvPicPr>
          <p:cNvPr id="8" name="Picture 7"/>
          <p:cNvPicPr>
            <a:picLocks noChangeAspect="1"/>
          </p:cNvPicPr>
          <p:nvPr/>
        </p:nvPicPr>
        <p:blipFill>
          <a:blip r:embed="rId3"/>
          <a:stretch>
            <a:fillRect/>
          </a:stretch>
        </p:blipFill>
        <p:spPr>
          <a:xfrm>
            <a:off x="5029200" y="3198736"/>
            <a:ext cx="3883095" cy="2808556"/>
          </a:xfrm>
          <a:prstGeom prst="rect">
            <a:avLst/>
          </a:prstGeom>
        </p:spPr>
      </p:pic>
    </p:spTree>
    <p:extLst>
      <p:ext uri="{BB962C8B-B14F-4D97-AF65-F5344CB8AC3E}">
        <p14:creationId xmlns:p14="http://schemas.microsoft.com/office/powerpoint/2010/main" val="2140779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سرعت فلاتر کل هواپیما</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نتایج کد</a:t>
            </a:r>
            <a:endParaRPr lang="en-US" sz="3600" dirty="0">
              <a:solidFill>
                <a:srgbClr val="FF0000"/>
              </a:solidFill>
              <a:cs typeface="B Titr" panose="00000700000000000000" pitchFamily="2" charset="-78"/>
            </a:endParaRPr>
          </a:p>
        </p:txBody>
      </p:sp>
      <p:pic>
        <p:nvPicPr>
          <p:cNvPr id="12" name="Picture 11"/>
          <p:cNvPicPr/>
          <p:nvPr/>
        </p:nvPicPr>
        <p:blipFill>
          <a:blip r:embed="rId3">
            <a:extLst>
              <a:ext uri="{28A0092B-C50C-407E-A947-70E740481C1C}">
                <a14:useLocalDpi xmlns:a14="http://schemas.microsoft.com/office/drawing/2010/main" val="0"/>
              </a:ext>
            </a:extLst>
          </a:blip>
          <a:srcRect/>
          <a:stretch>
            <a:fillRect/>
          </a:stretch>
        </p:blipFill>
        <p:spPr bwMode="auto">
          <a:xfrm>
            <a:off x="283834" y="2247594"/>
            <a:ext cx="4655926" cy="3596640"/>
          </a:xfrm>
          <a:prstGeom prst="rect">
            <a:avLst/>
          </a:prstGeom>
          <a:noFill/>
          <a:ln>
            <a:noFill/>
          </a:ln>
        </p:spPr>
      </p:pic>
      <p:pic>
        <p:nvPicPr>
          <p:cNvPr id="13" name="Picture 12"/>
          <p:cNvPicPr/>
          <p:nvPr/>
        </p:nvPicPr>
        <p:blipFill>
          <a:blip r:embed="rId4">
            <a:extLst>
              <a:ext uri="{28A0092B-C50C-407E-A947-70E740481C1C}">
                <a14:useLocalDpi xmlns:a14="http://schemas.microsoft.com/office/drawing/2010/main" val="0"/>
              </a:ext>
            </a:extLst>
          </a:blip>
          <a:srcRect/>
          <a:stretch>
            <a:fillRect/>
          </a:stretch>
        </p:blipFill>
        <p:spPr bwMode="auto">
          <a:xfrm>
            <a:off x="4478044" y="2265179"/>
            <a:ext cx="4665956" cy="3579055"/>
          </a:xfrm>
          <a:prstGeom prst="rect">
            <a:avLst/>
          </a:prstGeom>
          <a:noFill/>
          <a:ln>
            <a:noFill/>
          </a:ln>
        </p:spPr>
      </p:pic>
      <p:sp>
        <p:nvSpPr>
          <p:cNvPr id="14" name="TextBox 13"/>
          <p:cNvSpPr txBox="1"/>
          <p:nvPr/>
        </p:nvSpPr>
        <p:spPr>
          <a:xfrm>
            <a:off x="2128032" y="2066059"/>
            <a:ext cx="716864" cy="369332"/>
          </a:xfrm>
          <a:prstGeom prst="rect">
            <a:avLst/>
          </a:prstGeom>
          <a:noFill/>
        </p:spPr>
        <p:txBody>
          <a:bodyPr wrap="none" rtlCol="1">
            <a:spAutoFit/>
          </a:bodyPr>
          <a:lstStyle/>
          <a:p>
            <a:pPr algn="r" rtl="1"/>
            <a:r>
              <a:rPr lang="fa-IR" b="1" dirty="0" smtClean="0">
                <a:cs typeface="B Nazanin" panose="00000400000000000000" pitchFamily="2" charset="-78"/>
              </a:rPr>
              <a:t>میرایی</a:t>
            </a:r>
            <a:endParaRPr lang="fa-IR" b="1" dirty="0">
              <a:cs typeface="B Nazanin" panose="00000400000000000000" pitchFamily="2" charset="-78"/>
            </a:endParaRPr>
          </a:p>
        </p:txBody>
      </p:sp>
      <p:sp>
        <p:nvSpPr>
          <p:cNvPr id="15" name="TextBox 14"/>
          <p:cNvSpPr txBox="1"/>
          <p:nvPr/>
        </p:nvSpPr>
        <p:spPr>
          <a:xfrm>
            <a:off x="6497567" y="2128409"/>
            <a:ext cx="792205" cy="369332"/>
          </a:xfrm>
          <a:prstGeom prst="rect">
            <a:avLst/>
          </a:prstGeom>
          <a:noFill/>
        </p:spPr>
        <p:txBody>
          <a:bodyPr wrap="none" rtlCol="1">
            <a:spAutoFit/>
          </a:bodyPr>
          <a:lstStyle/>
          <a:p>
            <a:pPr algn="r" rtl="1"/>
            <a:r>
              <a:rPr lang="fa-IR" b="1" dirty="0" smtClean="0">
                <a:cs typeface="B Nazanin" panose="00000400000000000000" pitchFamily="2" charset="-78"/>
              </a:rPr>
              <a:t>فرکانس</a:t>
            </a:r>
            <a:endParaRPr lang="fa-IR" b="1" dirty="0">
              <a:cs typeface="B Nazanin" panose="00000400000000000000" pitchFamily="2" charset="-78"/>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787398552"/>
              </p:ext>
            </p:extLst>
          </p:nvPr>
        </p:nvGraphicFramePr>
        <p:xfrm>
          <a:off x="4104790" y="5731597"/>
          <a:ext cx="823913" cy="258762"/>
        </p:xfrm>
        <a:graphic>
          <a:graphicData uri="http://schemas.openxmlformats.org/presentationml/2006/ole">
            <mc:AlternateContent xmlns:mc="http://schemas.openxmlformats.org/markup-compatibility/2006">
              <mc:Choice xmlns:v="urn:schemas-microsoft-com:vml" Requires="v">
                <p:oleObj spid="_x0000_s17417" name="Equation" r:id="rId5" imgW="736560" imgH="228600" progId="Equation.DSMT4">
                  <p:embed/>
                </p:oleObj>
              </mc:Choice>
              <mc:Fallback>
                <p:oleObj name="Equation" r:id="rId5" imgW="736560" imgH="228600" progId="Equation.DSMT4">
                  <p:embed/>
                  <p:pic>
                    <p:nvPicPr>
                      <p:cNvPr id="0" name=""/>
                      <p:cNvPicPr>
                        <a:picLocks noChangeAspect="1" noChangeArrowheads="1"/>
                      </p:cNvPicPr>
                      <p:nvPr/>
                    </p:nvPicPr>
                    <p:blipFill>
                      <a:blip r:embed="rId6"/>
                      <a:srcRect/>
                      <a:stretch>
                        <a:fillRect/>
                      </a:stretch>
                    </p:blipFill>
                    <p:spPr bwMode="auto">
                      <a:xfrm>
                        <a:off x="4104790" y="5731597"/>
                        <a:ext cx="823913" cy="25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436521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اعتبارسنجی</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نتایج کد</a:t>
            </a:r>
            <a:endParaRPr lang="en-US" sz="3600" dirty="0">
              <a:solidFill>
                <a:srgbClr val="FF0000"/>
              </a:solidFill>
              <a:cs typeface="B Titr" panose="00000700000000000000" pitchFamily="2" charset="-78"/>
            </a:endParaRPr>
          </a:p>
        </p:txBody>
      </p:sp>
      <p:sp>
        <p:nvSpPr>
          <p:cNvPr id="9" name="TextBox 8"/>
          <p:cNvSpPr txBox="1"/>
          <p:nvPr/>
        </p:nvSpPr>
        <p:spPr>
          <a:xfrm>
            <a:off x="4835184" y="1857846"/>
            <a:ext cx="3540007" cy="369332"/>
          </a:xfrm>
          <a:prstGeom prst="rect">
            <a:avLst/>
          </a:prstGeom>
          <a:noFill/>
        </p:spPr>
        <p:txBody>
          <a:bodyPr wrap="none" rtlCol="1">
            <a:spAutoFit/>
          </a:bodyPr>
          <a:lstStyle/>
          <a:p>
            <a:pPr algn="r" rtl="1"/>
            <a:r>
              <a:rPr lang="fa-IR" dirty="0" smtClean="0">
                <a:cs typeface="B Nazanin" panose="00000400000000000000" pitchFamily="2" charset="-78"/>
              </a:rPr>
              <a:t>مدل سازی در نرم افزار </a:t>
            </a:r>
            <a:r>
              <a:rPr lang="en-US" dirty="0" smtClean="0">
                <a:cs typeface="B Nazanin" panose="00000400000000000000" pitchFamily="2" charset="-78"/>
              </a:rPr>
              <a:t>NASTRAN-PATRAN</a:t>
            </a:r>
            <a:endParaRPr lang="fa-IR" dirty="0">
              <a:cs typeface="B Nazanin" panose="00000400000000000000" pitchFamily="2" charset="-78"/>
            </a:endParaRPr>
          </a:p>
        </p:txBody>
      </p:sp>
      <p:pic>
        <p:nvPicPr>
          <p:cNvPr id="10" name="Picture 9" descr="C:\Users\a\Desktop\111.PNG"/>
          <p:cNvPicPr/>
          <p:nvPr/>
        </p:nvPicPr>
        <p:blipFill>
          <a:blip r:embed="rId2">
            <a:extLst>
              <a:ext uri="{28A0092B-C50C-407E-A947-70E740481C1C}">
                <a14:useLocalDpi xmlns:a14="http://schemas.microsoft.com/office/drawing/2010/main" val="0"/>
              </a:ext>
            </a:extLst>
          </a:blip>
          <a:srcRect/>
          <a:stretch>
            <a:fillRect/>
          </a:stretch>
        </p:blipFill>
        <p:spPr bwMode="auto">
          <a:xfrm>
            <a:off x="2118590" y="2722562"/>
            <a:ext cx="4619625" cy="3063875"/>
          </a:xfrm>
          <a:prstGeom prst="rect">
            <a:avLst/>
          </a:prstGeom>
          <a:noFill/>
          <a:ln>
            <a:noFill/>
          </a:ln>
        </p:spPr>
      </p:pic>
    </p:spTree>
    <p:extLst>
      <p:ext uri="{BB962C8B-B14F-4D97-AF65-F5344CB8AC3E}">
        <p14:creationId xmlns:p14="http://schemas.microsoft.com/office/powerpoint/2010/main" val="721438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نتایج تحلیل در نرم افزار</a:t>
            </a:r>
          </a:p>
          <a:p>
            <a:pPr marL="109728" indent="0" algn="r" rtl="1">
              <a:buNone/>
            </a:pPr>
            <a:endParaRPr lang="fa-IR" sz="2400" b="1" dirty="0">
              <a:cs typeface="B Nazanin" panose="000004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نتایج کد</a:t>
            </a:r>
            <a:endParaRPr lang="en-US" sz="3600" dirty="0">
              <a:solidFill>
                <a:srgbClr val="FF0000"/>
              </a:solidFill>
              <a:cs typeface="B Titr" panose="00000700000000000000" pitchFamily="2" charset="-78"/>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58238" y="2217067"/>
            <a:ext cx="4724400" cy="3392170"/>
          </a:xfrm>
          <a:prstGeom prst="rect">
            <a:avLst/>
          </a:prstGeom>
          <a:noFill/>
          <a:ln>
            <a:noFill/>
          </a:ln>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4419600" y="2209800"/>
            <a:ext cx="4552806" cy="3406704"/>
          </a:xfrm>
          <a:prstGeom prst="rect">
            <a:avLst/>
          </a:prstGeom>
          <a:noFill/>
          <a:ln>
            <a:noFill/>
          </a:ln>
        </p:spPr>
      </p:pic>
      <p:sp>
        <p:nvSpPr>
          <p:cNvPr id="8" name="TextBox 7"/>
          <p:cNvSpPr txBox="1"/>
          <p:nvPr/>
        </p:nvSpPr>
        <p:spPr>
          <a:xfrm>
            <a:off x="2063137" y="2049986"/>
            <a:ext cx="716864" cy="369332"/>
          </a:xfrm>
          <a:prstGeom prst="rect">
            <a:avLst/>
          </a:prstGeom>
          <a:noFill/>
        </p:spPr>
        <p:txBody>
          <a:bodyPr wrap="none" rtlCol="1">
            <a:spAutoFit/>
          </a:bodyPr>
          <a:lstStyle/>
          <a:p>
            <a:pPr algn="r" rtl="1"/>
            <a:r>
              <a:rPr lang="fa-IR" b="1" dirty="0" smtClean="0">
                <a:cs typeface="B Nazanin" panose="00000400000000000000" pitchFamily="2" charset="-78"/>
              </a:rPr>
              <a:t>میرایی</a:t>
            </a:r>
            <a:endParaRPr lang="fa-IR" b="1" dirty="0">
              <a:cs typeface="B Nazanin" panose="00000400000000000000" pitchFamily="2" charset="-78"/>
            </a:endParaRPr>
          </a:p>
        </p:txBody>
      </p:sp>
      <p:sp>
        <p:nvSpPr>
          <p:cNvPr id="11" name="TextBox 10"/>
          <p:cNvSpPr txBox="1"/>
          <p:nvPr/>
        </p:nvSpPr>
        <p:spPr>
          <a:xfrm>
            <a:off x="6339681" y="2007549"/>
            <a:ext cx="792205" cy="369332"/>
          </a:xfrm>
          <a:prstGeom prst="rect">
            <a:avLst/>
          </a:prstGeom>
          <a:noFill/>
        </p:spPr>
        <p:txBody>
          <a:bodyPr wrap="none" rtlCol="1">
            <a:spAutoFit/>
          </a:bodyPr>
          <a:lstStyle/>
          <a:p>
            <a:pPr algn="r" rtl="1"/>
            <a:r>
              <a:rPr lang="fa-IR" b="1" dirty="0" smtClean="0">
                <a:cs typeface="B Nazanin" panose="00000400000000000000" pitchFamily="2" charset="-78"/>
              </a:rPr>
              <a:t>فرکانس</a:t>
            </a:r>
            <a:endParaRPr lang="fa-IR" b="1" dirty="0">
              <a:cs typeface="B Nazanin" panose="00000400000000000000" pitchFamily="2" charset="-78"/>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828538568"/>
              </p:ext>
            </p:extLst>
          </p:nvPr>
        </p:nvGraphicFramePr>
        <p:xfrm>
          <a:off x="4021728" y="5496600"/>
          <a:ext cx="795337" cy="258762"/>
        </p:xfrm>
        <a:graphic>
          <a:graphicData uri="http://schemas.openxmlformats.org/presentationml/2006/ole">
            <mc:AlternateContent xmlns:mc="http://schemas.openxmlformats.org/markup-compatibility/2006">
              <mc:Choice xmlns:v="urn:schemas-microsoft-com:vml" Requires="v">
                <p:oleObj spid="_x0000_s19464" name="Equation" r:id="rId5" imgW="711000" imgH="228600" progId="Equation.DSMT4">
                  <p:embed/>
                </p:oleObj>
              </mc:Choice>
              <mc:Fallback>
                <p:oleObj name="Equation" r:id="rId5" imgW="711000" imgH="228600" progId="Equation.DSMT4">
                  <p:embed/>
                  <p:pic>
                    <p:nvPicPr>
                      <p:cNvPr id="0" name=""/>
                      <p:cNvPicPr>
                        <a:picLocks noChangeAspect="1" noChangeArrowheads="1"/>
                      </p:cNvPicPr>
                      <p:nvPr/>
                    </p:nvPicPr>
                    <p:blipFill>
                      <a:blip r:embed="rId6"/>
                      <a:srcRect/>
                      <a:stretch>
                        <a:fillRect/>
                      </a:stretch>
                    </p:blipFill>
                    <p:spPr bwMode="auto">
                      <a:xfrm>
                        <a:off x="4021728" y="5496600"/>
                        <a:ext cx="795337" cy="25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96113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marL="109728" indent="0" algn="r" rtl="1">
              <a:lnSpc>
                <a:spcPct val="150000"/>
              </a:lnSpc>
              <a:buNone/>
            </a:pPr>
            <a:r>
              <a:rPr lang="fa-IR" sz="2000" b="1" dirty="0" smtClean="0">
                <a:cs typeface="B Titr" panose="00000700000000000000" pitchFamily="2" charset="-78"/>
              </a:rPr>
              <a:t>1- </a:t>
            </a:r>
            <a:r>
              <a:rPr lang="fa-IR" sz="2000" b="1" dirty="0">
                <a:cs typeface="B Titr" panose="00000700000000000000" pitchFamily="2" charset="-78"/>
              </a:rPr>
              <a:t>استخراج معادلات فضای حالت کل هواپیما</a:t>
            </a:r>
          </a:p>
          <a:p>
            <a:pPr marL="109728" indent="0" algn="r" rtl="1">
              <a:lnSpc>
                <a:spcPct val="150000"/>
              </a:lnSpc>
              <a:buNone/>
            </a:pPr>
            <a:r>
              <a:rPr lang="fa-IR" sz="2000" b="1" dirty="0">
                <a:cs typeface="B Titr" panose="00000700000000000000" pitchFamily="2" charset="-78"/>
              </a:rPr>
              <a:t>2- استخراج معادلات آیرودینامیک ناپایای تقریب جونز برای استفاده در هواپیمای کامل</a:t>
            </a:r>
          </a:p>
          <a:p>
            <a:pPr marL="109728" indent="0" algn="r" rtl="1">
              <a:lnSpc>
                <a:spcPct val="150000"/>
              </a:lnSpc>
              <a:buNone/>
            </a:pPr>
            <a:r>
              <a:rPr lang="fa-IR" sz="2000" b="1" dirty="0">
                <a:cs typeface="B Titr" panose="00000700000000000000" pitchFamily="2" charset="-78"/>
              </a:rPr>
              <a:t>3- محاسبه متغیرهای تعادل هواپیما با استفاده از کد توسعه داده شده و مقایسه با نتایج مراجع</a:t>
            </a:r>
          </a:p>
          <a:p>
            <a:pPr marL="109728" indent="0" algn="r" rtl="1">
              <a:lnSpc>
                <a:spcPct val="150000"/>
              </a:lnSpc>
              <a:buNone/>
            </a:pPr>
            <a:r>
              <a:rPr lang="fa-IR" sz="2000" b="1" dirty="0">
                <a:cs typeface="B Titr" panose="00000700000000000000" pitchFamily="2" charset="-78"/>
              </a:rPr>
              <a:t>4- محاسبه ی مقادیر ویژه مودهای دینامیک پروازی هواپیمای کاملا الاستیک با استفاده از کد توسعه داده شده که نشان دهنده ی پایدار بودن هواپیما است.</a:t>
            </a:r>
          </a:p>
          <a:p>
            <a:pPr marL="109728" indent="0" algn="r" rtl="1">
              <a:lnSpc>
                <a:spcPct val="150000"/>
              </a:lnSpc>
              <a:buNone/>
            </a:pPr>
            <a:r>
              <a:rPr lang="fa-IR" sz="2000" b="1" dirty="0" smtClean="0">
                <a:cs typeface="B Titr" panose="00000700000000000000" pitchFamily="2" charset="-78"/>
              </a:rPr>
              <a:t>5-محاسبه </a:t>
            </a:r>
            <a:r>
              <a:rPr lang="fa-IR" sz="2000" b="1" dirty="0">
                <a:cs typeface="B Titr" panose="00000700000000000000" pitchFamily="2" charset="-78"/>
              </a:rPr>
              <a:t>سرعت فلاتر هواپیمای کامل با استفاده از کد توسعه داده شده و مقایسه ی آن با نتایج نرم افزار</a:t>
            </a:r>
          </a:p>
          <a:p>
            <a:pPr marL="109728" indent="0" algn="r" rtl="1">
              <a:lnSpc>
                <a:spcPct val="150000"/>
              </a:lnSpc>
              <a:buNone/>
            </a:pPr>
            <a:endParaRPr lang="fa-IR" sz="2400" b="1" dirty="0" smtClean="0">
              <a:cs typeface="B Titr" panose="000007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پروژه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برای حل دستگاه غیرخطی این معادلات از روش اغتشاشات استفاده‌شده است. این روش این اجازه را می‌دهد که این دستگاه غیرخطی به دو دستگاه خطی تبدیل شود. اولی که دستگاه مرتبه صفر شناخته می‌شود برای بیان حرکت جسم صلب است و دومی که مرتبه اول شناخته می‌شود برای جابه‌جایی‌های الاستیک و اغتشاش در متغیرهای حرکت جسم صلب </a:t>
            </a:r>
            <a:r>
              <a:rPr lang="fa-IR" sz="2400" dirty="0" smtClean="0">
                <a:cs typeface="B Titr" panose="00000700000000000000" pitchFamily="2" charset="-78"/>
              </a:rPr>
              <a:t>است.</a:t>
            </a:r>
          </a:p>
          <a:p>
            <a:pPr algn="just" rtl="1">
              <a:lnSpc>
                <a:spcPct val="150000"/>
              </a:lnSpc>
            </a:pPr>
            <a:r>
              <a:rPr lang="fa-IR" sz="2400" dirty="0">
                <a:cs typeface="B Titr" panose="00000700000000000000" pitchFamily="2" charset="-78"/>
              </a:rPr>
              <a:t>برای یک </a:t>
            </a:r>
            <a:r>
              <a:rPr lang="fa-IR" sz="2400" dirty="0" smtClean="0">
                <a:cs typeface="B Titr" panose="00000700000000000000" pitchFamily="2" charset="-78"/>
              </a:rPr>
              <a:t>بازه ی </a:t>
            </a:r>
            <a:r>
              <a:rPr lang="fa-IR" sz="2400" dirty="0">
                <a:cs typeface="B Titr" panose="00000700000000000000" pitchFamily="2" charset="-78"/>
              </a:rPr>
              <a:t>سرعت مشخص تحلیل پایداری با استفاده از آنالیز مقدار ویژه انجام‌شده و سرعت ناپایداری وسیله مشخص‌شده است. درنهایت نتایج، با نتایج حاصل از </a:t>
            </a:r>
            <a:r>
              <a:rPr lang="fa-IR" sz="2400" dirty="0" smtClean="0">
                <a:cs typeface="B Titr" panose="00000700000000000000" pitchFamily="2" charset="-78"/>
              </a:rPr>
              <a:t>نرم افزار </a:t>
            </a:r>
            <a:r>
              <a:rPr lang="en-US" sz="2400" dirty="0">
                <a:cs typeface="B Titr" panose="00000700000000000000" pitchFamily="2" charset="-78"/>
              </a:rPr>
              <a:t>MSC/NASTRAN </a:t>
            </a:r>
            <a:r>
              <a:rPr lang="fa-IR" sz="2400" dirty="0">
                <a:cs typeface="B Titr" panose="00000700000000000000" pitchFamily="2" charset="-78"/>
              </a:rPr>
              <a:t>مقایسه </a:t>
            </a:r>
            <a:r>
              <a:rPr lang="fa-IR" sz="2400" dirty="0" smtClean="0">
                <a:cs typeface="B Titr" panose="00000700000000000000" pitchFamily="2" charset="-78"/>
              </a:rPr>
              <a:t>شده اند.</a:t>
            </a:r>
          </a:p>
          <a:p>
            <a:pPr algn="just" rtl="1">
              <a:lnSpc>
                <a:spcPct val="150000"/>
              </a:lnSpc>
            </a:pPr>
            <a:endParaRPr lang="en-US" sz="2400" dirty="0">
              <a:solidFill>
                <a:srgbClr val="00B050"/>
              </a:solidFill>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lnSpc>
                <a:spcPct val="200000"/>
              </a:lnSpc>
            </a:pPr>
            <a:r>
              <a:rPr lang="fa-IR" sz="2400" b="1" dirty="0">
                <a:latin typeface="Times New Roman" panose="02020603050405020304" pitchFamily="18" charset="0"/>
                <a:cs typeface="B Titr" panose="00000700000000000000" pitchFamily="2" charset="-78"/>
              </a:rPr>
              <a:t>1- </a:t>
            </a:r>
            <a:r>
              <a:rPr lang="fa-IR" sz="2400" b="1" dirty="0" smtClean="0">
                <a:latin typeface="Times New Roman" panose="02020603050405020304" pitchFamily="18" charset="0"/>
                <a:cs typeface="B Titr" panose="00000700000000000000" pitchFamily="2" charset="-78"/>
              </a:rPr>
              <a:t>کد توسعه داده شده در </a:t>
            </a:r>
            <a:r>
              <a:rPr lang="fa-IR" sz="2400" b="1" dirty="0">
                <a:latin typeface="Times New Roman" panose="02020603050405020304" pitchFamily="18" charset="0"/>
                <a:cs typeface="B Titr" panose="00000700000000000000" pitchFamily="2" charset="-78"/>
              </a:rPr>
              <a:t>همه نسخه های </a:t>
            </a:r>
            <a:r>
              <a:rPr lang="fa-IR" sz="2400" b="1" dirty="0" smtClean="0">
                <a:latin typeface="Times New Roman" panose="02020603050405020304" pitchFamily="18" charset="0"/>
                <a:cs typeface="B Titr" panose="00000700000000000000" pitchFamily="2" charset="-78"/>
              </a:rPr>
              <a:t>نرم افزار متلب قابل </a:t>
            </a:r>
            <a:r>
              <a:rPr lang="fa-IR" sz="2400" b="1" dirty="0">
                <a:latin typeface="Times New Roman" panose="02020603050405020304" pitchFamily="18" charset="0"/>
                <a:cs typeface="B Titr" panose="00000700000000000000" pitchFamily="2" charset="-78"/>
              </a:rPr>
              <a:t>اجراست.</a:t>
            </a:r>
          </a:p>
          <a:p>
            <a:pPr algn="r" rtl="1">
              <a:lnSpc>
                <a:spcPct val="200000"/>
              </a:lnSpc>
            </a:pPr>
            <a:r>
              <a:rPr lang="fa-IR" sz="2400" b="1" dirty="0" smtClean="0">
                <a:latin typeface="Times New Roman" panose="02020603050405020304" pitchFamily="18" charset="0"/>
                <a:cs typeface="B Titr" panose="00000700000000000000" pitchFamily="2" charset="-78"/>
              </a:rPr>
              <a:t>2- </a:t>
            </a:r>
            <a:r>
              <a:rPr lang="fa-IR" sz="2400" b="1" dirty="0">
                <a:latin typeface="Times New Roman" panose="02020603050405020304" pitchFamily="18" charset="0"/>
                <a:cs typeface="B Titr" panose="00000700000000000000" pitchFamily="2" charset="-78"/>
              </a:rPr>
              <a:t>خروجی ها </a:t>
            </a:r>
            <a:r>
              <a:rPr lang="fa-IR" sz="2400" b="1" dirty="0" smtClean="0">
                <a:latin typeface="Times New Roman" panose="02020603050405020304" pitchFamily="18" charset="0"/>
                <a:cs typeface="B Titr" panose="00000700000000000000" pitchFamily="2" charset="-78"/>
              </a:rPr>
              <a:t>در قالب نمودارهای متلب است</a:t>
            </a:r>
          </a:p>
          <a:p>
            <a:pPr algn="r" rtl="1">
              <a:lnSpc>
                <a:spcPct val="200000"/>
              </a:lnSpc>
            </a:pPr>
            <a:r>
              <a:rPr lang="fa-IR" sz="2400" b="1" dirty="0" smtClean="0">
                <a:latin typeface="Times New Roman" panose="02020603050405020304" pitchFamily="18" charset="0"/>
                <a:cs typeface="B Titr" panose="00000700000000000000" pitchFamily="2" charset="-78"/>
              </a:rPr>
              <a:t>3- آشنایی </a:t>
            </a:r>
            <a:r>
              <a:rPr lang="fa-IR" sz="2400" b="1" dirty="0">
                <a:latin typeface="Times New Roman" panose="02020603050405020304" pitchFamily="18" charset="0"/>
                <a:cs typeface="B Titr" panose="00000700000000000000" pitchFamily="2" charset="-78"/>
              </a:rPr>
              <a:t>اولیه با </a:t>
            </a:r>
            <a:r>
              <a:rPr lang="fa-IR" sz="2400" b="1" dirty="0" smtClean="0">
                <a:latin typeface="Times New Roman" panose="02020603050405020304" pitchFamily="18" charset="0"/>
                <a:cs typeface="B Titr" panose="00000700000000000000" pitchFamily="2" charset="-78"/>
              </a:rPr>
              <a:t>توابع و فضای کاری نرم افزار متلب</a:t>
            </a:r>
            <a:endParaRPr lang="fa-IR"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4- آشنایی با دینامیک سازه و آیروالاستیسیته</a:t>
            </a:r>
            <a:endParaRPr lang="en-US" sz="2400" b="1" dirty="0" smtClean="0">
              <a:solidFill>
                <a:srgbClr val="0000FF"/>
              </a:solidFill>
              <a:latin typeface="Times New Roman" panose="02020603050405020304" pitchFamily="18" charset="0"/>
              <a:cs typeface="B Titr" panose="00000700000000000000" pitchFamily="2" charset="-78"/>
            </a:endParaRPr>
          </a:p>
          <a:p>
            <a:pPr algn="r" rtl="1">
              <a:lnSpc>
                <a:spcPct val="200000"/>
              </a:lnSpc>
            </a:pPr>
            <a:r>
              <a:rPr lang="fa-IR" sz="2400" b="1" dirty="0" smtClean="0">
                <a:latin typeface="Times New Roman" panose="02020603050405020304" pitchFamily="18" charset="0"/>
                <a:cs typeface="B Titr" panose="00000700000000000000" pitchFamily="2" charset="-78"/>
              </a:rPr>
              <a:t>5- آشنایی با زبان برنامه نویسی متلب</a:t>
            </a:r>
            <a:endParaRPr lang="en-US" sz="2400" b="1" dirty="0" smtClean="0">
              <a:solidFill>
                <a:srgbClr val="0000FF"/>
              </a:solidFill>
              <a:latin typeface="Times New Roman" panose="02020603050405020304" pitchFamily="18" charset="0"/>
              <a:cs typeface="B Titr" panose="00000700000000000000"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معادلات لاگرانژ در دستگاه بدنی</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معادلات حرکت</a:t>
            </a:r>
            <a:endParaRPr lang="en-US" sz="3600" dirty="0">
              <a:solidFill>
                <a:srgbClr val="FF0000"/>
              </a:solidFill>
              <a:cs typeface="B Titr" panose="00000700000000000000"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583178948"/>
              </p:ext>
            </p:extLst>
          </p:nvPr>
        </p:nvGraphicFramePr>
        <p:xfrm>
          <a:off x="1829438" y="2625999"/>
          <a:ext cx="4403218" cy="2884867"/>
        </p:xfrm>
        <a:graphic>
          <a:graphicData uri="http://schemas.openxmlformats.org/presentationml/2006/ole">
            <mc:AlternateContent xmlns:mc="http://schemas.openxmlformats.org/markup-compatibility/2006">
              <mc:Choice xmlns:v="urn:schemas-microsoft-com:vml" Requires="v">
                <p:oleObj spid="_x0000_s1040" name="Equation" r:id="rId3" imgW="3035300" imgH="2006600" progId="Equation.DSMT4">
                  <p:embed/>
                </p:oleObj>
              </mc:Choice>
              <mc:Fallback>
                <p:oleObj name="Equation" r:id="rId3" imgW="3035300" imgH="2006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9438" y="2625999"/>
                        <a:ext cx="4403218" cy="2884867"/>
                      </a:xfrm>
                      <a:prstGeom prst="rect">
                        <a:avLst/>
                      </a:prstGeom>
                      <a:noFill/>
                    </p:spPr>
                  </p:pic>
                </p:oleObj>
              </mc:Fallback>
            </mc:AlternateContent>
          </a:graphicData>
        </a:graphic>
      </p:graphicFrame>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دستگاه های مختصات انتخاب شده</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معادلات حرکت</a:t>
            </a:r>
            <a:endParaRPr lang="en-US" sz="3600" dirty="0">
              <a:solidFill>
                <a:srgbClr val="FF0000"/>
              </a:solidFill>
              <a:cs typeface="B Titr" panose="00000700000000000000" pitchFamily="2" charset="-78"/>
            </a:endParaRPr>
          </a:p>
        </p:txBody>
      </p:sp>
      <p:pic>
        <p:nvPicPr>
          <p:cNvPr id="6" name="Picture 5" descr="C:\Users\rain\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1341535" y="2487246"/>
            <a:ext cx="4962525" cy="3617595"/>
          </a:xfrm>
          <a:prstGeom prst="rect">
            <a:avLst/>
          </a:prstGeom>
          <a:noFill/>
          <a:extLst/>
        </p:spPr>
      </p:pic>
    </p:spTree>
    <p:extLst>
      <p:ext uri="{BB962C8B-B14F-4D97-AF65-F5344CB8AC3E}">
        <p14:creationId xmlns:p14="http://schemas.microsoft.com/office/powerpoint/2010/main" val="3293610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جهت گیری دستگاه </a:t>
            </a:r>
            <a:r>
              <a:rPr lang="fa-IR" sz="2400" b="1" dirty="0" smtClean="0">
                <a:cs typeface="B Nazanin" panose="00000400000000000000" pitchFamily="2" charset="-78"/>
              </a:rPr>
              <a:t>های </a:t>
            </a:r>
            <a:r>
              <a:rPr lang="fa-IR" sz="2400" b="1" dirty="0">
                <a:cs typeface="B Nazanin" panose="00000400000000000000" pitchFamily="2" charset="-78"/>
              </a:rPr>
              <a:t>مختصات </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معادلات حرکت</a:t>
            </a:r>
            <a:endParaRPr lang="en-US" sz="3600" dirty="0">
              <a:solidFill>
                <a:srgbClr val="FF0000"/>
              </a:solidFill>
              <a:cs typeface="B Titr" panose="000007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376" y="2428883"/>
            <a:ext cx="5725324" cy="3734321"/>
          </a:xfrm>
          <a:prstGeom prst="rect">
            <a:avLst/>
          </a:prstGeom>
        </p:spPr>
      </p:pic>
    </p:spTree>
    <p:extLst>
      <p:ext uri="{BB962C8B-B14F-4D97-AF65-F5344CB8AC3E}">
        <p14:creationId xmlns:p14="http://schemas.microsoft.com/office/powerpoint/2010/main" val="773167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سرعت های هر یک از اجزا</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معادلات حرکت</a:t>
            </a:r>
            <a:endParaRPr lang="en-US" sz="3600" dirty="0">
              <a:solidFill>
                <a:srgbClr val="FF0000"/>
              </a:solidFill>
              <a:cs typeface="B Titr" panose="00000700000000000000" pitchFamily="2" charset="-78"/>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73051501"/>
              </p:ext>
            </p:extLst>
          </p:nvPr>
        </p:nvGraphicFramePr>
        <p:xfrm>
          <a:off x="1371600" y="2082896"/>
          <a:ext cx="3362131" cy="375238"/>
        </p:xfrm>
        <a:graphic>
          <a:graphicData uri="http://schemas.openxmlformats.org/presentationml/2006/ole">
            <mc:AlternateContent xmlns:mc="http://schemas.openxmlformats.org/markup-compatibility/2006">
              <mc:Choice xmlns:v="urn:schemas-microsoft-com:vml" Requires="v">
                <p:oleObj spid="_x0000_s2120" name="Equation" r:id="rId3" imgW="2133600" imgH="241300" progId="Equation.DSMT4">
                  <p:embed/>
                </p:oleObj>
              </mc:Choice>
              <mc:Fallback>
                <p:oleObj name="Equation" r:id="rId3" imgW="21336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082896"/>
                        <a:ext cx="3362131" cy="375238"/>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74820168"/>
              </p:ext>
            </p:extLst>
          </p:nvPr>
        </p:nvGraphicFramePr>
        <p:xfrm>
          <a:off x="1371600" y="2645941"/>
          <a:ext cx="5249607" cy="1783847"/>
        </p:xfrm>
        <a:graphic>
          <a:graphicData uri="http://schemas.openxmlformats.org/presentationml/2006/ole">
            <mc:AlternateContent xmlns:mc="http://schemas.openxmlformats.org/markup-compatibility/2006">
              <mc:Choice xmlns:v="urn:schemas-microsoft-com:vml" Requires="v">
                <p:oleObj spid="_x0000_s2121" name="Equation" r:id="rId5" imgW="3924300" imgH="1333500" progId="Equation.DSMT4">
                  <p:embed/>
                </p:oleObj>
              </mc:Choice>
              <mc:Fallback>
                <p:oleObj name="Equation" r:id="rId5" imgW="3924300" imgH="13335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2645941"/>
                        <a:ext cx="5249607" cy="1783847"/>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49550645"/>
              </p:ext>
            </p:extLst>
          </p:nvPr>
        </p:nvGraphicFramePr>
        <p:xfrm>
          <a:off x="1371600" y="4674537"/>
          <a:ext cx="3114675" cy="390525"/>
        </p:xfrm>
        <a:graphic>
          <a:graphicData uri="http://schemas.openxmlformats.org/presentationml/2006/ole">
            <mc:AlternateContent xmlns:mc="http://schemas.openxmlformats.org/markup-compatibility/2006">
              <mc:Choice xmlns:v="urn:schemas-microsoft-com:vml" Requires="v">
                <p:oleObj spid="_x0000_s2122" name="Equation" r:id="rId7" imgW="3111500" imgH="393700" progId="Equation.DSMT4">
                  <p:embed/>
                </p:oleObj>
              </mc:Choice>
              <mc:Fallback>
                <p:oleObj name="Equation" r:id="rId7" imgW="3111500" imgH="3937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4674537"/>
                        <a:ext cx="311467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79924595"/>
              </p:ext>
            </p:extLst>
          </p:nvPr>
        </p:nvGraphicFramePr>
        <p:xfrm>
          <a:off x="4733731" y="4707458"/>
          <a:ext cx="2276475" cy="419100"/>
        </p:xfrm>
        <a:graphic>
          <a:graphicData uri="http://schemas.openxmlformats.org/presentationml/2006/ole">
            <mc:AlternateContent xmlns:mc="http://schemas.openxmlformats.org/markup-compatibility/2006">
              <mc:Choice xmlns:v="urn:schemas-microsoft-com:vml" Requires="v">
                <p:oleObj spid="_x0000_s2123" name="Equation" r:id="rId9" imgW="2273300" imgH="419100" progId="Equation.DSMT4">
                  <p:embed/>
                </p:oleObj>
              </mc:Choice>
              <mc:Fallback>
                <p:oleObj name="Equation" r:id="rId9" imgW="2273300" imgH="4191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3731" y="4707458"/>
                        <a:ext cx="227647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822746136"/>
              </p:ext>
            </p:extLst>
          </p:nvPr>
        </p:nvGraphicFramePr>
        <p:xfrm>
          <a:off x="1384904" y="5224316"/>
          <a:ext cx="1438275" cy="838200"/>
        </p:xfrm>
        <a:graphic>
          <a:graphicData uri="http://schemas.openxmlformats.org/presentationml/2006/ole">
            <mc:AlternateContent xmlns:mc="http://schemas.openxmlformats.org/markup-compatibility/2006">
              <mc:Choice xmlns:v="urn:schemas-microsoft-com:vml" Requires="v">
                <p:oleObj spid="_x0000_s2124" name="Equation" r:id="rId11" imgW="1435100" imgH="838200" progId="Equation.DSMT4">
                  <p:embed/>
                </p:oleObj>
              </mc:Choice>
              <mc:Fallback>
                <p:oleObj name="Equation" r:id="rId11" imgW="1435100" imgH="838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4904" y="5224316"/>
                        <a:ext cx="143827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2278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مدل سازه ای انتخاب شده برای مسئله</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pic>
        <p:nvPicPr>
          <p:cNvPr id="11" name="Picture 10" descr="C:\Users\rain\Desktop\Capture.JPG"/>
          <p:cNvPicPr/>
          <p:nvPr/>
        </p:nvPicPr>
        <p:blipFill>
          <a:blip r:embed="rId2">
            <a:extLst>
              <a:ext uri="{28A0092B-C50C-407E-A947-70E740481C1C}">
                <a14:useLocalDpi xmlns:a14="http://schemas.microsoft.com/office/drawing/2010/main" val="0"/>
              </a:ext>
            </a:extLst>
          </a:blip>
          <a:srcRect/>
          <a:stretch>
            <a:fillRect/>
          </a:stretch>
        </p:blipFill>
        <p:spPr bwMode="auto">
          <a:xfrm>
            <a:off x="1288748" y="1981200"/>
            <a:ext cx="5188251" cy="3636370"/>
          </a:xfrm>
          <a:prstGeom prst="rect">
            <a:avLst/>
          </a:prstGeom>
          <a:noFill/>
          <a:extLst/>
        </p:spPr>
      </p:pic>
    </p:spTree>
    <p:extLst>
      <p:ext uri="{BB962C8B-B14F-4D97-AF65-F5344CB8AC3E}">
        <p14:creationId xmlns:p14="http://schemas.microsoft.com/office/powerpoint/2010/main" val="2215792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400" b="1" dirty="0">
                <a:cs typeface="B Nazanin" panose="00000400000000000000" pitchFamily="2" charset="-78"/>
              </a:rPr>
              <a:t>جدا سازی متغیرها (تقریب ریتز)</a:t>
            </a: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جداسازی سازه ای</a:t>
            </a:r>
            <a:endParaRPr lang="en-US" sz="3600" dirty="0">
              <a:solidFill>
                <a:srgbClr val="FF0000"/>
              </a:solidFill>
              <a:cs typeface="B Titr" panose="00000700000000000000"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596469737"/>
              </p:ext>
            </p:extLst>
          </p:nvPr>
        </p:nvGraphicFramePr>
        <p:xfrm>
          <a:off x="929438" y="2528616"/>
          <a:ext cx="3887261" cy="350164"/>
        </p:xfrm>
        <a:graphic>
          <a:graphicData uri="http://schemas.openxmlformats.org/presentationml/2006/ole">
            <mc:AlternateContent xmlns:mc="http://schemas.openxmlformats.org/markup-compatibility/2006">
              <mc:Choice xmlns:v="urn:schemas-microsoft-com:vml" Requires="v">
                <p:oleObj spid="_x0000_s4134" name="Equation" r:id="rId3" imgW="3619500" imgH="241300" progId="Equation.DSMT4">
                  <p:embed/>
                </p:oleObj>
              </mc:Choice>
              <mc:Fallback>
                <p:oleObj name="Equation" r:id="rId3" imgW="36195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438" y="2528616"/>
                        <a:ext cx="3887261" cy="350164"/>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76306952"/>
              </p:ext>
            </p:extLst>
          </p:nvPr>
        </p:nvGraphicFramePr>
        <p:xfrm>
          <a:off x="913960" y="2929886"/>
          <a:ext cx="6381449" cy="660297"/>
        </p:xfrm>
        <a:graphic>
          <a:graphicData uri="http://schemas.openxmlformats.org/presentationml/2006/ole">
            <mc:AlternateContent xmlns:mc="http://schemas.openxmlformats.org/markup-compatibility/2006">
              <mc:Choice xmlns:v="urn:schemas-microsoft-com:vml" Requires="v">
                <p:oleObj spid="_x0000_s4135" name="Equation" r:id="rId5" imgW="3695700" imgH="431800" progId="Equation.DSMT4">
                  <p:embed/>
                </p:oleObj>
              </mc:Choice>
              <mc:Fallback>
                <p:oleObj name="Equation" r:id="rId5" imgW="3695700" imgH="431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960" y="2929886"/>
                        <a:ext cx="6381449" cy="660297"/>
                      </a:xfrm>
                      <a:prstGeom prst="rect">
                        <a:avLst/>
                      </a:prstGeom>
                      <a:noFill/>
                    </p:spPr>
                  </p:pic>
                </p:oleObj>
              </mc:Fallback>
            </mc:AlternateContent>
          </a:graphicData>
        </a:graphic>
      </p:graphicFrame>
      <p:sp>
        <p:nvSpPr>
          <p:cNvPr id="7" name="Rectangle 6"/>
          <p:cNvSpPr>
            <a:spLocks noChangeArrowheads="1"/>
          </p:cNvSpPr>
          <p:nvPr/>
        </p:nvSpPr>
        <p:spPr bwMode="auto">
          <a:xfrm>
            <a:off x="1912545" y="3756637"/>
            <a:ext cx="335347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rtl="1"/>
            <a:r>
              <a:rPr lang="ar-SA" sz="1600" dirty="0">
                <a:cs typeface="B Nazanin" panose="00000400000000000000" pitchFamily="2" charset="-78"/>
              </a:rPr>
              <a:t>ضرایب مورداستفاده در شکل مودها</a:t>
            </a:r>
            <a:endParaRPr lang="fa-IR" sz="1600" dirty="0">
              <a:cs typeface="B Nazanin" panose="00000400000000000000" pitchFamily="2" charset="-78"/>
            </a:endParaRPr>
          </a:p>
        </p:txBody>
      </p:sp>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39951" y="4027776"/>
            <a:ext cx="4386607" cy="992093"/>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535756580"/>
              </p:ext>
            </p:extLst>
          </p:nvPr>
        </p:nvGraphicFramePr>
        <p:xfrm>
          <a:off x="968810" y="5249026"/>
          <a:ext cx="2148943" cy="478725"/>
        </p:xfrm>
        <a:graphic>
          <a:graphicData uri="http://schemas.openxmlformats.org/presentationml/2006/ole">
            <mc:AlternateContent xmlns:mc="http://schemas.openxmlformats.org/markup-compatibility/2006">
              <mc:Choice xmlns:v="urn:schemas-microsoft-com:vml" Requires="v">
                <p:oleObj spid="_x0000_s4136" name="Equation" r:id="rId8" imgW="1930400" imgH="431800" progId="Equation.DSMT4">
                  <p:embed/>
                </p:oleObj>
              </mc:Choice>
              <mc:Fallback>
                <p:oleObj name="Equation" r:id="rId8" imgW="1930400" imgH="431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8810" y="5249026"/>
                        <a:ext cx="2148943" cy="478725"/>
                      </a:xfrm>
                      <a:prstGeom prst="rect">
                        <a:avLst/>
                      </a:prstGeom>
                      <a:noFill/>
                    </p:spPr>
                  </p:pic>
                </p:oleObj>
              </mc:Fallback>
            </mc:AlternateContent>
          </a:graphicData>
        </a:graphic>
      </p:graphicFrame>
    </p:spTree>
    <p:extLst>
      <p:ext uri="{BB962C8B-B14F-4D97-AF65-F5344CB8AC3E}">
        <p14:creationId xmlns:p14="http://schemas.microsoft.com/office/powerpoint/2010/main" val="38400721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4993</TotalTime>
  <Words>642</Words>
  <Application>Microsoft Office PowerPoint</Application>
  <PresentationFormat>On-screen Show (4:3)</PresentationFormat>
  <Paragraphs>90</Paragraphs>
  <Slides>30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vt:lpstr>
      <vt:lpstr>B Nazanin</vt:lpstr>
      <vt:lpstr>B Titr</vt:lpstr>
      <vt:lpstr>Calibri</vt:lpstr>
      <vt:lpstr>Lucida Sans Unicode</vt:lpstr>
      <vt:lpstr>Times New Roman</vt:lpstr>
      <vt:lpstr>Verdana</vt:lpstr>
      <vt:lpstr>Wingdings 2</vt:lpstr>
      <vt:lpstr>Wingdings 3</vt:lpstr>
      <vt:lpstr>Concourse</vt:lpstr>
      <vt:lpstr>Equation</vt:lpstr>
      <vt:lpstr>            تحلیل آیروالاستیک هواپیمای کامل با استفاده از مدل سازی فضای حالت   امیرحسین قبادی مهر 96     </vt:lpstr>
      <vt:lpstr> </vt:lpstr>
      <vt:lpstr>PowerPoint Presentation</vt:lpstr>
      <vt:lpstr>معادلات حرکت</vt:lpstr>
      <vt:lpstr>معادلات حرکت</vt:lpstr>
      <vt:lpstr>معادلات حرکت</vt:lpstr>
      <vt:lpstr>معادلات حرکت</vt:lpstr>
      <vt:lpstr>جداسازی سازه ای</vt:lpstr>
      <vt:lpstr>جداسازی سازه ای</vt:lpstr>
      <vt:lpstr>جداسازی سازه ای</vt:lpstr>
      <vt:lpstr>جداسازی سازه ای</vt:lpstr>
      <vt:lpstr>جداسازی سازه ای</vt:lpstr>
      <vt:lpstr>جداسازی سازه ای</vt:lpstr>
      <vt:lpstr>نیروهای آیرودینامیکی</vt:lpstr>
      <vt:lpstr>نیروهای آیرودینامیکی</vt:lpstr>
      <vt:lpstr>نیروهای آیرودینامیکی</vt:lpstr>
      <vt:lpstr>نیروهای آیرودینامیکی</vt:lpstr>
      <vt:lpstr>نیروهای آیرودینامیکی</vt:lpstr>
      <vt:lpstr>نیروهای آیرودینامیکی</vt:lpstr>
      <vt:lpstr>روش حل</vt:lpstr>
      <vt:lpstr>روش حل</vt:lpstr>
      <vt:lpstr>روش حل</vt:lpstr>
      <vt:lpstr>روش حل</vt:lpstr>
      <vt:lpstr>نتایج کد</vt:lpstr>
      <vt:lpstr>نتایج کد</vt:lpstr>
      <vt:lpstr>نتایج کد</vt:lpstr>
      <vt:lpstr>نتایج کد</vt:lpstr>
      <vt:lpstr>نتایج کد</vt:lpstr>
      <vt:lpstr>آنچه در این پروژه خواهید آموخت</vt:lpstr>
      <vt:lpstr>نکات و الزامات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marketcode</cp:lastModifiedBy>
  <cp:revision>210</cp:revision>
  <dcterms:created xsi:type="dcterms:W3CDTF">2006-08-16T00:00:00Z</dcterms:created>
  <dcterms:modified xsi:type="dcterms:W3CDTF">2018-04-14T07:26:03Z</dcterms:modified>
</cp:coreProperties>
</file>