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36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بررسی ارتعاشات غیرخطی بال با نسبت منظری بالا با استفاده از روش های تحلیلی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هیوا کازی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مرداد 95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58650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نحوه کاهش مرتبه کردن دستگاه معادلات دیفرانسیل حرکت ارتعاشی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استفاده از روش های موجود برای حل دستگاه معادلات جبری غیرخطی (برای مثال : نیوتون رافسون – ژاکوبی - پاول)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حل مسئله در فضای مودال (عدم واسبتگی به مختصات فیزیکی)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4- بدست آوردن جابجائی و سرعت برخی از مختصات با کمک مختصات از قبل فرض شده.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5- عدم نیاز شدیدا به حل مسئله در بازه زمانی (</a:t>
            </a:r>
            <a:r>
              <a:rPr lang="en-US" sz="2400" b="1" dirty="0" smtClean="0">
                <a:cs typeface="B Titr" panose="00000700000000000000" pitchFamily="2" charset="-78"/>
              </a:rPr>
              <a:t>Time Marching</a:t>
            </a:r>
            <a:r>
              <a:rPr lang="fa-IR" sz="2400" b="1" dirty="0" smtClean="0">
                <a:cs typeface="B Titr" panose="00000700000000000000" pitchFamily="2" charset="-78"/>
              </a:rPr>
              <a:t>)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این 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برنامه در همه نسخه های </a:t>
            </a:r>
            <a:r>
              <a:rPr lang="en-US" sz="2400" b="1" dirty="0" err="1" smtClean="0">
                <a:latin typeface="Times New Roman" panose="02020603050405020304" pitchFamily="18" charset="0"/>
                <a:cs typeface="B Titr" panose="00000700000000000000" pitchFamily="2" charset="-78"/>
              </a:rPr>
              <a:t>Matlab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و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Maple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قابل اجراست.</a:t>
            </a:r>
            <a:endParaRPr lang="fa-IR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خروجی ها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ی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Maple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و </a:t>
            </a:r>
            <a:r>
              <a:rPr lang="en-US" sz="2400" b="1" dirty="0" err="1" smtClean="0">
                <a:latin typeface="Times New Roman" panose="02020603050405020304" pitchFamily="18" charset="0"/>
                <a:cs typeface="B Titr" panose="00000700000000000000" pitchFamily="2" charset="-78"/>
              </a:rPr>
              <a:t>Matlab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در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folder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به نام </a:t>
            </a:r>
            <a:r>
              <a:rPr lang="en-US" sz="2400" b="1" dirty="0" err="1" smtClean="0">
                <a:latin typeface="Times New Roman" panose="02020603050405020304" pitchFamily="18" charset="0"/>
                <a:cs typeface="B Titr" panose="00000700000000000000" pitchFamily="2" charset="-78"/>
              </a:rPr>
              <a:t>kasri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Final codes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قابل مشاهده است.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 آشنایی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اولیه با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Maple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و همچنین آشنائی متوسط با </a:t>
            </a:r>
            <a:r>
              <a:rPr lang="en-US" sz="2400" b="1" dirty="0" err="1" smtClean="0">
                <a:latin typeface="Times New Roman" panose="02020603050405020304" pitchFamily="18" charset="0"/>
                <a:cs typeface="B Titr" panose="00000700000000000000" pitchFamily="2" charset="-78"/>
              </a:rPr>
              <a:t>Matlab</a:t>
            </a:r>
            <a:endParaRPr lang="en-US" sz="2400" b="1" dirty="0" smtClean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4- آشنایی با مفاهیم پایه در علم ارتعاشات غیرخطی – دینامیک غیرخطی – روش های محاسبات عددی پیشرفته و بهینه سازی غیرخطی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5- آشنایی با دروس ارتعاشات ممتد و تئوری پوسته و صفحات</a:t>
            </a:r>
            <a:endParaRPr lang="en-US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روش مورد استفاده در این پروژه روش منیفولد ثابت می باشد . که در این پروژه تنها 3 روش از آن پیاده سازی شده که شامل : </a:t>
            </a:r>
            <a:r>
              <a:rPr lang="en-US" sz="2400" dirty="0" smtClean="0">
                <a:solidFill>
                  <a:srgbClr val="00B050"/>
                </a:solidFill>
                <a:cs typeface="B Titr" panose="00000700000000000000" pitchFamily="2" charset="-78"/>
              </a:rPr>
              <a:t>Asymptotic</a:t>
            </a:r>
            <a:r>
              <a:rPr lang="fa-IR" sz="2400" dirty="0" smtClean="0">
                <a:cs typeface="B Titr" panose="00000700000000000000" pitchFamily="2" charset="-78"/>
              </a:rPr>
              <a:t> و </a:t>
            </a:r>
            <a:r>
              <a:rPr lang="en-US" sz="2400" dirty="0" err="1" smtClean="0">
                <a:solidFill>
                  <a:srgbClr val="00B050"/>
                </a:solidFill>
                <a:cs typeface="B Titr" panose="00000700000000000000" pitchFamily="2" charset="-78"/>
              </a:rPr>
              <a:t>Galerkin</a:t>
            </a:r>
            <a:r>
              <a:rPr lang="en-US" sz="2400" dirty="0" smtClean="0">
                <a:solidFill>
                  <a:srgbClr val="00B050"/>
                </a:solidFill>
                <a:cs typeface="B Titr" panose="00000700000000000000" pitchFamily="2" charset="-78"/>
              </a:rPr>
              <a:t> (amplitude&amp; Phase Approach)</a:t>
            </a:r>
            <a:r>
              <a:rPr lang="fa-IR" sz="2400" dirty="0" smtClean="0">
                <a:solidFill>
                  <a:srgbClr val="00B050"/>
                </a:solidFill>
                <a:cs typeface="B Titr" panose="00000700000000000000" pitchFamily="2" charset="-78"/>
              </a:rPr>
              <a:t> </a:t>
            </a:r>
            <a:r>
              <a:rPr lang="fa-IR" sz="2400" dirty="0" smtClean="0">
                <a:cs typeface="B Titr" panose="00000700000000000000" pitchFamily="2" charset="-78"/>
              </a:rPr>
              <a:t>و </a:t>
            </a:r>
            <a:r>
              <a:rPr lang="en-US" sz="2400" dirty="0" err="1" smtClean="0">
                <a:solidFill>
                  <a:srgbClr val="00B050"/>
                </a:solidFill>
                <a:cs typeface="B Titr" panose="00000700000000000000" pitchFamily="2" charset="-78"/>
              </a:rPr>
              <a:t>Galerkin</a:t>
            </a:r>
            <a:r>
              <a:rPr lang="en-US" sz="2400" dirty="0" smtClean="0">
                <a:solidFill>
                  <a:srgbClr val="00B050"/>
                </a:solidFill>
                <a:cs typeface="B Titr" panose="00000700000000000000" pitchFamily="2" charset="-78"/>
              </a:rPr>
              <a:t> (Position&amp; Velocity </a:t>
            </a:r>
            <a:r>
              <a:rPr lang="en-US" sz="2400" dirty="0">
                <a:solidFill>
                  <a:srgbClr val="00B050"/>
                </a:solidFill>
                <a:cs typeface="B Titr" panose="00000700000000000000" pitchFamily="2" charset="-78"/>
              </a:rPr>
              <a:t>Approach)</a:t>
            </a:r>
            <a:r>
              <a:rPr lang="fa-IR" sz="2400" dirty="0">
                <a:cs typeface="B Titr" panose="00000700000000000000" pitchFamily="2" charset="-78"/>
              </a:rPr>
              <a:t> </a:t>
            </a:r>
            <a:r>
              <a:rPr lang="fa-IR" sz="2400" dirty="0" smtClean="0">
                <a:cs typeface="B Titr" panose="00000700000000000000" pitchFamily="2" charset="-78"/>
              </a:rPr>
              <a:t>می باشد.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روش مجانبی روشی کاملا تحلیلی بوده و بیشتر برای سیستم های گسسته ارائه می شود البته برای سیستم های پیوسته دو بعدی هم جواب قابل قبولی می تواند ارائه دهد. که در سال 94 میلادی توسط </a:t>
            </a:r>
            <a:r>
              <a:rPr lang="en-US" sz="2400" dirty="0" err="1" smtClean="0">
                <a:solidFill>
                  <a:srgbClr val="00B050"/>
                </a:solidFill>
                <a:cs typeface="B Titr" panose="00000700000000000000" pitchFamily="2" charset="-78"/>
              </a:rPr>
              <a:t>shaw&amp;Pierre</a:t>
            </a:r>
            <a:r>
              <a:rPr lang="fa-IR" sz="2400" dirty="0" smtClean="0">
                <a:cs typeface="B Titr" panose="00000700000000000000" pitchFamily="2" charset="-78"/>
              </a:rPr>
              <a:t> ابداع شد.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5321492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 روش </a:t>
            </a:r>
            <a:r>
              <a:rPr lang="en-US" sz="2400" dirty="0" err="1">
                <a:solidFill>
                  <a:srgbClr val="00B050"/>
                </a:solidFill>
                <a:cs typeface="B Titr" panose="00000700000000000000" pitchFamily="2" charset="-78"/>
              </a:rPr>
              <a:t>Galerkin</a:t>
            </a:r>
            <a:r>
              <a:rPr lang="en-US" sz="2400" dirty="0">
                <a:solidFill>
                  <a:srgbClr val="00B050"/>
                </a:solidFill>
                <a:cs typeface="B Titr" panose="00000700000000000000" pitchFamily="2" charset="-78"/>
              </a:rPr>
              <a:t> (amplitude&amp; Phase Approach)</a:t>
            </a:r>
            <a:r>
              <a:rPr lang="fa-IR" sz="2400" dirty="0" smtClean="0">
                <a:cs typeface="B Titr" panose="00000700000000000000" pitchFamily="2" charset="-78"/>
              </a:rPr>
              <a:t>  در سال 2000 توسط </a:t>
            </a:r>
            <a:r>
              <a:rPr lang="en-US" sz="2400" dirty="0" err="1" smtClean="0">
                <a:cs typeface="B Titr" panose="00000700000000000000" pitchFamily="2" charset="-78"/>
              </a:rPr>
              <a:t>peschek</a:t>
            </a:r>
            <a:r>
              <a:rPr lang="fa-IR" sz="2400" dirty="0" smtClean="0">
                <a:cs typeface="B Titr" panose="00000700000000000000" pitchFamily="2" charset="-78"/>
              </a:rPr>
              <a:t> و </a:t>
            </a:r>
            <a:r>
              <a:rPr lang="en-US" sz="2400" dirty="0" err="1" smtClean="0">
                <a:cs typeface="B Titr" panose="00000700000000000000" pitchFamily="2" charset="-78"/>
              </a:rPr>
              <a:t>shaw</a:t>
            </a:r>
            <a:r>
              <a:rPr lang="en-US" sz="2400" dirty="0" smtClean="0">
                <a:cs typeface="B Titr" panose="00000700000000000000" pitchFamily="2" charset="-78"/>
              </a:rPr>
              <a:t> </a:t>
            </a:r>
            <a:r>
              <a:rPr lang="fa-IR" sz="2400" dirty="0" smtClean="0">
                <a:cs typeface="B Titr" panose="00000700000000000000" pitchFamily="2" charset="-78"/>
              </a:rPr>
              <a:t> و </a:t>
            </a:r>
            <a:r>
              <a:rPr lang="en-US" sz="2400" dirty="0" err="1" smtClean="0">
                <a:cs typeface="B Titr" panose="00000700000000000000" pitchFamily="2" charset="-78"/>
              </a:rPr>
              <a:t>pierre</a:t>
            </a:r>
            <a:r>
              <a:rPr lang="fa-IR" sz="2400" dirty="0" smtClean="0">
                <a:cs typeface="B Titr" panose="00000700000000000000" pitchFamily="2" charset="-78"/>
              </a:rPr>
              <a:t> ابداع و مورد توسعه قرار گرفت که روش نمیه تحلیلی می باشد و قابلیت حل بالاتری نسبت به روش دارد </a:t>
            </a:r>
            <a:r>
              <a:rPr lang="en-US" sz="2400" dirty="0">
                <a:solidFill>
                  <a:srgbClr val="00B050"/>
                </a:solidFill>
                <a:cs typeface="B Titr" panose="00000700000000000000" pitchFamily="2" charset="-78"/>
              </a:rPr>
              <a:t>Asymptotic</a:t>
            </a:r>
            <a:r>
              <a:rPr lang="fa-IR" sz="2400" dirty="0" smtClean="0">
                <a:cs typeface="B Titr" panose="00000700000000000000" pitchFamily="2" charset="-78"/>
              </a:rPr>
              <a:t> علی الخصوص در مورد سیستم های پیوسته غیرخطی برتری ویژه ای نسبت به روش </a:t>
            </a:r>
            <a:r>
              <a:rPr lang="en-US" sz="2400" dirty="0" smtClean="0">
                <a:solidFill>
                  <a:srgbClr val="00B050"/>
                </a:solidFill>
                <a:cs typeface="B Titr" panose="00000700000000000000" pitchFamily="2" charset="-78"/>
              </a:rPr>
              <a:t>Asymptotic</a:t>
            </a:r>
            <a:r>
              <a:rPr lang="fa-IR" sz="2400" dirty="0" smtClean="0">
                <a:solidFill>
                  <a:srgbClr val="00B050"/>
                </a:solidFill>
                <a:cs typeface="B Titr" panose="00000700000000000000" pitchFamily="2" charset="-78"/>
              </a:rPr>
              <a:t> </a:t>
            </a:r>
            <a:r>
              <a:rPr lang="fa-IR" sz="2400" dirty="0" smtClean="0">
                <a:cs typeface="B Titr" panose="00000700000000000000" pitchFamily="2" charset="-78"/>
              </a:rPr>
              <a:t>دارد.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>
                <a:cs typeface="B Titr" panose="00000700000000000000" pitchFamily="2" charset="-78"/>
              </a:rPr>
              <a:t>روش </a:t>
            </a:r>
            <a:r>
              <a:rPr lang="en-US" sz="2400" dirty="0" err="1">
                <a:solidFill>
                  <a:srgbClr val="00B050"/>
                </a:solidFill>
                <a:cs typeface="B Titr" panose="00000700000000000000" pitchFamily="2" charset="-78"/>
              </a:rPr>
              <a:t>Galerkin</a:t>
            </a:r>
            <a:r>
              <a:rPr lang="en-US" sz="2400" dirty="0">
                <a:solidFill>
                  <a:srgbClr val="00B050"/>
                </a:solidFill>
                <a:cs typeface="B Titr" panose="00000700000000000000" pitchFamily="2" charset="-78"/>
              </a:rPr>
              <a:t> (Position&amp; Velocity Approach)</a:t>
            </a:r>
            <a:r>
              <a:rPr lang="fa-IR" sz="2400" dirty="0">
                <a:cs typeface="B Titr" panose="00000700000000000000" pitchFamily="2" charset="-78"/>
              </a:rPr>
              <a:t> </a:t>
            </a:r>
            <a:r>
              <a:rPr lang="fa-IR" sz="2400" dirty="0" smtClean="0">
                <a:cs typeface="B Titr" panose="00000700000000000000" pitchFamily="2" charset="-78"/>
              </a:rPr>
              <a:t>در </a:t>
            </a:r>
            <a:r>
              <a:rPr lang="fa-IR" sz="2400" dirty="0">
                <a:cs typeface="B Titr" panose="00000700000000000000" pitchFamily="2" charset="-78"/>
              </a:rPr>
              <a:t>سال </a:t>
            </a:r>
            <a:r>
              <a:rPr lang="fa-IR" sz="2400" dirty="0" smtClean="0">
                <a:cs typeface="B Titr" panose="00000700000000000000" pitchFamily="2" charset="-78"/>
              </a:rPr>
              <a:t>2003 </a:t>
            </a:r>
            <a:r>
              <a:rPr lang="fa-IR" sz="2400" dirty="0">
                <a:cs typeface="B Titr" panose="00000700000000000000" pitchFamily="2" charset="-78"/>
              </a:rPr>
              <a:t>توسط </a:t>
            </a:r>
            <a:r>
              <a:rPr lang="en-US" sz="2400" dirty="0" err="1">
                <a:solidFill>
                  <a:srgbClr val="00B050"/>
                </a:solidFill>
                <a:cs typeface="B Titr" panose="00000700000000000000" pitchFamily="2" charset="-78"/>
              </a:rPr>
              <a:t>peschek</a:t>
            </a:r>
            <a:r>
              <a:rPr lang="fa-IR" sz="2400" dirty="0">
                <a:cs typeface="B Titr" panose="00000700000000000000" pitchFamily="2" charset="-78"/>
              </a:rPr>
              <a:t> و </a:t>
            </a:r>
            <a:r>
              <a:rPr lang="en-US" sz="2400" dirty="0" err="1">
                <a:solidFill>
                  <a:srgbClr val="00B050"/>
                </a:solidFill>
                <a:cs typeface="B Titr" panose="00000700000000000000" pitchFamily="2" charset="-78"/>
              </a:rPr>
              <a:t>shaw</a:t>
            </a:r>
            <a:r>
              <a:rPr lang="en-US" sz="2400" dirty="0">
                <a:solidFill>
                  <a:srgbClr val="00B050"/>
                </a:solidFill>
                <a:cs typeface="B Titr" panose="00000700000000000000" pitchFamily="2" charset="-78"/>
              </a:rPr>
              <a:t> </a:t>
            </a:r>
            <a:r>
              <a:rPr lang="fa-IR" sz="2400" dirty="0">
                <a:cs typeface="B Titr" panose="00000700000000000000" pitchFamily="2" charset="-78"/>
              </a:rPr>
              <a:t> و </a:t>
            </a:r>
            <a:r>
              <a:rPr lang="en-US" sz="2400" dirty="0" err="1">
                <a:solidFill>
                  <a:srgbClr val="00B050"/>
                </a:solidFill>
                <a:cs typeface="B Titr" panose="00000700000000000000" pitchFamily="2" charset="-78"/>
              </a:rPr>
              <a:t>pierre</a:t>
            </a:r>
            <a:r>
              <a:rPr lang="fa-IR" sz="2400" dirty="0">
                <a:cs typeface="B Titr" panose="00000700000000000000" pitchFamily="2" charset="-78"/>
              </a:rPr>
              <a:t> ابداع و مورد توسعه قرار گرفت که روش </a:t>
            </a:r>
            <a:r>
              <a:rPr lang="fa-IR" sz="2400" dirty="0" smtClean="0">
                <a:cs typeface="B Titr" panose="00000700000000000000" pitchFamily="2" charset="-78"/>
              </a:rPr>
              <a:t>مشابه روش بالای می باشد و دارای سرعت حل بالاتری نسبت به روش بالایی می باشد.</a:t>
            </a:r>
            <a:endParaRPr lang="fa-IR" sz="2400" dirty="0" smtClean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قابلیت حل برای انواع سیستم های غیرخطی پایستار و ناپایستار گسسته</a:t>
            </a:r>
          </a:p>
          <a:p>
            <a:pPr algn="r" rtl="1"/>
            <a:endParaRPr lang="fa-IR" sz="2400" dirty="0" smtClean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209800"/>
            <a:ext cx="4298858" cy="13287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733800"/>
            <a:ext cx="4679858" cy="181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برای سیستم های پیوسته پایستار و ناپایستار دو بعدی :</a:t>
            </a:r>
          </a:p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مانند: تیر خطی با شرایط مرزی غیرخطی</a:t>
            </a:r>
          </a:p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 تیرغیرخطی با شرایط مرزی خطی</a:t>
            </a:r>
          </a:p>
          <a:p>
            <a:pPr algn="ctr" rtl="1"/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653603"/>
            <a:ext cx="4299634" cy="19192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4390849"/>
            <a:ext cx="5562600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697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برای سیستم های پیوسته پایستار و ناپایستار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سه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بعدی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:</a:t>
            </a:r>
          </a:p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مانند :صفحه غیرخطی – پوسته غیرخطی</a:t>
            </a:r>
          </a:p>
          <a:p>
            <a:pPr marL="109728" indent="0" algn="ctr" rtl="1">
              <a:buNone/>
            </a:pPr>
            <a:endParaRPr lang="fa-IR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708095"/>
            <a:ext cx="3248025" cy="2886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2512" y="2937681"/>
            <a:ext cx="3284200" cy="2426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99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قابل تحلیل برای انواع مواد شامل : همگن – کامپوزیتی – مدرج تابعی</a:t>
            </a:r>
            <a:endParaRPr lang="en-US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367048"/>
            <a:ext cx="4876800" cy="362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420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قابل استفاده برای کلیه مسائلی که هم شامل ارتعاشات آزاد و هم ارتعاشات اجباری می باشند.</a:t>
            </a:r>
          </a:p>
          <a:p>
            <a:pPr algn="ctr" rtl="1"/>
            <a:endParaRPr lang="en-US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743200"/>
            <a:ext cx="3233707" cy="1947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8931" y="3200400"/>
            <a:ext cx="4471988" cy="191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643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قابل تعریف برای انواع مسائلی شامل مستهلک شونده هایی </a:t>
            </a:r>
          </a:p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مانند : دمپر ویسکوز و کلمب و رئولوژیکال و ژیروسکوپی اهم از خطی و غیرخطی</a:t>
            </a:r>
          </a:p>
          <a:p>
            <a:pPr algn="ctr" rtl="1"/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425" y="3073522"/>
            <a:ext cx="3838575" cy="13415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4950" y="2853722"/>
            <a:ext cx="2838450" cy="19231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6975" y="4648200"/>
            <a:ext cx="247650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1038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4162</TotalTime>
  <Words>465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B Titr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            بررسی ارتعاشات غیرخطی بال با نسبت منظری بالا با استفاده از روش های تحلیلی  هیوا کازی مرداد 95     </vt:lpstr>
      <vt:lpstr> </vt:lpstr>
      <vt:lpstr>PowerPoint Presentation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marketcode</cp:lastModifiedBy>
  <cp:revision>201</cp:revision>
  <dcterms:created xsi:type="dcterms:W3CDTF">2006-08-16T00:00:00Z</dcterms:created>
  <dcterms:modified xsi:type="dcterms:W3CDTF">2016-11-07T07:30:32Z</dcterms:modified>
</cp:coreProperties>
</file>