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2"/>
  </p:notesMasterIdLst>
  <p:sldIdLst>
    <p:sldId id="366" r:id="rId2"/>
    <p:sldId id="354" r:id="rId3"/>
    <p:sldId id="355" r:id="rId4"/>
    <p:sldId id="356" r:id="rId5"/>
    <p:sldId id="357" r:id="rId6"/>
    <p:sldId id="358" r:id="rId7"/>
    <p:sldId id="359" r:id="rId8"/>
    <p:sldId id="360" r:id="rId9"/>
    <p:sldId id="362" r:id="rId10"/>
    <p:sldId id="3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CC3300"/>
    <a:srgbClr val="000066"/>
    <a:srgbClr val="FF66FF"/>
    <a:srgbClr val="800000"/>
    <a:srgbClr val="00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6DED5-7101-45CB-BD67-62077EC6FEBB}" type="datetimeFigureOut">
              <a:rPr lang="en-US" smtClean="0"/>
              <a:pPr/>
              <a:t>8/4/2016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4F81-D434-45E6-BB2C-53C672FCA684}" type="slidenum">
              <a:rPr lang="en-US" smtClean="0"/>
              <a:pPr/>
              <a:t>‹#›</a:t>
            </a:fld>
            <a:endParaRPr lang="en-US" dirty="0"/>
          </a:p>
        </p:txBody>
      </p:sp>
    </p:spTree>
    <p:extLst>
      <p:ext uri="{BB962C8B-B14F-4D97-AF65-F5344CB8AC3E}">
        <p14:creationId xmlns:p14="http://schemas.microsoft.com/office/powerpoint/2010/main" val="378473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AD4F81-D434-45E6-BB2C-53C672FCA684}" type="slidenum">
              <a:rPr lang="en-US" smtClean="0"/>
              <a:pPr/>
              <a:t>8</a:t>
            </a:fld>
            <a:endParaRPr lang="en-US" dirty="0"/>
          </a:p>
        </p:txBody>
      </p:sp>
    </p:spTree>
    <p:extLst>
      <p:ext uri="{BB962C8B-B14F-4D97-AF65-F5344CB8AC3E}">
        <p14:creationId xmlns:p14="http://schemas.microsoft.com/office/powerpoint/2010/main" val="22738391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9F2828-A262-4019-9E8C-C387D0E754F1}" type="datetime1">
              <a:rPr lang="en-US" smtClean="0"/>
              <a:pPr/>
              <a:t>8/4/2016</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A20C4D-0180-40D2-A856-4ABE5A1A069E}" type="datetime1">
              <a:rPr lang="en-US" smtClean="0"/>
              <a:pPr/>
              <a:t>8/4/2016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E2B8DA-E986-49A0-9432-B1D2119FAF59}" type="datetime1">
              <a:rPr lang="en-US" smtClean="0"/>
              <a:pPr/>
              <a:t>8/4/2016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30C608-5F6B-4B63-877E-475840BA68C2}" type="datetime1">
              <a:rPr lang="en-US" smtClean="0"/>
              <a:pPr/>
              <a:t>8/4/2016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88679F-5204-42F1-94E5-7F35567538DB}" type="datetime1">
              <a:rPr lang="en-US" smtClean="0"/>
              <a:pPr/>
              <a:t>8/4/2016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084C4D-0FBA-4EA7-840D-D98AE8E20134}" type="datetime1">
              <a:rPr lang="en-US" smtClean="0"/>
              <a:pPr/>
              <a:t>8/4/2016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8F6381-DD72-4ACD-886C-E080E4E4AD4F}" type="datetime1">
              <a:rPr lang="en-US" smtClean="0"/>
              <a:pPr/>
              <a:t>8/4/2016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C09902C-ABFA-4ACC-87B3-54E6B0DABEEE}" type="datetime1">
              <a:rPr lang="en-US" smtClean="0"/>
              <a:pPr/>
              <a:t>8/4/2016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F7514FA-93E7-482C-BBFB-C57F051F7D55}" type="datetime1">
              <a:rPr lang="en-US" smtClean="0"/>
              <a:pPr/>
              <a:t>8/4/2016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CA29ED0-9E00-4234-B909-B4C6398DC9B8}" type="datetime1">
              <a:rPr lang="en-US" smtClean="0"/>
              <a:pPr/>
              <a:t>8/4/2016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DDA143-6F93-4B61-AAB2-2B7F4200FF92}" type="datetime1">
              <a:rPr lang="en-US" smtClean="0"/>
              <a:pPr/>
              <a:t>8/4/2016</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E5582-F76C-4628-A6AF-58AD8FC97BDD}" type="datetime1">
              <a:rPr lang="en-US" smtClean="0"/>
              <a:pPr/>
              <a:t>8/4/2016</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rtl="1">
              <a:lnSpc>
                <a:spcPct val="150000"/>
              </a:lnSpc>
            </a:pP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ar-SA" sz="3600" dirty="0">
                <a:solidFill>
                  <a:srgbClr val="FF0000"/>
                </a:solidFill>
                <a:effectLst/>
                <a:latin typeface="Calibri" panose="020F0502020204030204" pitchFamily="34" charset="0"/>
                <a:ea typeface="B Nazanin" panose="00000400000000000000" pitchFamily="2" charset="-78"/>
                <a:cs typeface="B Titr" panose="00000700000000000000" pitchFamily="2" charset="-78"/>
              </a:rPr>
              <a:t>تلفیق اطلاعات سیستم ناوبری اینرسی و سیستم موقعیت یاب جهانی توسط الگوریتم فیلتر کالمن ذره­ای </a:t>
            </a:r>
            <a:r>
              <a:rPr lang="ar-SA" sz="3600" dirty="0" smtClean="0">
                <a:solidFill>
                  <a:srgbClr val="FF0000"/>
                </a:solidFill>
                <a:effectLst/>
                <a:latin typeface="Calibri" panose="020F0502020204030204" pitchFamily="34" charset="0"/>
                <a:ea typeface="B Nazanin" panose="00000400000000000000" pitchFamily="2" charset="-78"/>
                <a:cs typeface="B Titr" panose="00000700000000000000" pitchFamily="2" charset="-78"/>
              </a:rPr>
              <a:t>فازی</a:t>
            </a:r>
            <a:r>
              <a:rPr lang="en-US" sz="3600" dirty="0" smtClean="0">
                <a:solidFill>
                  <a:srgbClr val="FF0000"/>
                </a:solidFill>
                <a:cs typeface="B Titr" panose="00000700000000000000" pitchFamily="2" charset="-78"/>
              </a:rPr>
              <a:t> </a:t>
            </a:r>
            <a:br>
              <a:rPr lang="en-US" sz="3600" dirty="0" smtClean="0">
                <a:solidFill>
                  <a:srgbClr val="FF0000"/>
                </a:solidFill>
                <a:cs typeface="B Titr" panose="00000700000000000000" pitchFamily="2" charset="-78"/>
              </a:rPr>
            </a:br>
            <a:r>
              <a:rPr lang="en-US" sz="3600" dirty="0">
                <a:solidFill>
                  <a:srgbClr val="FF0000"/>
                </a:solidFill>
                <a:cs typeface="B Titr" panose="00000700000000000000" pitchFamily="2" charset="-78"/>
              </a:rPr>
              <a:t/>
            </a:r>
            <a:br>
              <a:rPr lang="en-US" sz="3600" dirty="0">
                <a:solidFill>
                  <a:srgbClr val="FF0000"/>
                </a:solidFill>
                <a:cs typeface="B Titr" panose="00000700000000000000" pitchFamily="2" charset="-78"/>
              </a:rPr>
            </a:br>
            <a:r>
              <a:rPr lang="fa-IR" sz="3100" dirty="0" smtClean="0">
                <a:solidFill>
                  <a:srgbClr val="008000"/>
                </a:solidFill>
                <a:cs typeface="B Titr" panose="00000700000000000000" pitchFamily="2" charset="-78"/>
              </a:rPr>
              <a:t>سید حامد مهدیون</a:t>
            </a:r>
            <a:br>
              <a:rPr lang="fa-IR" sz="3100" dirty="0" smtClean="0">
                <a:solidFill>
                  <a:srgbClr val="008000"/>
                </a:solidFill>
                <a:cs typeface="B Titr" panose="00000700000000000000" pitchFamily="2" charset="-78"/>
              </a:rPr>
            </a:br>
            <a:r>
              <a:rPr lang="fa-IR" sz="3100" dirty="0" smtClean="0">
                <a:solidFill>
                  <a:srgbClr val="008000"/>
                </a:solidFill>
                <a:cs typeface="B Titr" panose="00000700000000000000" pitchFamily="2" charset="-78"/>
              </a:rPr>
              <a:t>مرداد 95</a:t>
            </a:r>
            <a:br>
              <a:rPr lang="fa-IR" sz="3100" dirty="0" smtClean="0">
                <a:solidFill>
                  <a:srgbClr val="008000"/>
                </a:solidFill>
                <a:cs typeface="B Titr" panose="00000700000000000000" pitchFamily="2" charset="-78"/>
              </a:rPr>
            </a:br>
            <a:r>
              <a:rPr lang="en-US" sz="4000" dirty="0" smtClean="0"/>
              <a:t/>
            </a:r>
            <a:br>
              <a:rPr lang="en-US" sz="4000" dirty="0" smtClean="0"/>
            </a:br>
            <a:r>
              <a:rPr lang="en-US" dirty="0"/>
              <a:t/>
            </a:r>
            <a:br>
              <a:rPr lang="en-US" dirty="0"/>
            </a:br>
            <a:r>
              <a:rPr lang="en-US" dirty="0" smtClean="0"/>
              <a:t/>
            </a:r>
            <a:br>
              <a:rPr lang="en-US" dirty="0" smtClean="0"/>
            </a:br>
            <a:r>
              <a:rPr lang="en-US" dirty="0"/>
              <a:t/>
            </a:r>
            <a:br>
              <a:rPr lang="en-US" dirty="0"/>
            </a:b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401515"/>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6284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r" rtl="1">
              <a:lnSpc>
                <a:spcPct val="200000"/>
              </a:lnSpc>
            </a:pPr>
            <a:r>
              <a:rPr lang="fa-IR" sz="2400" b="1" dirty="0">
                <a:latin typeface="Times New Roman" panose="02020603050405020304" pitchFamily="18" charset="0"/>
                <a:cs typeface="B Titr" panose="00000700000000000000" pitchFamily="2" charset="-78"/>
              </a:rPr>
              <a:t>1- </a:t>
            </a:r>
            <a:r>
              <a:rPr lang="fa-IR" sz="2400" b="1" dirty="0" smtClean="0">
                <a:latin typeface="Times New Roman" panose="02020603050405020304" pitchFamily="18" charset="0"/>
                <a:cs typeface="B Titr" panose="00000700000000000000" pitchFamily="2" charset="-78"/>
              </a:rPr>
              <a:t>این  </a:t>
            </a:r>
            <a:r>
              <a:rPr lang="fa-IR" sz="2400" b="1" dirty="0">
                <a:latin typeface="Times New Roman" panose="02020603050405020304" pitchFamily="18" charset="0"/>
                <a:cs typeface="B Titr" panose="00000700000000000000" pitchFamily="2" charset="-78"/>
              </a:rPr>
              <a:t>برنامه در </a:t>
            </a:r>
            <a:r>
              <a:rPr lang="fa-IR" sz="2400" b="1" dirty="0" smtClean="0">
                <a:latin typeface="Times New Roman" panose="02020603050405020304" pitchFamily="18" charset="0"/>
                <a:cs typeface="B Titr" panose="00000700000000000000" pitchFamily="2" charset="-78"/>
              </a:rPr>
              <a:t>نسخه های متلب 2013 به بعد قابل اجرا است</a:t>
            </a:r>
            <a:endParaRPr lang="fa-IR" sz="2400" b="1" dirty="0">
              <a:latin typeface="Times New Roman" panose="02020603050405020304" pitchFamily="18" charset="0"/>
              <a:cs typeface="B Titr" panose="00000700000000000000" pitchFamily="2" charset="-78"/>
            </a:endParaRPr>
          </a:p>
          <a:p>
            <a:pPr algn="r" rtl="1">
              <a:lnSpc>
                <a:spcPct val="200000"/>
              </a:lnSpc>
            </a:pPr>
            <a:r>
              <a:rPr lang="fa-IR" sz="2400" b="1" dirty="0" smtClean="0">
                <a:latin typeface="Times New Roman" panose="02020603050405020304" pitchFamily="18" charset="0"/>
                <a:cs typeface="B Titr" panose="00000700000000000000" pitchFamily="2" charset="-78"/>
              </a:rPr>
              <a:t>2- آشنایی با دستورات اصلی نرم افزار متلب لازم است</a:t>
            </a:r>
            <a:endParaRPr lang="en-US" sz="2400" b="1" dirty="0">
              <a:latin typeface="Times New Roman" panose="02020603050405020304" pitchFamily="18" charset="0"/>
              <a:cs typeface="B Titr" panose="00000700000000000000" pitchFamily="2" charset="-78"/>
            </a:endParaRPr>
          </a:p>
          <a:p>
            <a:pPr algn="r" rtl="1">
              <a:lnSpc>
                <a:spcPct val="200000"/>
              </a:lnSpc>
            </a:pPr>
            <a:r>
              <a:rPr lang="fa-IR" sz="2400" b="1" dirty="0" smtClean="0">
                <a:latin typeface="Times New Roman" panose="02020603050405020304" pitchFamily="18" charset="0"/>
                <a:cs typeface="B Titr" panose="00000700000000000000" pitchFamily="2" charset="-78"/>
              </a:rPr>
              <a:t>3- آشنایی با مفاهیم ناوبری و تلفیق ناوبری</a:t>
            </a:r>
            <a:endParaRPr lang="fa-IR" sz="2400" b="1" dirty="0" smtClean="0">
              <a:solidFill>
                <a:srgbClr val="0000FF"/>
              </a:solidFill>
              <a:latin typeface="Times New Roman" panose="02020603050405020304" pitchFamily="18" charset="0"/>
              <a:cs typeface="B Titr" panose="00000700000000000000" pitchFamily="2" charset="-78"/>
            </a:endParaRPr>
          </a:p>
          <a:p>
            <a:pPr algn="r" rtl="1">
              <a:lnSpc>
                <a:spcPct val="200000"/>
              </a:lnSpc>
            </a:pPr>
            <a:r>
              <a:rPr lang="fa-IR" sz="2400" b="1" dirty="0" smtClean="0">
                <a:latin typeface="Times New Roman" panose="02020603050405020304" pitchFamily="18" charset="0"/>
                <a:cs typeface="B Titr" panose="00000700000000000000" pitchFamily="2" charset="-78"/>
              </a:rPr>
              <a:t>4- آشنایی با نرم افزار </a:t>
            </a:r>
            <a:r>
              <a:rPr lang="en-US" sz="2400" b="1" dirty="0" err="1" smtClean="0">
                <a:solidFill>
                  <a:srgbClr val="0000FF"/>
                </a:solidFill>
                <a:latin typeface="Times New Roman" panose="02020603050405020304" pitchFamily="18" charset="0"/>
                <a:cs typeface="B Titr" panose="00000700000000000000" pitchFamily="2" charset="-78"/>
              </a:rPr>
              <a:t>Matlab</a:t>
            </a:r>
            <a:endParaRPr lang="fa-IR" sz="2400" b="1" dirty="0" smtClean="0">
              <a:solidFill>
                <a:srgbClr val="0000FF"/>
              </a:solidFill>
              <a:latin typeface="Times New Roman" panose="02020603050405020304" pitchFamily="18" charset="0"/>
              <a:cs typeface="B Titr" panose="00000700000000000000" pitchFamily="2" charset="-78"/>
            </a:endParaRPr>
          </a:p>
          <a:p>
            <a:pPr algn="r" rtl="1">
              <a:lnSpc>
                <a:spcPct val="200000"/>
              </a:lnSpc>
            </a:pPr>
            <a:r>
              <a:rPr lang="fa-IR" sz="2400" b="1" dirty="0">
                <a:solidFill>
                  <a:srgbClr val="0000FF"/>
                </a:solidFill>
                <a:latin typeface="Times New Roman" panose="02020603050405020304" pitchFamily="18" charset="0"/>
                <a:cs typeface="B Titr" panose="00000700000000000000" pitchFamily="2" charset="-78"/>
              </a:rPr>
              <a:t>5- </a:t>
            </a:r>
            <a:r>
              <a:rPr lang="fa-IR" sz="2400" b="1" dirty="0" smtClean="0">
                <a:latin typeface="Times New Roman" panose="02020603050405020304" pitchFamily="18" charset="0"/>
                <a:cs typeface="B Titr" panose="00000700000000000000" pitchFamily="2" charset="-78"/>
              </a:rPr>
              <a:t>آشنایی </a:t>
            </a:r>
            <a:r>
              <a:rPr lang="fa-IR" sz="2400" b="1" dirty="0">
                <a:latin typeface="Times New Roman" panose="02020603050405020304" pitchFamily="18" charset="0"/>
                <a:cs typeface="B Titr" panose="00000700000000000000" pitchFamily="2" charset="-78"/>
              </a:rPr>
              <a:t>با </a:t>
            </a:r>
            <a:r>
              <a:rPr lang="fa-IR" sz="2400" b="1" dirty="0" smtClean="0">
                <a:latin typeface="Times New Roman" panose="02020603050405020304" pitchFamily="18" charset="0"/>
                <a:cs typeface="B Titr" panose="00000700000000000000" pitchFamily="2" charset="-78"/>
              </a:rPr>
              <a:t>ماتریس </a:t>
            </a:r>
            <a:r>
              <a:rPr lang="fa-IR" sz="2400" b="1" dirty="0">
                <a:latin typeface="Times New Roman" panose="02020603050405020304" pitchFamily="18" charset="0"/>
                <a:cs typeface="B Titr" panose="00000700000000000000" pitchFamily="2" charset="-78"/>
              </a:rPr>
              <a:t>دوران، الگوریتم های تخمین و دستگاه مختصات ناوبری</a:t>
            </a:r>
          </a:p>
          <a:p>
            <a:pPr algn="r" rtl="1">
              <a:lnSpc>
                <a:spcPct val="200000"/>
              </a:lnSpc>
            </a:pPr>
            <a:endParaRPr lang="en-US" sz="2400" b="1" dirty="0" smtClean="0">
              <a:solidFill>
                <a:srgbClr val="0000FF"/>
              </a:solidFill>
              <a:latin typeface="Times New Roman" panose="02020603050405020304" pitchFamily="18" charset="0"/>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cs typeface="B Titr" panose="00000700000000000000" pitchFamily="2" charset="-78"/>
              </a:rPr>
              <a:t>نکات و الزامات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40862429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2"/>
          </a:xfrm>
        </p:spPr>
        <p:txBody>
          <a:bodyPr>
            <a:normAutofit fontScale="62500" lnSpcReduction="20000"/>
          </a:bodyPr>
          <a:lstStyle/>
          <a:p>
            <a:endParaRPr lang="en-US" dirty="0" smtClean="0"/>
          </a:p>
          <a:p>
            <a:endParaRPr lang="en-US" dirty="0"/>
          </a:p>
          <a:p>
            <a:pPr marL="109728" indent="0" algn="just" rtl="1">
              <a:lnSpc>
                <a:spcPct val="150000"/>
              </a:lnSpc>
              <a:buNone/>
            </a:pPr>
            <a:r>
              <a:rPr lang="fa-IR" sz="3000" dirty="0">
                <a:cs typeface="B Titr" panose="00000700000000000000" pitchFamily="2" charset="-78"/>
              </a:rPr>
              <a:t>آنچه در این برنامه ارائه گردیده افزایش سرعت و دقت ناوبری اینرسی میباشد. برای کاهش خطای ناوبری اینرسی، </a:t>
            </a:r>
            <a:r>
              <a:rPr lang="fa-IR" sz="3000" dirty="0" smtClean="0">
                <a:cs typeface="B Titr" panose="00000700000000000000" pitchFamily="2" charset="-78"/>
              </a:rPr>
              <a:t>تلفیق </a:t>
            </a:r>
            <a:r>
              <a:rPr lang="fa-IR" sz="3000" dirty="0">
                <a:cs typeface="B Titr" panose="00000700000000000000" pitchFamily="2" charset="-78"/>
              </a:rPr>
              <a:t>با ناوبری </a:t>
            </a:r>
            <a:r>
              <a:rPr lang="fa-IR" sz="3000" dirty="0" smtClean="0">
                <a:cs typeface="B Titr" panose="00000700000000000000" pitchFamily="2" charset="-78"/>
              </a:rPr>
              <a:t>کمکی</a:t>
            </a:r>
            <a:r>
              <a:rPr lang="en-US" sz="3000" dirty="0" smtClean="0">
                <a:solidFill>
                  <a:srgbClr val="0000FF"/>
                </a:solidFill>
                <a:latin typeface="Times New Roman" panose="02020603050405020304" pitchFamily="18" charset="0"/>
                <a:cs typeface="Times New Roman" panose="02020603050405020304" pitchFamily="18" charset="0"/>
              </a:rPr>
              <a:t>GPS</a:t>
            </a:r>
            <a:r>
              <a:rPr lang="en-US" sz="3000" dirty="0" smtClean="0">
                <a:cs typeface="B Titr" panose="00000700000000000000" pitchFamily="2" charset="-78"/>
              </a:rPr>
              <a:t> </a:t>
            </a:r>
            <a:r>
              <a:rPr lang="fa-IR" sz="3000" dirty="0" smtClean="0">
                <a:cs typeface="B Titr" panose="00000700000000000000" pitchFamily="2" charset="-78"/>
              </a:rPr>
              <a:t> استفاده </a:t>
            </a:r>
            <a:r>
              <a:rPr lang="fa-IR" sz="3000" dirty="0">
                <a:cs typeface="B Titr" panose="00000700000000000000" pitchFamily="2" charset="-78"/>
              </a:rPr>
              <a:t>شده است. جهت افزایش دقت تلفیق از </a:t>
            </a:r>
            <a:r>
              <a:rPr lang="fa-IR" sz="3000" dirty="0" smtClean="0">
                <a:cs typeface="B Titr" panose="00000700000000000000" pitchFamily="2" charset="-78"/>
              </a:rPr>
              <a:t>الگوریتم </a:t>
            </a:r>
            <a:r>
              <a:rPr lang="en-US" sz="3000" dirty="0" smtClean="0">
                <a:cs typeface="B Titr" panose="00000700000000000000" pitchFamily="2" charset="-78"/>
              </a:rPr>
              <a:t> </a:t>
            </a:r>
            <a:r>
              <a:rPr lang="en-US" sz="3000" dirty="0" smtClean="0">
                <a:solidFill>
                  <a:srgbClr val="0000FF"/>
                </a:solidFill>
                <a:latin typeface="Times New Roman" panose="02020603050405020304" pitchFamily="18" charset="0"/>
                <a:cs typeface="Times New Roman" panose="02020603050405020304" pitchFamily="18" charset="0"/>
              </a:rPr>
              <a:t>PKF</a:t>
            </a:r>
            <a:r>
              <a:rPr lang="fa-IR" sz="3000" dirty="0" smtClean="0">
                <a:cs typeface="B Titr" panose="00000700000000000000" pitchFamily="2" charset="-78"/>
              </a:rPr>
              <a:t>استفاده </a:t>
            </a:r>
            <a:r>
              <a:rPr lang="fa-IR" sz="3000" dirty="0">
                <a:cs typeface="B Titr" panose="00000700000000000000" pitchFamily="2" charset="-78"/>
              </a:rPr>
              <a:t>شده که در عملیات تلفیق، خطی سازی نمیکند. با استفاده از فازی و انتخاب هوشمند تعداد ذرات بر اساس میزان خطای تخمینی، سرعت تلفیق افزوده می شود. وسیله نقلیه مورد تحقیق بر روی سطح زمین حرکت خواهد کرد. بنابراین ارتفاع وسیله نقلیه همیشه صفر در نظر گرفته خواهد شد و به تبع آن شتاب گرانشی وارد شده به وسیله نقلیه از طرف زمین همیشه ثابت خواهد بود. موقعیت اولیه وسیله نقلیه در قطب شمال یا جنوب قرار نخواهد گرفت. وسیله نقلیه در حین حرکت بر روی مسیر پیش‌فرض از قطب‌ها زمین عبور نمی‌کند.</a:t>
            </a:r>
          </a:p>
          <a:p>
            <a:pPr marL="109728" indent="0" algn="just" rtl="1">
              <a:lnSpc>
                <a:spcPct val="150000"/>
              </a:lnSpc>
              <a:buNone/>
            </a:pPr>
            <a:r>
              <a:rPr lang="fa-IR" sz="3000" dirty="0">
                <a:cs typeface="B Titr" panose="00000700000000000000" pitchFamily="2" charset="-78"/>
              </a:rPr>
              <a:t>همچنین دو مسیر فرضی دایروی و مارپیچی به منظور حرکت وسیله نقلیه بر روی آن طراحی شده است. در کلیه مراحل این پژوهش برای شبیه سازی از نرم </a:t>
            </a:r>
            <a:r>
              <a:rPr lang="fa-IR" sz="3000" dirty="0" smtClean="0">
                <a:cs typeface="B Titr" panose="00000700000000000000" pitchFamily="2" charset="-78"/>
              </a:rPr>
              <a:t>افزار</a:t>
            </a:r>
            <a:r>
              <a:rPr lang="en-US" sz="3000" dirty="0" err="1" smtClean="0">
                <a:solidFill>
                  <a:srgbClr val="0000FF"/>
                </a:solidFill>
                <a:latin typeface="Times New Roman" panose="02020603050405020304" pitchFamily="18" charset="0"/>
                <a:cs typeface="Times New Roman" panose="02020603050405020304" pitchFamily="18" charset="0"/>
              </a:rPr>
              <a:t>Matlab</a:t>
            </a:r>
            <a:r>
              <a:rPr lang="en-US" sz="3000" dirty="0" smtClean="0">
                <a:solidFill>
                  <a:srgbClr val="0000FF"/>
                </a:solidFill>
                <a:cs typeface="B Titr" panose="00000700000000000000" pitchFamily="2" charset="-78"/>
              </a:rPr>
              <a:t> </a:t>
            </a:r>
            <a:r>
              <a:rPr lang="fa-IR" sz="3000" dirty="0" smtClean="0">
                <a:solidFill>
                  <a:srgbClr val="0000FF"/>
                </a:solidFill>
                <a:cs typeface="B Titr" panose="00000700000000000000" pitchFamily="2" charset="-78"/>
              </a:rPr>
              <a:t> </a:t>
            </a:r>
            <a:r>
              <a:rPr lang="fa-IR" sz="3000" dirty="0" smtClean="0">
                <a:cs typeface="B Titr" panose="00000700000000000000" pitchFamily="2" charset="-78"/>
              </a:rPr>
              <a:t>استفاده </a:t>
            </a:r>
            <a:r>
              <a:rPr lang="fa-IR" sz="3000" dirty="0">
                <a:cs typeface="B Titr" panose="00000700000000000000" pitchFamily="2" charset="-78"/>
              </a:rPr>
              <a:t>شده است</a:t>
            </a:r>
            <a:r>
              <a:rPr lang="fa-IR" sz="3000" dirty="0" smtClean="0">
                <a:cs typeface="B Titr" panose="00000700000000000000" pitchFamily="2" charset="-78"/>
              </a:rPr>
              <a:t>.</a:t>
            </a:r>
            <a:endParaRPr lang="fa-IR" sz="3000" dirty="0">
              <a:cs typeface="B Titr" panose="00000700000000000000" pitchFamily="2" charset="-78"/>
            </a:endParaRPr>
          </a:p>
        </p:txBody>
      </p:sp>
      <p:sp>
        <p:nvSpPr>
          <p:cNvPr id="3" name="Title 2"/>
          <p:cNvSpPr>
            <a:spLocks noGrp="1"/>
          </p:cNvSpPr>
          <p:nvPr>
            <p:ph type="title"/>
          </p:nvPr>
        </p:nvSpPr>
        <p:spPr>
          <a:xfrm>
            <a:off x="457200" y="274638"/>
            <a:ext cx="8229600" cy="1020762"/>
          </a:xfrm>
        </p:spPr>
        <p:txBody>
          <a:bodyPr>
            <a:normAutofit fontScale="90000"/>
          </a:bodyPr>
          <a:lstStyle/>
          <a:p>
            <a:pPr algn="ctr" rtl="1"/>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endParaRPr lang="en-US" dirty="0"/>
          </a:p>
        </p:txBody>
      </p:sp>
    </p:spTree>
    <p:extLst>
      <p:ext uri="{BB962C8B-B14F-4D97-AF65-F5344CB8AC3E}">
        <p14:creationId xmlns:p14="http://schemas.microsoft.com/office/powerpoint/2010/main" val="2394783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1"/>
            <a:ext cx="8229600" cy="5321492"/>
          </a:xfrm>
        </p:spPr>
        <p:txBody>
          <a:bodyPr>
            <a:normAutofit/>
          </a:bodyPr>
          <a:lstStyle/>
          <a:p>
            <a:pPr algn="just" rtl="1">
              <a:lnSpc>
                <a:spcPct val="150000"/>
              </a:lnSpc>
            </a:pPr>
            <a:r>
              <a:rPr lang="fa-IR" sz="2400" dirty="0" smtClean="0">
                <a:cs typeface="B Titr" panose="00000700000000000000" pitchFamily="2" charset="-78"/>
              </a:rPr>
              <a:t>در این کد نوآوری های زیر انجام شده است</a:t>
            </a:r>
          </a:p>
          <a:p>
            <a:pPr algn="just" rtl="1">
              <a:lnSpc>
                <a:spcPct val="150000"/>
              </a:lnSpc>
            </a:pPr>
            <a:r>
              <a:rPr lang="fa-IR" sz="2400" dirty="0" smtClean="0">
                <a:cs typeface="B Titr" panose="00000700000000000000" pitchFamily="2" charset="-78"/>
              </a:rPr>
              <a:t>1 – طراحی دو مسیر دایروی و مارپیچی استاندارد و استخراج اطلاعات برای ناوبری</a:t>
            </a:r>
            <a:endParaRPr lang="en-US" sz="2400" dirty="0" smtClean="0">
              <a:cs typeface="B Titr" panose="00000700000000000000" pitchFamily="2" charset="-78"/>
            </a:endParaRPr>
          </a:p>
          <a:p>
            <a:pPr algn="just" rtl="1">
              <a:lnSpc>
                <a:spcPct val="150000"/>
              </a:lnSpc>
            </a:pPr>
            <a:r>
              <a:rPr lang="fa-IR" sz="2400" dirty="0" smtClean="0">
                <a:cs typeface="B Titr" panose="00000700000000000000" pitchFamily="2" charset="-78"/>
              </a:rPr>
              <a:t> 2 – تلفیق اطلاعات </a:t>
            </a:r>
            <a:r>
              <a:rPr lang="en-US" sz="2400" b="1" dirty="0">
                <a:solidFill>
                  <a:srgbClr val="0000FF"/>
                </a:solidFill>
                <a:latin typeface="Times New Roman" panose="02020603050405020304" pitchFamily="18" charset="0"/>
                <a:cs typeface="Times New Roman" panose="02020603050405020304" pitchFamily="18" charset="0"/>
              </a:rPr>
              <a:t>INS</a:t>
            </a:r>
            <a:r>
              <a:rPr lang="fa-IR" sz="2400" dirty="0" smtClean="0">
                <a:cs typeface="B Titr" panose="00000700000000000000" pitchFamily="2" charset="-78"/>
              </a:rPr>
              <a:t> و </a:t>
            </a:r>
            <a:r>
              <a:rPr lang="en-US" sz="2400" b="1" dirty="0">
                <a:solidFill>
                  <a:srgbClr val="0000FF"/>
                </a:solidFill>
                <a:latin typeface="Times New Roman" panose="02020603050405020304" pitchFamily="18" charset="0"/>
                <a:cs typeface="Times New Roman" panose="02020603050405020304" pitchFamily="18" charset="0"/>
              </a:rPr>
              <a:t>GPS</a:t>
            </a:r>
            <a:r>
              <a:rPr lang="fa-IR" sz="2400" dirty="0" smtClean="0">
                <a:cs typeface="B Titr" panose="00000700000000000000" pitchFamily="2" charset="-78"/>
              </a:rPr>
              <a:t> جهت کاهش خطای ناوبری</a:t>
            </a:r>
            <a:endParaRPr lang="en-US" sz="2400" dirty="0" smtClean="0">
              <a:cs typeface="B Titr" panose="00000700000000000000" pitchFamily="2" charset="-78"/>
            </a:endParaRPr>
          </a:p>
          <a:p>
            <a:pPr algn="just" rtl="1">
              <a:lnSpc>
                <a:spcPct val="150000"/>
              </a:lnSpc>
            </a:pPr>
            <a:r>
              <a:rPr lang="fa-IR" sz="2400" dirty="0" smtClean="0">
                <a:cs typeface="B Titr" panose="00000700000000000000" pitchFamily="2" charset="-78"/>
              </a:rPr>
              <a:t> 3 – تلفیق و مقایسه ناوبری با الگوریتم های </a:t>
            </a:r>
            <a:r>
              <a:rPr lang="en-US" sz="2400" b="1" dirty="0">
                <a:solidFill>
                  <a:srgbClr val="0000FF"/>
                </a:solidFill>
                <a:latin typeface="Times New Roman" panose="02020603050405020304" pitchFamily="18" charset="0"/>
                <a:cs typeface="Times New Roman" panose="02020603050405020304" pitchFamily="18" charset="0"/>
              </a:rPr>
              <a:t>EKF</a:t>
            </a:r>
            <a:r>
              <a:rPr lang="fa-IR" sz="2400" dirty="0" smtClean="0">
                <a:cs typeface="B Titr" panose="00000700000000000000" pitchFamily="2" charset="-78"/>
              </a:rPr>
              <a:t>، </a:t>
            </a:r>
            <a:r>
              <a:rPr lang="en-US" sz="2400" b="1" dirty="0">
                <a:solidFill>
                  <a:srgbClr val="0000FF"/>
                </a:solidFill>
                <a:latin typeface="Times New Roman" panose="02020603050405020304" pitchFamily="18" charset="0"/>
                <a:cs typeface="Times New Roman" panose="02020603050405020304" pitchFamily="18" charset="0"/>
              </a:rPr>
              <a:t>PKF</a:t>
            </a:r>
            <a:r>
              <a:rPr lang="fa-IR" sz="2400" dirty="0" smtClean="0">
                <a:cs typeface="B Titr" panose="00000700000000000000" pitchFamily="2" charset="-78"/>
              </a:rPr>
              <a:t>،</a:t>
            </a:r>
            <a:r>
              <a:rPr lang="en-US" sz="2400" b="1" dirty="0">
                <a:solidFill>
                  <a:srgbClr val="0000FF"/>
                </a:solidFill>
                <a:latin typeface="Times New Roman" panose="02020603050405020304" pitchFamily="18" charset="0"/>
                <a:cs typeface="Times New Roman" panose="02020603050405020304" pitchFamily="18" charset="0"/>
              </a:rPr>
              <a:t>UKF</a:t>
            </a:r>
            <a:r>
              <a:rPr lang="fa-IR" sz="2400" dirty="0" smtClean="0">
                <a:cs typeface="B Titr" panose="00000700000000000000" pitchFamily="2" charset="-78"/>
              </a:rPr>
              <a:t> و </a:t>
            </a:r>
            <a:r>
              <a:rPr lang="en-US" sz="2400" b="1" dirty="0" smtClean="0">
                <a:solidFill>
                  <a:srgbClr val="0000FF"/>
                </a:solidFill>
                <a:latin typeface="Times New Roman" panose="02020603050405020304" pitchFamily="18" charset="0"/>
                <a:cs typeface="Times New Roman" panose="02020603050405020304" pitchFamily="18" charset="0"/>
              </a:rPr>
              <a:t>PKF-Fuzzy</a:t>
            </a:r>
            <a:endParaRPr lang="fa-IR" sz="2400" b="1" dirty="0">
              <a:solidFill>
                <a:srgbClr val="0000FF"/>
              </a:solidFill>
              <a:latin typeface="Times New Roman" panose="02020603050405020304" pitchFamily="18" charset="0"/>
              <a:cs typeface="Times New Roman" panose="02020603050405020304" pitchFamily="18" charset="0"/>
            </a:endParaRPr>
          </a:p>
          <a:p>
            <a:pPr algn="just" rtl="1">
              <a:lnSpc>
                <a:spcPct val="150000"/>
              </a:lnSpc>
            </a:pPr>
            <a:r>
              <a:rPr lang="fa-IR" sz="2400" dirty="0" smtClean="0">
                <a:cs typeface="B Titr" panose="00000700000000000000" pitchFamily="2" charset="-78"/>
              </a:rPr>
              <a:t>4 – استفاده از انتگرالی گسسته رانگ کوتا مرتبه چهارم و تبدیل مختصات کوآترنین جهت افزایش دقت و سرعت</a:t>
            </a:r>
          </a:p>
        </p:txBody>
      </p:sp>
    </p:spTree>
    <p:extLst>
      <p:ext uri="{BB962C8B-B14F-4D97-AF65-F5344CB8AC3E}">
        <p14:creationId xmlns:p14="http://schemas.microsoft.com/office/powerpoint/2010/main" val="1124942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dirty="0" smtClean="0">
                <a:solidFill>
                  <a:srgbClr val="0000FF"/>
                </a:solidFill>
                <a:cs typeface="B Titr" panose="00000700000000000000" pitchFamily="2" charset="-78"/>
              </a:rPr>
              <a:t>تولید دو مسیر استاندارد برای ناوبری</a:t>
            </a:r>
          </a:p>
          <a:p>
            <a:pPr algn="ctr" rtl="1"/>
            <a:endParaRPr lang="en-US" sz="2400" dirty="0">
              <a:solidFill>
                <a:srgbClr val="0000FF"/>
              </a:solidFill>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توانمندیهای کُد</a:t>
            </a:r>
            <a:endParaRPr lang="en-US" sz="3600" dirty="0">
              <a:solidFill>
                <a:srgbClr val="FF0000"/>
              </a:solidFill>
              <a:cs typeface="B Titr" panose="00000700000000000000" pitchFamily="2" charset="-78"/>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502920" y="1839310"/>
            <a:ext cx="4038600" cy="3810000"/>
          </a:xfrm>
          <a:prstGeom prst="rect">
            <a:avLst/>
          </a:prstGeom>
          <a:noFill/>
          <a:ln>
            <a:noFill/>
          </a:ln>
        </p:spPr>
      </p:pic>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4419600" y="1808726"/>
            <a:ext cx="4724400" cy="3831875"/>
          </a:xfrm>
          <a:prstGeom prst="rect">
            <a:avLst/>
          </a:prstGeom>
          <a:noFill/>
          <a:ln>
            <a:noFill/>
          </a:ln>
        </p:spPr>
      </p:pic>
    </p:spTree>
    <p:extLst>
      <p:ext uri="{BB962C8B-B14F-4D97-AF65-F5344CB8AC3E}">
        <p14:creationId xmlns:p14="http://schemas.microsoft.com/office/powerpoint/2010/main" val="3991509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1"/>
            <a:ext cx="8229600" cy="4788092"/>
          </a:xfrm>
        </p:spPr>
        <p:txBody>
          <a:bodyPr>
            <a:normAutofit/>
          </a:bodyPr>
          <a:lstStyle/>
          <a:p>
            <a:pPr algn="ctr" rtl="1"/>
            <a:r>
              <a:rPr lang="fa-IR" sz="2400" dirty="0" smtClean="0">
                <a:solidFill>
                  <a:srgbClr val="0000FF"/>
                </a:solidFill>
                <a:cs typeface="B Titr" panose="00000700000000000000" pitchFamily="2" charset="-78"/>
              </a:rPr>
              <a:t>کاهش خطای ناوبری</a:t>
            </a:r>
            <a:endParaRPr lang="en-US" sz="2400" dirty="0">
              <a:solidFill>
                <a:srgbClr val="0000FF"/>
              </a:solidFill>
            </a:endParaRPr>
          </a:p>
        </p:txBody>
      </p:sp>
      <p:sp>
        <p:nvSpPr>
          <p:cNvPr id="3" name="Title 2"/>
          <p:cNvSpPr>
            <a:spLocks noGrp="1"/>
          </p:cNvSpPr>
          <p:nvPr>
            <p:ph type="title"/>
          </p:nvPr>
        </p:nvSpPr>
        <p:spPr>
          <a:xfrm>
            <a:off x="457200" y="23446"/>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2800" dirty="0">
              <a:solidFill>
                <a:srgbClr val="FF0000"/>
              </a:solidFill>
              <a:cs typeface="B Titr" panose="00000700000000000000" pitchFamily="2" charset="-78"/>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1707515" y="1905000"/>
            <a:ext cx="5728970" cy="4267200"/>
          </a:xfrm>
          <a:prstGeom prst="rect">
            <a:avLst/>
          </a:prstGeom>
          <a:noFill/>
          <a:ln>
            <a:noFill/>
          </a:ln>
        </p:spPr>
      </p:pic>
    </p:spTree>
    <p:extLst>
      <p:ext uri="{BB962C8B-B14F-4D97-AF65-F5344CB8AC3E}">
        <p14:creationId xmlns:p14="http://schemas.microsoft.com/office/powerpoint/2010/main" val="32356976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lgn="ctr" rtl="1"/>
            <a:r>
              <a:rPr lang="fa-IR" sz="2400" b="1" dirty="0" smtClean="0">
                <a:solidFill>
                  <a:srgbClr val="0000FF"/>
                </a:solidFill>
                <a:cs typeface="B Titr" panose="00000700000000000000" pitchFamily="2" charset="-78"/>
              </a:rPr>
              <a:t>دقت بالای نابری</a:t>
            </a:r>
            <a:endParaRPr lang="en-US" sz="2400" dirty="0">
              <a:solidFill>
                <a:srgbClr val="0000FF"/>
              </a:solidFill>
            </a:endParaRPr>
          </a:p>
        </p:txBody>
      </p:sp>
      <p:sp>
        <p:nvSpPr>
          <p:cNvPr id="3" name="Title 2"/>
          <p:cNvSpPr>
            <a:spLocks noGrp="1"/>
          </p:cNvSpPr>
          <p:nvPr>
            <p:ph type="title"/>
          </p:nvPr>
        </p:nvSpPr>
        <p:spPr>
          <a:xfrm>
            <a:off x="457200" y="152400"/>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3600" dirty="0"/>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1709420" y="1752600"/>
            <a:ext cx="5725160" cy="4440621"/>
          </a:xfrm>
          <a:prstGeom prst="rect">
            <a:avLst/>
          </a:prstGeom>
          <a:noFill/>
          <a:ln>
            <a:noFill/>
          </a:ln>
        </p:spPr>
      </p:pic>
    </p:spTree>
    <p:extLst>
      <p:ext uri="{BB962C8B-B14F-4D97-AF65-F5344CB8AC3E}">
        <p14:creationId xmlns:p14="http://schemas.microsoft.com/office/powerpoint/2010/main" val="9479974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b="1" dirty="0" smtClean="0">
                <a:solidFill>
                  <a:srgbClr val="0000FF"/>
                </a:solidFill>
                <a:cs typeface="B Titr" panose="00000700000000000000" pitchFamily="2" charset="-78"/>
              </a:rPr>
              <a:t>جریان در یک نازل مافوق صوت همراه با شوک قائم </a:t>
            </a:r>
            <a:endParaRPr lang="en-US" sz="2400" b="1" dirty="0">
              <a:solidFill>
                <a:srgbClr val="0000FF"/>
              </a:solidFill>
              <a:cs typeface="B Titr" panose="00000700000000000000" pitchFamily="2" charset="-78"/>
            </a:endParaRPr>
          </a:p>
        </p:txBody>
      </p:sp>
      <p:sp>
        <p:nvSpPr>
          <p:cNvPr id="3" name="Title 2"/>
          <p:cNvSpPr>
            <a:spLocks noGrp="1"/>
          </p:cNvSpPr>
          <p:nvPr>
            <p:ph type="title"/>
          </p:nvPr>
        </p:nvSpPr>
        <p:spPr>
          <a:xfrm>
            <a:off x="457200" y="17585"/>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40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981200"/>
            <a:ext cx="5029199" cy="4471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844202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b="1" dirty="0" smtClean="0">
                <a:solidFill>
                  <a:srgbClr val="0000FF"/>
                </a:solidFill>
                <a:cs typeface="B Titr" panose="00000700000000000000" pitchFamily="2" charset="-78"/>
              </a:rPr>
              <a:t>افزایش سرعت ناوبری</a:t>
            </a:r>
            <a:endParaRPr lang="en-US" sz="2400" b="1" dirty="0">
              <a:solidFill>
                <a:srgbClr val="0000FF"/>
              </a:solidFill>
              <a:cs typeface="B Titr" panose="00000700000000000000" pitchFamily="2" charset="-78"/>
            </a:endParaRPr>
          </a:p>
        </p:txBody>
      </p:sp>
      <p:sp>
        <p:nvSpPr>
          <p:cNvPr id="3" name="Title 2"/>
          <p:cNvSpPr>
            <a:spLocks noGrp="1"/>
          </p:cNvSpPr>
          <p:nvPr>
            <p:ph type="title"/>
          </p:nvPr>
        </p:nvSpPr>
        <p:spPr>
          <a:xfrm>
            <a:off x="381000" y="0"/>
            <a:ext cx="8229600" cy="1143000"/>
          </a:xfrm>
        </p:spPr>
        <p:txBody>
          <a:bodyPr>
            <a:noAutofit/>
          </a:bodyPr>
          <a:lstStyle/>
          <a:p>
            <a:pPr algn="ctr"/>
            <a:r>
              <a:rPr lang="fa-IR" sz="3600" dirty="0">
                <a:solidFill>
                  <a:srgbClr val="FF0000"/>
                </a:solidFill>
                <a:effectLst/>
                <a:cs typeface="B Titr" panose="00000700000000000000" pitchFamily="2" charset="-78"/>
              </a:rPr>
              <a:t>توانمندیهای کُد</a:t>
            </a:r>
            <a:endParaRPr lang="en-US" sz="3600" dirty="0"/>
          </a:p>
        </p:txBody>
      </p:sp>
      <p:graphicFrame>
        <p:nvGraphicFramePr>
          <p:cNvPr id="4" name="Table 3"/>
          <p:cNvGraphicFramePr>
            <a:graphicFrameLocks noGrp="1"/>
          </p:cNvGraphicFramePr>
          <p:nvPr>
            <p:extLst>
              <p:ext uri="{D42A27DB-BD31-4B8C-83A1-F6EECF244321}">
                <p14:modId xmlns:p14="http://schemas.microsoft.com/office/powerpoint/2010/main" val="3014766905"/>
              </p:ext>
            </p:extLst>
          </p:nvPr>
        </p:nvGraphicFramePr>
        <p:xfrm>
          <a:off x="838199" y="2438400"/>
          <a:ext cx="7772400" cy="1715808"/>
        </p:xfrm>
        <a:graphic>
          <a:graphicData uri="http://schemas.openxmlformats.org/drawingml/2006/table">
            <a:tbl>
              <a:tblPr rtl="1" firstRow="1" firstCol="1" bandRow="1">
                <a:tableStyleId>{5940675A-B579-460E-94D1-54222C63F5DA}</a:tableStyleId>
              </a:tblPr>
              <a:tblGrid>
                <a:gridCol w="1796141"/>
                <a:gridCol w="1233359"/>
                <a:gridCol w="1514325"/>
                <a:gridCol w="1596848"/>
                <a:gridCol w="1631727"/>
              </a:tblGrid>
              <a:tr h="968579">
                <a:tc>
                  <a:txBody>
                    <a:bodyPr/>
                    <a:lstStyle/>
                    <a:p>
                      <a:pPr marL="0" marR="0" indent="0" algn="ctr" rtl="1" eaLnBrk="1" latinLnBrk="0" hangingPunct="1">
                        <a:lnSpc>
                          <a:spcPct val="120000"/>
                        </a:lnSpc>
                        <a:spcBef>
                          <a:spcPts val="0"/>
                        </a:spcBef>
                        <a:spcAft>
                          <a:spcPts val="0"/>
                        </a:spcAft>
                      </a:pPr>
                      <a:r>
                        <a:rPr kumimoji="0" lang="en-US" sz="2400" kern="1200" dirty="0">
                          <a:effectLst/>
                        </a:rPr>
                        <a:t>PKF Fuzzy</a:t>
                      </a:r>
                      <a:endParaRPr kumimoji="0" lang="en-US" sz="2400" b="1" kern="1200" dirty="0">
                        <a:solidFill>
                          <a:schemeClr val="lt1"/>
                        </a:solidFill>
                        <a:effectLst/>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0" marR="0" indent="0" algn="ctr" rtl="1" eaLnBrk="1" latinLnBrk="0" hangingPunct="1">
                        <a:lnSpc>
                          <a:spcPct val="120000"/>
                        </a:lnSpc>
                        <a:spcBef>
                          <a:spcPts val="0"/>
                        </a:spcBef>
                        <a:spcAft>
                          <a:spcPts val="0"/>
                        </a:spcAft>
                      </a:pPr>
                      <a:r>
                        <a:rPr kumimoji="0" lang="en-US" sz="2400" kern="1200" dirty="0">
                          <a:effectLst/>
                        </a:rPr>
                        <a:t>PKF</a:t>
                      </a:r>
                      <a:endParaRPr kumimoji="0" lang="en-US" sz="2400" b="1" kern="1200" dirty="0">
                        <a:solidFill>
                          <a:schemeClr val="lt1"/>
                        </a:solidFill>
                        <a:effectLst/>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0" marR="0" indent="0" algn="ctr" rtl="1" eaLnBrk="1" latinLnBrk="0" hangingPunct="1">
                        <a:lnSpc>
                          <a:spcPct val="120000"/>
                        </a:lnSpc>
                        <a:spcBef>
                          <a:spcPts val="0"/>
                        </a:spcBef>
                        <a:spcAft>
                          <a:spcPts val="0"/>
                        </a:spcAft>
                      </a:pPr>
                      <a:r>
                        <a:rPr kumimoji="0" lang="en-US" sz="2400" kern="1200" dirty="0">
                          <a:effectLst/>
                        </a:rPr>
                        <a:t>UKF</a:t>
                      </a:r>
                      <a:endParaRPr kumimoji="0" lang="en-US" sz="2400" b="1" kern="1200" dirty="0">
                        <a:solidFill>
                          <a:schemeClr val="lt1"/>
                        </a:solidFill>
                        <a:effectLst/>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0" marR="0" indent="0" algn="ctr" rtl="1">
                        <a:lnSpc>
                          <a:spcPct val="120000"/>
                        </a:lnSpc>
                        <a:spcBef>
                          <a:spcPts val="0"/>
                        </a:spcBef>
                        <a:spcAft>
                          <a:spcPts val="0"/>
                        </a:spcAft>
                      </a:pPr>
                      <a:r>
                        <a:rPr kumimoji="0" lang="en-US" sz="2400" kern="1200" dirty="0">
                          <a:effectLst/>
                        </a:rPr>
                        <a:t>EKF</a:t>
                      </a:r>
                      <a:endParaRPr kumimoji="0" lang="en-US" sz="2400" b="1" kern="1200" dirty="0">
                        <a:solidFill>
                          <a:schemeClr val="lt1"/>
                        </a:solidFill>
                        <a:effectLst/>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0" marR="0" indent="0" algn="ctr" rtl="1">
                        <a:lnSpc>
                          <a:spcPct val="120000"/>
                        </a:lnSpc>
                        <a:spcBef>
                          <a:spcPts val="0"/>
                        </a:spcBef>
                        <a:spcAft>
                          <a:spcPts val="0"/>
                        </a:spcAft>
                      </a:pPr>
                      <a:r>
                        <a:rPr lang="en-US" sz="2400" dirty="0">
                          <a:effectLst/>
                        </a:rPr>
                        <a:t>Algorithm</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747229">
                <a:tc>
                  <a:txBody>
                    <a:bodyPr/>
                    <a:lstStyle/>
                    <a:p>
                      <a:pPr marL="0" marR="0" indent="0" algn="ctr" rtl="0">
                        <a:lnSpc>
                          <a:spcPct val="120000"/>
                        </a:lnSpc>
                        <a:spcBef>
                          <a:spcPts val="0"/>
                        </a:spcBef>
                        <a:spcAft>
                          <a:spcPts val="0"/>
                        </a:spcAft>
                      </a:pPr>
                      <a:r>
                        <a:rPr lang="fa-IR" sz="2800" dirty="0" smtClean="0">
                          <a:effectLst/>
                        </a:rPr>
                        <a:t>2</a:t>
                      </a:r>
                      <a:r>
                        <a:rPr lang="en-US" sz="2800" dirty="0" smtClean="0">
                          <a:effectLst/>
                        </a:rPr>
                        <a:t>5</a:t>
                      </a:r>
                      <a:r>
                        <a:rPr lang="en-US" sz="2400" dirty="0" smtClean="0">
                          <a:effectLst/>
                        </a:rPr>
                        <a:t>×</a:t>
                      </a:r>
                      <a:r>
                        <a:rPr lang="fa-IR" sz="2800" dirty="0" smtClean="0">
                          <a:effectLst/>
                        </a:rPr>
                        <a:t>10</a:t>
                      </a:r>
                      <a:r>
                        <a:rPr lang="en-US" sz="2400" baseline="30000" dirty="0" smtClean="0">
                          <a:effectLst/>
                        </a:rPr>
                        <a:t>-</a:t>
                      </a:r>
                      <a:r>
                        <a:rPr lang="fa-IR" sz="2800" baseline="30000" dirty="0" smtClean="0">
                          <a:effectLst/>
                        </a:rPr>
                        <a:t>3</a:t>
                      </a:r>
                      <a:endParaRPr lang="en-US" sz="40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L="68580" marR="68580" marT="0" marB="0"/>
                </a:tc>
                <a:tc>
                  <a:txBody>
                    <a:bodyPr/>
                    <a:lstStyle/>
                    <a:p>
                      <a:pPr marL="0" marR="0" indent="0" algn="ctr" rtl="0">
                        <a:lnSpc>
                          <a:spcPct val="120000"/>
                        </a:lnSpc>
                        <a:spcBef>
                          <a:spcPts val="0"/>
                        </a:spcBef>
                        <a:spcAft>
                          <a:spcPts val="0"/>
                        </a:spcAft>
                      </a:pPr>
                      <a:r>
                        <a:rPr lang="fa-IR" sz="2400" dirty="0">
                          <a:effectLst/>
                        </a:rPr>
                        <a:t>27</a:t>
                      </a:r>
                      <a:r>
                        <a:rPr lang="en-US" sz="2000" dirty="0">
                          <a:effectLst/>
                        </a:rPr>
                        <a:t>×</a:t>
                      </a:r>
                      <a:r>
                        <a:rPr lang="fa-IR" sz="2400" dirty="0">
                          <a:effectLst/>
                        </a:rPr>
                        <a:t>10</a:t>
                      </a:r>
                      <a:r>
                        <a:rPr lang="en-US" sz="2000" baseline="30000" dirty="0">
                          <a:effectLst/>
                        </a:rPr>
                        <a:t>-</a:t>
                      </a:r>
                      <a:r>
                        <a:rPr lang="fa-IR" sz="2400" baseline="30000" dirty="0">
                          <a:effectLst/>
                        </a:rPr>
                        <a:t>3</a:t>
                      </a:r>
                      <a:endParaRPr lang="en-US" sz="36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L="68580" marR="68580" marT="0" marB="0"/>
                </a:tc>
                <a:tc>
                  <a:txBody>
                    <a:bodyPr/>
                    <a:lstStyle/>
                    <a:p>
                      <a:pPr marL="0" marR="0" indent="0" algn="ctr" rtl="0">
                        <a:lnSpc>
                          <a:spcPct val="120000"/>
                        </a:lnSpc>
                        <a:spcBef>
                          <a:spcPts val="0"/>
                        </a:spcBef>
                        <a:spcAft>
                          <a:spcPts val="0"/>
                        </a:spcAft>
                      </a:pPr>
                      <a:r>
                        <a:rPr lang="en-US" sz="2400" dirty="0">
                          <a:effectLst/>
                        </a:rPr>
                        <a:t>24×</a:t>
                      </a:r>
                      <a:r>
                        <a:rPr lang="fa-IR" sz="2800" dirty="0">
                          <a:effectLst/>
                        </a:rPr>
                        <a:t>10</a:t>
                      </a:r>
                      <a:r>
                        <a:rPr lang="en-US" sz="2400" baseline="30000" dirty="0">
                          <a:effectLst/>
                        </a:rPr>
                        <a:t>-</a:t>
                      </a:r>
                      <a:r>
                        <a:rPr lang="fa-IR" sz="2800" baseline="30000" dirty="0">
                          <a:effectLst/>
                        </a:rPr>
                        <a:t>3</a:t>
                      </a:r>
                      <a:endParaRPr lang="en-US" sz="40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L="68580" marR="68580" marT="0" marB="0"/>
                </a:tc>
                <a:tc>
                  <a:txBody>
                    <a:bodyPr/>
                    <a:lstStyle/>
                    <a:p>
                      <a:pPr marL="0" marR="0" indent="0" algn="ctr" rtl="0">
                        <a:lnSpc>
                          <a:spcPct val="120000"/>
                        </a:lnSpc>
                        <a:spcBef>
                          <a:spcPts val="0"/>
                        </a:spcBef>
                        <a:spcAft>
                          <a:spcPts val="0"/>
                        </a:spcAft>
                      </a:pPr>
                      <a:r>
                        <a:rPr lang="fa-IR" sz="2800" dirty="0">
                          <a:effectLst/>
                        </a:rPr>
                        <a:t>22</a:t>
                      </a:r>
                      <a:r>
                        <a:rPr lang="en-US" sz="2400" dirty="0">
                          <a:effectLst/>
                        </a:rPr>
                        <a:t>×</a:t>
                      </a:r>
                      <a:r>
                        <a:rPr lang="fa-IR" sz="2800" dirty="0">
                          <a:effectLst/>
                        </a:rPr>
                        <a:t>10</a:t>
                      </a:r>
                      <a:r>
                        <a:rPr lang="en-US" sz="2400" baseline="30000" dirty="0">
                          <a:effectLst/>
                        </a:rPr>
                        <a:t>-</a:t>
                      </a:r>
                      <a:r>
                        <a:rPr lang="fa-IR" sz="2800" baseline="30000" dirty="0">
                          <a:effectLst/>
                        </a:rPr>
                        <a:t>3</a:t>
                      </a:r>
                      <a:endParaRPr lang="en-US" sz="40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L="68580" marR="68580" marT="0" marB="0"/>
                </a:tc>
                <a:tc>
                  <a:txBody>
                    <a:bodyPr/>
                    <a:lstStyle/>
                    <a:p>
                      <a:pPr marL="0" marR="0" indent="0" algn="ctr" rtl="1">
                        <a:lnSpc>
                          <a:spcPct val="120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Time(s)</a:t>
                      </a:r>
                      <a:endParaRPr lang="en-US" sz="4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bl>
          </a:graphicData>
        </a:graphic>
      </p:graphicFrame>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2362200" y="3962400"/>
            <a:ext cx="4839970" cy="2800350"/>
          </a:xfrm>
          <a:prstGeom prst="rect">
            <a:avLst/>
          </a:prstGeom>
          <a:noFill/>
          <a:ln>
            <a:noFill/>
          </a:ln>
        </p:spPr>
      </p:pic>
    </p:spTree>
    <p:extLst>
      <p:ext uri="{BB962C8B-B14F-4D97-AF65-F5344CB8AC3E}">
        <p14:creationId xmlns:p14="http://schemas.microsoft.com/office/powerpoint/2010/main" val="32806439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1"/>
            <a:ext cx="8229600" cy="4711892"/>
          </a:xfrm>
        </p:spPr>
        <p:txBody>
          <a:bodyPr>
            <a:noAutofit/>
          </a:bodyPr>
          <a:lstStyle/>
          <a:p>
            <a:pPr marL="109728" indent="0" algn="r" rtl="1">
              <a:lnSpc>
                <a:spcPct val="150000"/>
              </a:lnSpc>
              <a:buNone/>
            </a:pPr>
            <a:r>
              <a:rPr lang="fa-IR" sz="2400" b="1" dirty="0" smtClean="0">
                <a:cs typeface="B Titr" panose="00000700000000000000" pitchFamily="2" charset="-78"/>
              </a:rPr>
              <a:t>1- تولید مسیرهای دایروی و مارپیچی استاندارد</a:t>
            </a:r>
          </a:p>
          <a:p>
            <a:pPr marL="109728" indent="0" algn="r" rtl="1">
              <a:lnSpc>
                <a:spcPct val="150000"/>
              </a:lnSpc>
              <a:buNone/>
            </a:pPr>
            <a:r>
              <a:rPr lang="fa-IR" sz="2400" b="1" dirty="0" smtClean="0">
                <a:cs typeface="B Titr" panose="00000700000000000000" pitchFamily="2" charset="-78"/>
              </a:rPr>
              <a:t>2- تلفیق اطلاعات </a:t>
            </a:r>
            <a:r>
              <a:rPr lang="en-US" sz="2400" b="1" dirty="0">
                <a:solidFill>
                  <a:srgbClr val="0000FF"/>
                </a:solidFill>
                <a:latin typeface="Times New Roman" panose="02020603050405020304" pitchFamily="18" charset="0"/>
                <a:cs typeface="Times New Roman" panose="02020603050405020304" pitchFamily="18" charset="0"/>
              </a:rPr>
              <a:t>INS</a:t>
            </a:r>
            <a:r>
              <a:rPr lang="fa-IR" sz="2400" b="1" dirty="0" smtClean="0">
                <a:cs typeface="B Titr" panose="00000700000000000000" pitchFamily="2" charset="-78"/>
              </a:rPr>
              <a:t> و </a:t>
            </a:r>
            <a:r>
              <a:rPr lang="en-US" sz="2400" b="1" dirty="0">
                <a:solidFill>
                  <a:srgbClr val="0000FF"/>
                </a:solidFill>
                <a:latin typeface="Times New Roman" panose="02020603050405020304" pitchFamily="18" charset="0"/>
                <a:cs typeface="Times New Roman" panose="02020603050405020304" pitchFamily="18" charset="0"/>
              </a:rPr>
              <a:t>GPS</a:t>
            </a:r>
            <a:r>
              <a:rPr lang="fa-IR" sz="2400" b="1" dirty="0" smtClean="0">
                <a:cs typeface="B Titr" panose="00000700000000000000" pitchFamily="2" charset="-78"/>
              </a:rPr>
              <a:t> با </a:t>
            </a:r>
            <a:r>
              <a:rPr lang="en-US" sz="2400" b="1" dirty="0" smtClean="0">
                <a:solidFill>
                  <a:srgbClr val="0000FF"/>
                </a:solidFill>
                <a:latin typeface="Times New Roman" panose="02020603050405020304" pitchFamily="18" charset="0"/>
                <a:cs typeface="Times New Roman" panose="02020603050405020304" pitchFamily="18" charset="0"/>
              </a:rPr>
              <a:t>EKF</a:t>
            </a:r>
            <a:endParaRPr lang="fa-IR" sz="2400" b="1" dirty="0" smtClean="0">
              <a:solidFill>
                <a:srgbClr val="0000FF"/>
              </a:solidFill>
              <a:latin typeface="Times New Roman" panose="02020603050405020304" pitchFamily="18" charset="0"/>
              <a:cs typeface="Times New Roman" panose="02020603050405020304" pitchFamily="18" charset="0"/>
            </a:endParaRPr>
          </a:p>
          <a:p>
            <a:pPr marL="109728" indent="0" algn="r" rtl="1">
              <a:lnSpc>
                <a:spcPct val="150000"/>
              </a:lnSpc>
              <a:buNone/>
            </a:pPr>
            <a:r>
              <a:rPr lang="fa-IR" sz="2400" b="1" dirty="0" smtClean="0">
                <a:cs typeface="B Titr" panose="00000700000000000000" pitchFamily="2" charset="-78"/>
              </a:rPr>
              <a:t>3- </a:t>
            </a:r>
            <a:r>
              <a:rPr lang="fa-IR" sz="2400" b="1" dirty="0">
                <a:cs typeface="B Titr" panose="00000700000000000000" pitchFamily="2" charset="-78"/>
              </a:rPr>
              <a:t>تلفیق اطلاعات </a:t>
            </a:r>
            <a:r>
              <a:rPr lang="en-US" sz="2400" b="1" dirty="0">
                <a:solidFill>
                  <a:srgbClr val="0000FF"/>
                </a:solidFill>
                <a:latin typeface="Times New Roman" panose="02020603050405020304" pitchFamily="18" charset="0"/>
                <a:cs typeface="Times New Roman" panose="02020603050405020304" pitchFamily="18" charset="0"/>
              </a:rPr>
              <a:t>INS</a:t>
            </a:r>
            <a:r>
              <a:rPr lang="fa-IR" sz="2400" b="1" dirty="0">
                <a:cs typeface="B Titr" panose="00000700000000000000" pitchFamily="2" charset="-78"/>
              </a:rPr>
              <a:t> و </a:t>
            </a:r>
            <a:r>
              <a:rPr lang="en-US" sz="2400" b="1" dirty="0">
                <a:solidFill>
                  <a:srgbClr val="0000FF"/>
                </a:solidFill>
                <a:latin typeface="Times New Roman" panose="02020603050405020304" pitchFamily="18" charset="0"/>
                <a:cs typeface="Times New Roman" panose="02020603050405020304" pitchFamily="18" charset="0"/>
              </a:rPr>
              <a:t>GPS</a:t>
            </a:r>
            <a:r>
              <a:rPr lang="fa-IR" sz="2400" b="1" dirty="0">
                <a:cs typeface="B Titr" panose="00000700000000000000" pitchFamily="2" charset="-78"/>
              </a:rPr>
              <a:t> با </a:t>
            </a:r>
            <a:r>
              <a:rPr lang="en-US" sz="2400" b="1" dirty="0" smtClean="0">
                <a:solidFill>
                  <a:srgbClr val="0000FF"/>
                </a:solidFill>
                <a:latin typeface="Times New Roman" panose="02020603050405020304" pitchFamily="18" charset="0"/>
                <a:cs typeface="Times New Roman" panose="02020603050405020304" pitchFamily="18" charset="0"/>
              </a:rPr>
              <a:t>UKF</a:t>
            </a:r>
            <a:endParaRPr lang="fa-IR" sz="2400" b="1" dirty="0">
              <a:solidFill>
                <a:srgbClr val="0000FF"/>
              </a:solidFill>
              <a:latin typeface="Times New Roman" panose="02020603050405020304" pitchFamily="18" charset="0"/>
              <a:cs typeface="Times New Roman" panose="02020603050405020304" pitchFamily="18" charset="0"/>
            </a:endParaRPr>
          </a:p>
          <a:p>
            <a:pPr marL="109728" indent="0" algn="r" rtl="1">
              <a:lnSpc>
                <a:spcPct val="150000"/>
              </a:lnSpc>
              <a:buNone/>
            </a:pPr>
            <a:r>
              <a:rPr lang="fa-IR" sz="2400" b="1" dirty="0">
                <a:cs typeface="B Titr" panose="00000700000000000000" pitchFamily="2" charset="-78"/>
              </a:rPr>
              <a:t>4- تلفیق اطلاعات </a:t>
            </a:r>
            <a:r>
              <a:rPr lang="en-US" sz="2400" b="1" dirty="0">
                <a:solidFill>
                  <a:srgbClr val="0000FF"/>
                </a:solidFill>
                <a:latin typeface="Times New Roman" panose="02020603050405020304" pitchFamily="18" charset="0"/>
                <a:cs typeface="Times New Roman" panose="02020603050405020304" pitchFamily="18" charset="0"/>
              </a:rPr>
              <a:t>INS</a:t>
            </a:r>
            <a:r>
              <a:rPr lang="fa-IR" sz="2400" b="1" dirty="0">
                <a:cs typeface="B Titr" panose="00000700000000000000" pitchFamily="2" charset="-78"/>
              </a:rPr>
              <a:t> و </a:t>
            </a:r>
            <a:r>
              <a:rPr lang="en-US" sz="2400" b="1" dirty="0">
                <a:solidFill>
                  <a:srgbClr val="0000FF"/>
                </a:solidFill>
                <a:latin typeface="Times New Roman" panose="02020603050405020304" pitchFamily="18" charset="0"/>
                <a:cs typeface="Times New Roman" panose="02020603050405020304" pitchFamily="18" charset="0"/>
              </a:rPr>
              <a:t>GPS</a:t>
            </a:r>
            <a:r>
              <a:rPr lang="fa-IR" sz="2400" b="1" dirty="0">
                <a:cs typeface="B Titr" panose="00000700000000000000" pitchFamily="2" charset="-78"/>
              </a:rPr>
              <a:t> با </a:t>
            </a:r>
            <a:r>
              <a:rPr lang="en-US" sz="2400" b="1" dirty="0" smtClean="0">
                <a:solidFill>
                  <a:srgbClr val="0000FF"/>
                </a:solidFill>
                <a:latin typeface="Times New Roman" panose="02020603050405020304" pitchFamily="18" charset="0"/>
                <a:cs typeface="Times New Roman" panose="02020603050405020304" pitchFamily="18" charset="0"/>
              </a:rPr>
              <a:t>PKF</a:t>
            </a:r>
            <a:endParaRPr lang="fa-IR" sz="2400" b="1" dirty="0">
              <a:solidFill>
                <a:srgbClr val="0000FF"/>
              </a:solidFill>
              <a:latin typeface="Times New Roman" panose="02020603050405020304" pitchFamily="18" charset="0"/>
              <a:cs typeface="Times New Roman" panose="02020603050405020304" pitchFamily="18" charset="0"/>
            </a:endParaRPr>
          </a:p>
          <a:p>
            <a:pPr marL="109728" indent="0" algn="r" rtl="1">
              <a:lnSpc>
                <a:spcPct val="150000"/>
              </a:lnSpc>
              <a:buNone/>
            </a:pPr>
            <a:r>
              <a:rPr lang="fa-IR" sz="2400" b="1" dirty="0">
                <a:cs typeface="B Titr" panose="00000700000000000000" pitchFamily="2" charset="-78"/>
              </a:rPr>
              <a:t>5- تلفیق اطلاعات </a:t>
            </a:r>
            <a:r>
              <a:rPr lang="en-US" sz="2400" b="1" dirty="0">
                <a:solidFill>
                  <a:srgbClr val="0000FF"/>
                </a:solidFill>
                <a:latin typeface="Times New Roman" panose="02020603050405020304" pitchFamily="18" charset="0"/>
                <a:cs typeface="Times New Roman" panose="02020603050405020304" pitchFamily="18" charset="0"/>
              </a:rPr>
              <a:t>INS</a:t>
            </a:r>
            <a:r>
              <a:rPr lang="fa-IR" sz="2400" b="1" dirty="0">
                <a:cs typeface="B Titr" panose="00000700000000000000" pitchFamily="2" charset="-78"/>
              </a:rPr>
              <a:t> و </a:t>
            </a:r>
            <a:r>
              <a:rPr lang="en-US" sz="2400" b="1" dirty="0">
                <a:solidFill>
                  <a:srgbClr val="0000FF"/>
                </a:solidFill>
                <a:latin typeface="Times New Roman" panose="02020603050405020304" pitchFamily="18" charset="0"/>
                <a:cs typeface="Times New Roman" panose="02020603050405020304" pitchFamily="18" charset="0"/>
              </a:rPr>
              <a:t>GPS</a:t>
            </a:r>
            <a:r>
              <a:rPr lang="fa-IR" sz="2400" b="1" dirty="0">
                <a:cs typeface="B Titr" panose="00000700000000000000" pitchFamily="2" charset="-78"/>
              </a:rPr>
              <a:t> با </a:t>
            </a:r>
            <a:r>
              <a:rPr lang="en-US" sz="2400" b="1" dirty="0" smtClean="0">
                <a:solidFill>
                  <a:srgbClr val="0000FF"/>
                </a:solidFill>
                <a:latin typeface="Times New Roman" panose="02020603050405020304" pitchFamily="18" charset="0"/>
                <a:cs typeface="Times New Roman" panose="02020603050405020304" pitchFamily="18" charset="0"/>
              </a:rPr>
              <a:t>PKF-Fuzzy</a:t>
            </a:r>
            <a:endParaRPr lang="fa-IR" sz="2400" b="1" dirty="0">
              <a:solidFill>
                <a:srgbClr val="0000FF"/>
              </a:solidFill>
              <a:latin typeface="Times New Roman" panose="02020603050405020304" pitchFamily="18" charset="0"/>
              <a:cs typeface="Times New Roman" panose="02020603050405020304" pitchFamily="18" charset="0"/>
            </a:endParaRPr>
          </a:p>
          <a:p>
            <a:pPr marL="109728" indent="0" algn="r" rtl="1">
              <a:lnSpc>
                <a:spcPct val="150000"/>
              </a:lnSpc>
              <a:buNone/>
            </a:pPr>
            <a:r>
              <a:rPr lang="fa-IR" sz="2400" b="1" dirty="0" smtClean="0">
                <a:cs typeface="B Titr" panose="00000700000000000000" pitchFamily="2" charset="-78"/>
              </a:rPr>
              <a:t>6- مقایسه تمامی تلفیق ها</a:t>
            </a:r>
          </a:p>
          <a:p>
            <a:pPr marL="109728" indent="0" algn="r" rtl="1">
              <a:lnSpc>
                <a:spcPct val="150000"/>
              </a:lnSpc>
              <a:buNone/>
            </a:pPr>
            <a:r>
              <a:rPr lang="fa-IR" sz="2400" b="1" dirty="0" smtClean="0">
                <a:cs typeface="B Titr" panose="00000700000000000000" pitchFamily="2" charset="-78"/>
              </a:rPr>
              <a:t>7- تبدیل مختصات با کوآترنین ها</a:t>
            </a:r>
          </a:p>
          <a:p>
            <a:pPr marL="109728" indent="0" algn="r" rtl="1">
              <a:lnSpc>
                <a:spcPct val="150000"/>
              </a:lnSpc>
              <a:buNone/>
            </a:pPr>
            <a:r>
              <a:rPr lang="fa-IR" sz="2400" b="1" dirty="0" smtClean="0">
                <a:latin typeface="Times New Roman" panose="02020603050405020304" pitchFamily="18" charset="0"/>
                <a:cs typeface="B Titr" panose="00000700000000000000" pitchFamily="2" charset="-78"/>
              </a:rPr>
              <a:t>8 – انتگرال گیری گسسته با رانگ کوتای مرتبه چهارم</a:t>
            </a:r>
            <a:endParaRPr lang="en-US" sz="2400" b="1" dirty="0">
              <a:latin typeface="Times New Roman" panose="02020603050405020304" pitchFamily="18" charset="0"/>
              <a:cs typeface="B Titr" panose="00000700000000000000" pitchFamily="2" charset="-78"/>
            </a:endParaRPr>
          </a:p>
        </p:txBody>
      </p:sp>
      <p:sp>
        <p:nvSpPr>
          <p:cNvPr id="3" name="Title 2"/>
          <p:cNvSpPr>
            <a:spLocks noGrp="1"/>
          </p:cNvSpPr>
          <p:nvPr>
            <p:ph type="title"/>
          </p:nvPr>
        </p:nvSpPr>
        <p:spPr>
          <a:xfrm>
            <a:off x="457200" y="274638"/>
            <a:ext cx="8229600" cy="868362"/>
          </a:xfrm>
        </p:spPr>
        <p:txBody>
          <a:bodyPr>
            <a:noAutofit/>
          </a:bodyPr>
          <a:lstStyle/>
          <a:p>
            <a:pPr algn="ctr" rtl="1"/>
            <a:r>
              <a:rPr lang="fa-IR" sz="3600" dirty="0" smtClean="0">
                <a:solidFill>
                  <a:srgbClr val="FF0000"/>
                </a:solidFill>
                <a:cs typeface="B Titr" panose="00000700000000000000" pitchFamily="2" charset="-78"/>
              </a:rPr>
              <a:t>آنچه در این کد خواهید آموخت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27433276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4125</TotalTime>
  <Words>426</Words>
  <Application>Microsoft Office PowerPoint</Application>
  <PresentationFormat>On-screen Show (4:3)</PresentationFormat>
  <Paragraphs>47</Paragraphs>
  <Slides>10</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10</vt:i4>
      </vt:variant>
    </vt:vector>
  </HeadingPairs>
  <TitlesOfParts>
    <vt:vector size="21" baseType="lpstr">
      <vt:lpstr>Arial</vt:lpstr>
      <vt:lpstr>B Lotus</vt:lpstr>
      <vt:lpstr>B Nazanin</vt:lpstr>
      <vt:lpstr>B Titr</vt:lpstr>
      <vt:lpstr>Calibri</vt:lpstr>
      <vt:lpstr>Lucida Sans Unicode</vt:lpstr>
      <vt:lpstr>Times New Roman</vt:lpstr>
      <vt:lpstr>Verdana</vt:lpstr>
      <vt:lpstr>Wingdings 2</vt:lpstr>
      <vt:lpstr>Wingdings 3</vt:lpstr>
      <vt:lpstr>Concourse</vt:lpstr>
      <vt:lpstr>            تلفیق اطلاعات سیستم ناوبری اینرسی و سیستم موقعیت یاب جهانی توسط الگوریتم فیلتر کالمن ذره­ای فازی   سید حامد مهدیون مرداد 95     </vt:lpstr>
      <vt:lpstr> </vt:lpstr>
      <vt:lpstr>PowerPoint Presentation</vt:lpstr>
      <vt:lpstr>توانمندیهای کُد</vt:lpstr>
      <vt:lpstr>توانمندیهای کُد</vt:lpstr>
      <vt:lpstr>توانمندیهای کُد</vt:lpstr>
      <vt:lpstr>توانمندیهای کُد</vt:lpstr>
      <vt:lpstr>توانمندیهای کُد</vt:lpstr>
      <vt:lpstr>آنچه در این کد خواهید آموخت</vt:lpstr>
      <vt:lpstr>نکات و الزامات</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YousefKhah</dc:creator>
  <cp:lastModifiedBy>pargar</cp:lastModifiedBy>
  <cp:revision>192</cp:revision>
  <dcterms:created xsi:type="dcterms:W3CDTF">2006-08-16T00:00:00Z</dcterms:created>
  <dcterms:modified xsi:type="dcterms:W3CDTF">2016-08-04T07:18:30Z</dcterms:modified>
</cp:coreProperties>
</file>