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366" r:id="rId2"/>
    <p:sldId id="354" r:id="rId3"/>
    <p:sldId id="355" r:id="rId4"/>
    <p:sldId id="356" r:id="rId5"/>
    <p:sldId id="367" r:id="rId6"/>
    <p:sldId id="368" r:id="rId7"/>
    <p:sldId id="369" r:id="rId8"/>
    <p:sldId id="370" r:id="rId9"/>
    <p:sldId id="371" r:id="rId10"/>
    <p:sldId id="373" r:id="rId11"/>
    <p:sldId id="374" r:id="rId12"/>
    <p:sldId id="372"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11/22/2017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11/22/2017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11/22/2017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11/22/2017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11/22/2017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11/22/2017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11/22/2017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11/22/2017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11/22/2017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11/22/2017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11/22/2017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11/22/2017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11/22/2017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شبیه سازی عددی جریان احتراقی در موتورهای کم پیشران سوخت مایع</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سجاد محمودزاده</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مهر 96</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3961"/>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1</a:t>
            </a:r>
          </a:p>
          <a:p>
            <a:pPr algn="ctr" rtl="1"/>
            <a:endParaRPr lang="en-US" sz="2400" dirty="0">
              <a:solidFill>
                <a:srgbClr val="0000FF"/>
              </a:solidFill>
              <a:cs typeface="B Titr" panose="00000700000000000000" pitchFamily="2" charset="-78"/>
            </a:endParaRPr>
          </a:p>
        </p:txBody>
      </p:sp>
      <p:sp>
        <p:nvSpPr>
          <p:cNvPr id="9"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12" name="Picture 11" descr="C:\Users\sajad\Desktop\motor1_boundaryLayerConinuty\ChartTem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2590800"/>
            <a:ext cx="4160520" cy="2898648"/>
          </a:xfrm>
          <a:prstGeom prst="rect">
            <a:avLst/>
          </a:prstGeom>
          <a:noFill/>
          <a:ln>
            <a:noFill/>
          </a:ln>
        </p:spPr>
      </p:pic>
      <p:pic>
        <p:nvPicPr>
          <p:cNvPr id="13" name="Picture 12" descr="C:\Users\sajad\Desktop\motor1_boundaryLayerConinuty\PressCent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418" y="2590800"/>
            <a:ext cx="4160520" cy="2898648"/>
          </a:xfrm>
          <a:prstGeom prst="rect">
            <a:avLst/>
          </a:prstGeom>
          <a:noFill/>
          <a:ln>
            <a:noFill/>
          </a:ln>
        </p:spPr>
      </p:pic>
    </p:spTree>
    <p:extLst>
      <p:ext uri="{BB962C8B-B14F-4D97-AF65-F5344CB8AC3E}">
        <p14:creationId xmlns:p14="http://schemas.microsoft.com/office/powerpoint/2010/main" val="3399261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1</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1_boundaryLayerConinuty\machCent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14600"/>
            <a:ext cx="4160520" cy="2898648"/>
          </a:xfrm>
          <a:prstGeom prst="rect">
            <a:avLst/>
          </a:prstGeom>
          <a:noFill/>
          <a:ln>
            <a:noFill/>
          </a:ln>
        </p:spPr>
      </p:pic>
      <p:pic>
        <p:nvPicPr>
          <p:cNvPr id="9" name="Picture 8" descr="C:\Users\sajad\Desktop\motor1_boundaryLayerConinuty\MachExi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4600"/>
            <a:ext cx="4160520" cy="2898648"/>
          </a:xfrm>
          <a:prstGeom prst="rect">
            <a:avLst/>
          </a:prstGeom>
          <a:noFill/>
          <a:ln>
            <a:noFill/>
          </a:ln>
        </p:spPr>
      </p:pic>
    </p:spTree>
    <p:extLst>
      <p:ext uri="{BB962C8B-B14F-4D97-AF65-F5344CB8AC3E}">
        <p14:creationId xmlns:p14="http://schemas.microsoft.com/office/powerpoint/2010/main" val="172604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2</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2_boundaryLayerConinuty\mach.png"/>
          <p:cNvPicPr/>
          <p:nvPr/>
        </p:nvPicPr>
        <p:blipFill>
          <a:blip r:embed="rId2">
            <a:extLst>
              <a:ext uri="{28A0092B-C50C-407E-A947-70E740481C1C}">
                <a14:useLocalDpi xmlns:a14="http://schemas.microsoft.com/office/drawing/2010/main" val="0"/>
              </a:ext>
            </a:extLst>
          </a:blip>
          <a:srcRect/>
          <a:stretch>
            <a:fillRect/>
          </a:stretch>
        </p:blipFill>
        <p:spPr bwMode="auto">
          <a:xfrm>
            <a:off x="4786744" y="2514600"/>
            <a:ext cx="4160520" cy="2898648"/>
          </a:xfrm>
          <a:prstGeom prst="rect">
            <a:avLst/>
          </a:prstGeom>
          <a:noFill/>
          <a:ln>
            <a:noFill/>
          </a:ln>
        </p:spPr>
      </p:pic>
      <p:pic>
        <p:nvPicPr>
          <p:cNvPr id="9" name="Picture 8" descr="C:\Users\sajad\Desktop\motor2_boundaryLayerConinuty\temp.png"/>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4160520" cy="2898648"/>
          </a:xfrm>
          <a:prstGeom prst="rect">
            <a:avLst/>
          </a:prstGeom>
          <a:noFill/>
          <a:ln>
            <a:noFill/>
          </a:ln>
        </p:spPr>
      </p:pic>
    </p:spTree>
    <p:extLst>
      <p:ext uri="{BB962C8B-B14F-4D97-AF65-F5344CB8AC3E}">
        <p14:creationId xmlns:p14="http://schemas.microsoft.com/office/powerpoint/2010/main" val="322031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2</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2_boundaryLayerConinuty\wallTem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90800"/>
            <a:ext cx="4160520" cy="2898648"/>
          </a:xfrm>
          <a:prstGeom prst="rect">
            <a:avLst/>
          </a:prstGeom>
          <a:noFill/>
          <a:ln>
            <a:noFill/>
          </a:ln>
        </p:spPr>
      </p:pic>
      <p:pic>
        <p:nvPicPr>
          <p:cNvPr id="9" name="Picture 8" descr="D:\kasrekhedmat\kasri2\final\motor2WithRadiation\centerPressur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782" y="2590800"/>
            <a:ext cx="4160520" cy="2898648"/>
          </a:xfrm>
          <a:prstGeom prst="rect">
            <a:avLst/>
          </a:prstGeom>
          <a:noFill/>
          <a:ln>
            <a:noFill/>
          </a:ln>
        </p:spPr>
      </p:pic>
    </p:spTree>
    <p:extLst>
      <p:ext uri="{BB962C8B-B14F-4D97-AF65-F5344CB8AC3E}">
        <p14:creationId xmlns:p14="http://schemas.microsoft.com/office/powerpoint/2010/main" val="836851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2</a:t>
            </a:r>
          </a:p>
          <a:p>
            <a:pPr algn="ctr" rtl="1"/>
            <a:endParaRPr lang="en-US" sz="2400" dirty="0">
              <a:solidFill>
                <a:srgbClr val="0000FF"/>
              </a:solidFill>
              <a:cs typeface="B Titr" panose="00000700000000000000" pitchFamily="2" charset="-78"/>
            </a:endParaRPr>
          </a:p>
        </p:txBody>
      </p:sp>
      <p:sp>
        <p:nvSpPr>
          <p:cNvPr id="9"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12" name="Picture 11" descr="D:\kasrekhedmat\kasri2\final\motor2WithRadiation\centerMach.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90800"/>
            <a:ext cx="4160520" cy="2898648"/>
          </a:xfrm>
          <a:prstGeom prst="rect">
            <a:avLst/>
          </a:prstGeom>
          <a:noFill/>
          <a:ln>
            <a:noFill/>
          </a:ln>
        </p:spPr>
      </p:pic>
      <p:pic>
        <p:nvPicPr>
          <p:cNvPr id="13" name="Picture 12" descr="C:\Users\sajad\Desktop\motor2_boundaryLayerConinuty\exitMach.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90800"/>
            <a:ext cx="4160520" cy="2898648"/>
          </a:xfrm>
          <a:prstGeom prst="rect">
            <a:avLst/>
          </a:prstGeom>
          <a:noFill/>
          <a:ln>
            <a:noFill/>
          </a:ln>
        </p:spPr>
      </p:pic>
    </p:spTree>
    <p:extLst>
      <p:ext uri="{BB962C8B-B14F-4D97-AF65-F5344CB8AC3E}">
        <p14:creationId xmlns:p14="http://schemas.microsoft.com/office/powerpoint/2010/main" val="299252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3</a:t>
            </a:r>
          </a:p>
          <a:p>
            <a:pPr algn="ctr" rtl="1"/>
            <a:endParaRPr lang="en-US" sz="2400" dirty="0">
              <a:solidFill>
                <a:srgbClr val="0000FF"/>
              </a:solidFill>
              <a:cs typeface="B Titr" panose="00000700000000000000" pitchFamily="2" charset="-78"/>
            </a:endParaRPr>
          </a:p>
        </p:txBody>
      </p:sp>
      <p:sp>
        <p:nvSpPr>
          <p:cNvPr id="9"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12" name="Picture 11" descr="C:\Users\sajad\Desktop\motor3\mach.jp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4160520" cy="2898648"/>
          </a:xfrm>
          <a:prstGeom prst="rect">
            <a:avLst/>
          </a:prstGeom>
          <a:noFill/>
          <a:ln>
            <a:noFill/>
          </a:ln>
        </p:spPr>
      </p:pic>
      <p:pic>
        <p:nvPicPr>
          <p:cNvPr id="13" name="Picture 12" descr="C:\Users\sajad\Desktop\motor3\temp.jpg"/>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160520" cy="2898648"/>
          </a:xfrm>
          <a:prstGeom prst="rect">
            <a:avLst/>
          </a:prstGeom>
          <a:noFill/>
          <a:ln>
            <a:noFill/>
          </a:ln>
        </p:spPr>
      </p:pic>
    </p:spTree>
    <p:extLst>
      <p:ext uri="{BB962C8B-B14F-4D97-AF65-F5344CB8AC3E}">
        <p14:creationId xmlns:p14="http://schemas.microsoft.com/office/powerpoint/2010/main" val="80590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3</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3\wallTem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600"/>
            <a:ext cx="4160520" cy="2898648"/>
          </a:xfrm>
          <a:prstGeom prst="rect">
            <a:avLst/>
          </a:prstGeom>
          <a:noFill/>
          <a:ln>
            <a:noFill/>
          </a:ln>
        </p:spPr>
      </p:pic>
      <p:pic>
        <p:nvPicPr>
          <p:cNvPr id="9" name="Picture 8" descr="C:\Users\sajad\Desktop\motor3\centerpres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4600"/>
            <a:ext cx="4160520" cy="2898648"/>
          </a:xfrm>
          <a:prstGeom prst="rect">
            <a:avLst/>
          </a:prstGeom>
          <a:noFill/>
          <a:ln>
            <a:noFill/>
          </a:ln>
        </p:spPr>
      </p:pic>
    </p:spTree>
    <p:extLst>
      <p:ext uri="{BB962C8B-B14F-4D97-AF65-F5344CB8AC3E}">
        <p14:creationId xmlns:p14="http://schemas.microsoft.com/office/powerpoint/2010/main" val="2906280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3</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3\centerMach.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600"/>
            <a:ext cx="4160520" cy="2898648"/>
          </a:xfrm>
          <a:prstGeom prst="rect">
            <a:avLst/>
          </a:prstGeom>
          <a:noFill/>
          <a:ln>
            <a:noFill/>
          </a:ln>
        </p:spPr>
      </p:pic>
      <p:pic>
        <p:nvPicPr>
          <p:cNvPr id="9" name="Picture 8" descr="C:\Users\sajad\Desktop\motor3\exitMach.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156" y="2514600"/>
            <a:ext cx="4160520" cy="2898648"/>
          </a:xfrm>
          <a:prstGeom prst="rect">
            <a:avLst/>
          </a:prstGeom>
          <a:noFill/>
          <a:ln>
            <a:noFill/>
          </a:ln>
        </p:spPr>
      </p:pic>
    </p:spTree>
    <p:extLst>
      <p:ext uri="{BB962C8B-B14F-4D97-AF65-F5344CB8AC3E}">
        <p14:creationId xmlns:p14="http://schemas.microsoft.com/office/powerpoint/2010/main" val="954180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4</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4_boundaryLayerConinuty\mach.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4160520" cy="2898648"/>
          </a:xfrm>
          <a:prstGeom prst="rect">
            <a:avLst/>
          </a:prstGeom>
          <a:noFill/>
          <a:ln>
            <a:noFill/>
          </a:ln>
        </p:spPr>
      </p:pic>
      <p:pic>
        <p:nvPicPr>
          <p:cNvPr id="9" name="Picture 8" descr="C:\Users\sajad\Desktop\motor4_boundaryLayerConinuty\temp1.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4160520" cy="2898648"/>
          </a:xfrm>
          <a:prstGeom prst="rect">
            <a:avLst/>
          </a:prstGeom>
          <a:noFill/>
          <a:ln>
            <a:noFill/>
          </a:ln>
        </p:spPr>
      </p:pic>
    </p:spTree>
    <p:extLst>
      <p:ext uri="{BB962C8B-B14F-4D97-AF65-F5344CB8AC3E}">
        <p14:creationId xmlns:p14="http://schemas.microsoft.com/office/powerpoint/2010/main" val="3026690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4</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13" name="Picture 12" descr="C:\Users\sajad\Desktop\motor4_boundaryLayerConinuty\TempWal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27" y="2514600"/>
            <a:ext cx="4160520" cy="2898648"/>
          </a:xfrm>
          <a:prstGeom prst="rect">
            <a:avLst/>
          </a:prstGeom>
          <a:noFill/>
          <a:ln>
            <a:noFill/>
          </a:ln>
        </p:spPr>
      </p:pic>
      <p:pic>
        <p:nvPicPr>
          <p:cNvPr id="14" name="Picture 13" descr="C:\Users\sajad\Desktop\motor4_boundaryLayerConinuty\PressCent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4600"/>
            <a:ext cx="4160520" cy="2898648"/>
          </a:xfrm>
          <a:prstGeom prst="rect">
            <a:avLst/>
          </a:prstGeom>
          <a:noFill/>
          <a:ln>
            <a:noFill/>
          </a:ln>
        </p:spPr>
      </p:pic>
    </p:spTree>
    <p:extLst>
      <p:ext uri="{BB962C8B-B14F-4D97-AF65-F5344CB8AC3E}">
        <p14:creationId xmlns:p14="http://schemas.microsoft.com/office/powerpoint/2010/main" val="282300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85000" lnSpcReduction="20000"/>
          </a:bodyPr>
          <a:lstStyle/>
          <a:p>
            <a:endParaRPr lang="en-US" dirty="0" smtClean="0"/>
          </a:p>
          <a:p>
            <a:endParaRPr lang="en-US" dirty="0"/>
          </a:p>
          <a:p>
            <a:pPr algn="just" rtl="1">
              <a:lnSpc>
                <a:spcPct val="150000"/>
              </a:lnSpc>
            </a:pPr>
            <a:r>
              <a:rPr lang="fa-IR" sz="3000" dirty="0">
                <a:cs typeface="B Titr" panose="00000700000000000000" pitchFamily="2" charset="-78"/>
              </a:rPr>
              <a:t>تراسترهای سوخت مایع، جهت انتقال و تصحیح مداری در ماهواره‌ها و همچنین ایجاد زوایای رول، یاو و پیچ در حامل‌های ماهواره بکار می‌روند. باتوجه به ابعاد کوچک این تراسترها، طراحی و ساخت آن‌ها از پیچیدگی‌های خاصی برخوردار است. جهت رسیدن به پارامترهای عملکردی در این تراسترها، پس از ساخت آن، تست‌های زیادی انجام می‌شود. جهت کاهش هزینه‌های تست، اگر بتوان یک شبیه‌سازی خوبی روی این تراسترها انجام داد و پارامترهای عملکردی آن را استخراج نمود، از هزینه‌های تست کاسته خواهد شد.</a:t>
            </a:r>
            <a:endParaRPr lang="en-US" sz="3000" dirty="0"/>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4</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8" name="Picture 7" descr="C:\Users\sajad\Desktop\motor4_boundaryLayerConinuty\MachCent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4160520" cy="2898648"/>
          </a:xfrm>
          <a:prstGeom prst="rect">
            <a:avLst/>
          </a:prstGeom>
          <a:noFill/>
          <a:ln>
            <a:noFill/>
          </a:ln>
        </p:spPr>
      </p:pic>
      <p:pic>
        <p:nvPicPr>
          <p:cNvPr id="9" name="Picture 8" descr="C:\Users\sajad\Desktop\motor4_boundaryLayerConinuty\MachExi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4600"/>
            <a:ext cx="4160520" cy="2898648"/>
          </a:xfrm>
          <a:prstGeom prst="rect">
            <a:avLst/>
          </a:prstGeom>
          <a:noFill/>
          <a:ln>
            <a:noFill/>
          </a:ln>
        </p:spPr>
      </p:pic>
    </p:spTree>
    <p:extLst>
      <p:ext uri="{BB962C8B-B14F-4D97-AF65-F5344CB8AC3E}">
        <p14:creationId xmlns:p14="http://schemas.microsoft.com/office/powerpoint/2010/main" val="2207057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مقایسه نتایج </a:t>
            </a:r>
            <a:r>
              <a:rPr lang="en-US" sz="2400" dirty="0" smtClean="0">
                <a:solidFill>
                  <a:srgbClr val="0000FF"/>
                </a:solidFill>
                <a:cs typeface="B Titr" panose="00000700000000000000" pitchFamily="2" charset="-78"/>
              </a:rPr>
              <a:t>CFX</a:t>
            </a:r>
            <a:r>
              <a:rPr lang="fa-IR" sz="2400" dirty="0" smtClean="0">
                <a:solidFill>
                  <a:srgbClr val="0000FF"/>
                </a:solidFill>
                <a:cs typeface="B Titr" panose="00000700000000000000" pitchFamily="2" charset="-78"/>
              </a:rPr>
              <a:t> و </a:t>
            </a:r>
            <a:r>
              <a:rPr lang="en-US" sz="2400" dirty="0" smtClean="0">
                <a:solidFill>
                  <a:srgbClr val="0000FF"/>
                </a:solidFill>
                <a:cs typeface="B Titr" panose="00000700000000000000" pitchFamily="2" charset="-78"/>
              </a:rPr>
              <a:t>RPA</a:t>
            </a:r>
            <a:r>
              <a:rPr lang="fa-IR" sz="2400" dirty="0" smtClean="0">
                <a:solidFill>
                  <a:srgbClr val="0000FF"/>
                </a:solidFill>
                <a:cs typeface="B Titr" panose="00000700000000000000" pitchFamily="2" charset="-78"/>
              </a:rPr>
              <a:t>                                                    موتور شماره1</a:t>
            </a:r>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graphicFrame>
        <p:nvGraphicFramePr>
          <p:cNvPr id="8" name="Table 7"/>
          <p:cNvGraphicFramePr>
            <a:graphicFrameLocks noGrp="1"/>
          </p:cNvGraphicFramePr>
          <p:nvPr/>
        </p:nvGraphicFramePr>
        <p:xfrm>
          <a:off x="1266190" y="2339816"/>
          <a:ext cx="6611620" cy="2808605"/>
        </p:xfrm>
        <a:graphic>
          <a:graphicData uri="http://schemas.openxmlformats.org/drawingml/2006/table">
            <a:tbl>
              <a:tblPr firstRow="1" firstCol="1" bandRow="1">
                <a:tableStyleId>{5C22544A-7EE6-4342-B048-85BDC9FD1C3A}</a:tableStyleId>
              </a:tblPr>
              <a:tblGrid>
                <a:gridCol w="1673860"/>
                <a:gridCol w="1673860"/>
                <a:gridCol w="1344930"/>
                <a:gridCol w="1344930"/>
                <a:gridCol w="574040"/>
              </a:tblGrid>
              <a:tr h="250825">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RPA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ANSYS CFX</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Error</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Throat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0.838</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0.758</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0.09</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2355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2248</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0.04</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971.2022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977.8</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Exit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0.0523</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0.0445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0.14</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1372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1295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tabLst>
                          <a:tab pos="266700" algn="l"/>
                          <a:tab pos="452120" algn="ctr"/>
                        </a:tabLst>
                      </a:pPr>
                      <a:r>
                        <a:rPr lang="fa-IR" sz="1000">
                          <a:effectLst/>
                        </a:rPr>
                        <a:t>0.05</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220.8021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217</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0.13</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2.758</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2.6758</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0.02</a:t>
                      </a:r>
                      <a:endParaRPr lang="en-US" sz="1200">
                        <a:effectLst/>
                        <a:latin typeface="Times New Roman"/>
                        <a:ea typeface="Calibri"/>
                        <a:cs typeface="B Nazanin"/>
                      </a:endParaRPr>
                    </a:p>
                  </a:txBody>
                  <a:tcPr marL="68580" marR="68580" marT="0" marB="0"/>
                </a:tc>
              </a:tr>
              <a:tr h="292100">
                <a:tc>
                  <a:txBody>
                    <a:bodyPr/>
                    <a:lstStyle/>
                    <a:p>
                      <a:pPr marL="0" marR="0" algn="ctr" rtl="1">
                        <a:lnSpc>
                          <a:spcPct val="107000"/>
                        </a:lnSpc>
                        <a:spcBef>
                          <a:spcPts val="0"/>
                        </a:spcBef>
                        <a:spcAft>
                          <a:spcPts val="800"/>
                        </a:spcAft>
                      </a:pPr>
                      <a:r>
                        <a:rPr lang="vi-VN" sz="10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Thrust(N)</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1000</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903.7</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dirty="0">
                          <a:effectLst/>
                        </a:rPr>
                        <a:t>0.096</a:t>
                      </a:r>
                      <a:endParaRPr lang="en-US" sz="1200" dirty="0">
                        <a:effectLst/>
                        <a:latin typeface="Times New Roman"/>
                        <a:ea typeface="Calibri"/>
                        <a:cs typeface="B Nazanin"/>
                      </a:endParaRPr>
                    </a:p>
                  </a:txBody>
                  <a:tcPr marL="68580" marR="68580" marT="0" marB="0"/>
                </a:tc>
              </a:tr>
            </a:tbl>
          </a:graphicData>
        </a:graphic>
      </p:graphicFrame>
    </p:spTree>
    <p:extLst>
      <p:ext uri="{BB962C8B-B14F-4D97-AF65-F5344CB8AC3E}">
        <p14:creationId xmlns:p14="http://schemas.microsoft.com/office/powerpoint/2010/main" val="2564593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مقایسه نتایج </a:t>
            </a:r>
            <a:r>
              <a:rPr lang="en-US" sz="2400" dirty="0" smtClean="0">
                <a:solidFill>
                  <a:srgbClr val="0000FF"/>
                </a:solidFill>
                <a:cs typeface="B Titr" panose="00000700000000000000" pitchFamily="2" charset="-78"/>
              </a:rPr>
              <a:t>CFX</a:t>
            </a:r>
            <a:r>
              <a:rPr lang="fa-IR" sz="2400" dirty="0" smtClean="0">
                <a:solidFill>
                  <a:srgbClr val="0000FF"/>
                </a:solidFill>
                <a:cs typeface="B Titr" panose="00000700000000000000" pitchFamily="2" charset="-78"/>
              </a:rPr>
              <a:t> و </a:t>
            </a:r>
            <a:r>
              <a:rPr lang="en-US" sz="2400" dirty="0" smtClean="0">
                <a:solidFill>
                  <a:srgbClr val="0000FF"/>
                </a:solidFill>
                <a:cs typeface="B Titr" panose="00000700000000000000" pitchFamily="2" charset="-78"/>
              </a:rPr>
              <a:t>RPA</a:t>
            </a:r>
            <a:r>
              <a:rPr lang="fa-IR" sz="2400" dirty="0" smtClean="0">
                <a:solidFill>
                  <a:srgbClr val="0000FF"/>
                </a:solidFill>
                <a:cs typeface="B Titr" panose="00000700000000000000" pitchFamily="2" charset="-78"/>
              </a:rPr>
              <a:t>                                                    موتور شماره2</a:t>
            </a:r>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graphicFrame>
        <p:nvGraphicFramePr>
          <p:cNvPr id="7" name="Table 6"/>
          <p:cNvGraphicFramePr>
            <a:graphicFrameLocks noGrp="1"/>
          </p:cNvGraphicFramePr>
          <p:nvPr/>
        </p:nvGraphicFramePr>
        <p:xfrm>
          <a:off x="1266190" y="2339816"/>
          <a:ext cx="6611620" cy="2808605"/>
        </p:xfrm>
        <a:graphic>
          <a:graphicData uri="http://schemas.openxmlformats.org/drawingml/2006/table">
            <a:tbl>
              <a:tblPr firstRow="1" firstCol="1" bandRow="1">
                <a:tableStyleId>{5C22544A-7EE6-4342-B048-85BDC9FD1C3A}</a:tableStyleId>
              </a:tblPr>
              <a:tblGrid>
                <a:gridCol w="1673860"/>
                <a:gridCol w="1673860"/>
                <a:gridCol w="1344930"/>
                <a:gridCol w="1344930"/>
                <a:gridCol w="574040"/>
              </a:tblGrid>
              <a:tr h="250825">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RPA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ANSYS CFX</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Error</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Throat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0.5582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100">
                          <a:effectLst/>
                        </a:rPr>
                        <a:t>0.5090</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0.024</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2432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2263.35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0.055</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596</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615.3</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1.05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Exit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0.0012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0.00115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0.04</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732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 613.535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tabLst>
                          <a:tab pos="266700" algn="l"/>
                          <a:tab pos="452120" algn="ctr"/>
                        </a:tabLst>
                      </a:pPr>
                      <a:r>
                        <a:rPr lang="fa-IR" sz="1000">
                          <a:effectLst/>
                        </a:rPr>
                        <a:t>0.16</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11.3335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11.73</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0.035</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4.9096</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4.7</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0.02</a:t>
                      </a:r>
                      <a:endParaRPr lang="en-US" sz="1200">
                        <a:effectLst/>
                        <a:latin typeface="Times New Roman"/>
                        <a:ea typeface="Calibri"/>
                        <a:cs typeface="B Nazanin"/>
                      </a:endParaRPr>
                    </a:p>
                  </a:txBody>
                  <a:tcPr marL="68580" marR="68580" marT="0" marB="0"/>
                </a:tc>
              </a:tr>
              <a:tr h="292100">
                <a:tc>
                  <a:txBody>
                    <a:bodyPr/>
                    <a:lstStyle/>
                    <a:p>
                      <a:pPr marL="0" marR="0" algn="ctr" rtl="1">
                        <a:lnSpc>
                          <a:spcPct val="107000"/>
                        </a:lnSpc>
                        <a:spcBef>
                          <a:spcPts val="0"/>
                        </a:spcBef>
                        <a:spcAft>
                          <a:spcPts val="800"/>
                        </a:spcAft>
                      </a:pPr>
                      <a:r>
                        <a:rPr lang="vi-VN" sz="10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Thrust(N)</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52.703</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50.36</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dirty="0">
                          <a:effectLst/>
                        </a:rPr>
                        <a:t>0.052</a:t>
                      </a:r>
                      <a:endParaRPr lang="en-US" sz="1200" dirty="0">
                        <a:effectLst/>
                        <a:latin typeface="Times New Roman"/>
                        <a:ea typeface="Calibri"/>
                        <a:cs typeface="B Nazanin"/>
                      </a:endParaRPr>
                    </a:p>
                  </a:txBody>
                  <a:tcPr marL="68580" marR="68580" marT="0" marB="0"/>
                </a:tc>
              </a:tr>
            </a:tbl>
          </a:graphicData>
        </a:graphic>
      </p:graphicFrame>
    </p:spTree>
    <p:extLst>
      <p:ext uri="{BB962C8B-B14F-4D97-AF65-F5344CB8AC3E}">
        <p14:creationId xmlns:p14="http://schemas.microsoft.com/office/powerpoint/2010/main" val="571034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مقایسه نتایج </a:t>
            </a:r>
            <a:r>
              <a:rPr lang="en-US" sz="2400" dirty="0" smtClean="0">
                <a:solidFill>
                  <a:srgbClr val="0000FF"/>
                </a:solidFill>
                <a:cs typeface="B Titr" panose="00000700000000000000" pitchFamily="2" charset="-78"/>
              </a:rPr>
              <a:t>CFX</a:t>
            </a:r>
            <a:r>
              <a:rPr lang="fa-IR" sz="2400" dirty="0" smtClean="0">
                <a:solidFill>
                  <a:srgbClr val="0000FF"/>
                </a:solidFill>
                <a:cs typeface="B Titr" panose="00000700000000000000" pitchFamily="2" charset="-78"/>
              </a:rPr>
              <a:t> و </a:t>
            </a:r>
            <a:r>
              <a:rPr lang="en-US" sz="2400" dirty="0" smtClean="0">
                <a:solidFill>
                  <a:srgbClr val="0000FF"/>
                </a:solidFill>
                <a:cs typeface="B Titr" panose="00000700000000000000" pitchFamily="2" charset="-78"/>
              </a:rPr>
              <a:t>RPA</a:t>
            </a:r>
            <a:r>
              <a:rPr lang="fa-IR" sz="2400" dirty="0" smtClean="0">
                <a:solidFill>
                  <a:srgbClr val="0000FF"/>
                </a:solidFill>
                <a:cs typeface="B Titr" panose="00000700000000000000" pitchFamily="2" charset="-78"/>
              </a:rPr>
              <a:t>                                                    موتور شماره3</a:t>
            </a:r>
            <a:endParaRPr lang="en-US" sz="2400" dirty="0">
              <a:solidFill>
                <a:srgbClr val="0000FF"/>
              </a:solidFill>
              <a:cs typeface="B Titr" panose="00000700000000000000" pitchFamily="2" charset="-78"/>
            </a:endParaRPr>
          </a:p>
        </p:txBody>
      </p:sp>
      <p:sp>
        <p:nvSpPr>
          <p:cNvPr id="8"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graphicFrame>
        <p:nvGraphicFramePr>
          <p:cNvPr id="10" name="Table 9"/>
          <p:cNvGraphicFramePr>
            <a:graphicFrameLocks noGrp="1"/>
          </p:cNvGraphicFramePr>
          <p:nvPr/>
        </p:nvGraphicFramePr>
        <p:xfrm>
          <a:off x="1266190" y="2339816"/>
          <a:ext cx="6611620" cy="2808605"/>
        </p:xfrm>
        <a:graphic>
          <a:graphicData uri="http://schemas.openxmlformats.org/drawingml/2006/table">
            <a:tbl>
              <a:tblPr firstRow="1" firstCol="1" bandRow="1">
                <a:tableStyleId>{5C22544A-7EE6-4342-B048-85BDC9FD1C3A}</a:tableStyleId>
              </a:tblPr>
              <a:tblGrid>
                <a:gridCol w="1673860"/>
                <a:gridCol w="1673860"/>
                <a:gridCol w="1344930"/>
                <a:gridCol w="1344930"/>
                <a:gridCol w="574040"/>
              </a:tblGrid>
              <a:tr h="250825">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RPA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ANSYS CFX</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Error</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Throat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0.5582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0.5844</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000">
                          <a:effectLst/>
                        </a:rPr>
                        <a:t>0.0</a:t>
                      </a:r>
                      <a:r>
                        <a:rPr lang="fa-IR" sz="1000">
                          <a:effectLst/>
                        </a:rPr>
                        <a:t>4</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2432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2336</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0.04</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596</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753.5827</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0.26</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Exit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0.0012</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000">
                          <a:effectLst/>
                        </a:rPr>
                        <a:t>0.001</a:t>
                      </a:r>
                      <a:r>
                        <a:rPr lang="fa-IR" sz="1100">
                          <a:effectLst/>
                        </a:rPr>
                        <a:t>4</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0.16</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732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746.5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tabLst>
                          <a:tab pos="266700" algn="l"/>
                          <a:tab pos="452120" algn="ctr"/>
                        </a:tabLst>
                      </a:pPr>
                      <a:r>
                        <a:rPr lang="fa-IR" sz="1000">
                          <a:effectLst/>
                        </a:rPr>
                        <a:t>0.001</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11.3335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13.7009</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0.208</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4.9096</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4.0882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0.16</a:t>
                      </a:r>
                      <a:endParaRPr lang="en-US" sz="1200">
                        <a:effectLst/>
                        <a:latin typeface="Times New Roman"/>
                        <a:ea typeface="Calibri"/>
                        <a:cs typeface="B Nazanin"/>
                      </a:endParaRPr>
                    </a:p>
                  </a:txBody>
                  <a:tcPr marL="68580" marR="68580" marT="0" marB="0"/>
                </a:tc>
              </a:tr>
              <a:tr h="292100">
                <a:tc>
                  <a:txBody>
                    <a:bodyPr/>
                    <a:lstStyle/>
                    <a:p>
                      <a:pPr marL="0" marR="0" algn="ctr" rtl="1">
                        <a:lnSpc>
                          <a:spcPct val="107000"/>
                        </a:lnSpc>
                        <a:spcBef>
                          <a:spcPts val="0"/>
                        </a:spcBef>
                        <a:spcAft>
                          <a:spcPts val="800"/>
                        </a:spcAft>
                      </a:pPr>
                      <a:r>
                        <a:rPr lang="vi-VN" sz="10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Thrust(N)</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108.0691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120.15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dirty="0">
                          <a:effectLst/>
                        </a:rPr>
                        <a:t>0.11</a:t>
                      </a:r>
                      <a:endParaRPr lang="en-US" sz="1200" dirty="0">
                        <a:effectLst/>
                        <a:latin typeface="Times New Roman"/>
                        <a:ea typeface="Calibri"/>
                        <a:cs typeface="B Nazanin"/>
                      </a:endParaRPr>
                    </a:p>
                  </a:txBody>
                  <a:tcPr marL="68580" marR="68580" marT="0" marB="0"/>
                </a:tc>
              </a:tr>
            </a:tbl>
          </a:graphicData>
        </a:graphic>
      </p:graphicFrame>
    </p:spTree>
    <p:extLst>
      <p:ext uri="{BB962C8B-B14F-4D97-AF65-F5344CB8AC3E}">
        <p14:creationId xmlns:p14="http://schemas.microsoft.com/office/powerpoint/2010/main" val="2221867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مقایسه نتایج </a:t>
            </a:r>
            <a:r>
              <a:rPr lang="en-US" sz="2400" dirty="0" smtClean="0">
                <a:solidFill>
                  <a:srgbClr val="0000FF"/>
                </a:solidFill>
                <a:cs typeface="B Titr" panose="00000700000000000000" pitchFamily="2" charset="-78"/>
              </a:rPr>
              <a:t>CFX</a:t>
            </a:r>
            <a:r>
              <a:rPr lang="fa-IR" sz="2400" dirty="0" smtClean="0">
                <a:solidFill>
                  <a:srgbClr val="0000FF"/>
                </a:solidFill>
                <a:cs typeface="B Titr" panose="00000700000000000000" pitchFamily="2" charset="-78"/>
              </a:rPr>
              <a:t> و </a:t>
            </a:r>
            <a:r>
              <a:rPr lang="en-US" sz="2400" dirty="0" smtClean="0">
                <a:solidFill>
                  <a:srgbClr val="0000FF"/>
                </a:solidFill>
                <a:cs typeface="B Titr" panose="00000700000000000000" pitchFamily="2" charset="-78"/>
              </a:rPr>
              <a:t>RPA</a:t>
            </a:r>
            <a:r>
              <a:rPr lang="fa-IR" sz="2400" dirty="0" smtClean="0">
                <a:solidFill>
                  <a:srgbClr val="0000FF"/>
                </a:solidFill>
                <a:cs typeface="B Titr" panose="00000700000000000000" pitchFamily="2" charset="-78"/>
              </a:rPr>
              <a:t>                                                    موتور شماره4</a:t>
            </a:r>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graphicFrame>
        <p:nvGraphicFramePr>
          <p:cNvPr id="7" name="Table 6"/>
          <p:cNvGraphicFramePr>
            <a:graphicFrameLocks noGrp="1"/>
          </p:cNvGraphicFramePr>
          <p:nvPr/>
        </p:nvGraphicFramePr>
        <p:xfrm>
          <a:off x="1266190" y="2339816"/>
          <a:ext cx="6611620" cy="2808605"/>
        </p:xfrm>
        <a:graphic>
          <a:graphicData uri="http://schemas.openxmlformats.org/drawingml/2006/table">
            <a:tbl>
              <a:tblPr firstRow="1" firstCol="1" bandRow="1">
                <a:tableStyleId>{5C22544A-7EE6-4342-B048-85BDC9FD1C3A}</a:tableStyleId>
              </a:tblPr>
              <a:tblGrid>
                <a:gridCol w="1673860"/>
                <a:gridCol w="1673860"/>
                <a:gridCol w="1344930"/>
                <a:gridCol w="1344930"/>
                <a:gridCol w="574040"/>
              </a:tblGrid>
              <a:tr h="250825">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l" rtl="1">
                        <a:lnSpc>
                          <a:spcPct val="107000"/>
                        </a:lnSpc>
                        <a:spcBef>
                          <a:spcPts val="0"/>
                        </a:spcBef>
                        <a:spcAft>
                          <a:spcPts val="800"/>
                        </a:spcAft>
                      </a:pPr>
                      <a:r>
                        <a:rPr lang="vi-VN" sz="12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RPA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ANSYS CFX</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Error</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Throat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000">
                          <a:effectLst/>
                        </a:rPr>
                        <a:t>0.55</a:t>
                      </a:r>
                      <a:r>
                        <a:rPr lang="fa-IR" sz="1000">
                          <a:effectLst/>
                        </a:rPr>
                        <a:t>95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100">
                          <a:effectLst/>
                        </a:rPr>
                        <a:t>0.5145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0.08</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000">
                          <a:effectLst/>
                        </a:rPr>
                        <a:t>2</a:t>
                      </a:r>
                      <a:r>
                        <a:rPr lang="fa-IR" sz="1000">
                          <a:effectLst/>
                        </a:rPr>
                        <a:t>353</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200">
                          <a:effectLst/>
                        </a:rPr>
                        <a:t>  </a:t>
                      </a:r>
                      <a:r>
                        <a:rPr lang="vi-VN" sz="1100">
                          <a:effectLst/>
                        </a:rPr>
                        <a:t>2245.65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0.04</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647.5507</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661.5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0.02</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1.05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0.05</a:t>
                      </a:r>
                      <a:endParaRPr lang="en-US" sz="1200">
                        <a:effectLst/>
                        <a:latin typeface="Times New Roman"/>
                        <a:ea typeface="Calibri"/>
                        <a:cs typeface="B Nazanin"/>
                      </a:endParaRPr>
                    </a:p>
                  </a:txBody>
                  <a:tcPr marL="68580" marR="68580" marT="0" marB="0"/>
                </a:tc>
              </a:tr>
              <a:tr h="274320">
                <a:tc rowSpan="4">
                  <a:txBody>
                    <a:bodyPr/>
                    <a:lstStyle/>
                    <a:p>
                      <a:pPr marL="0" marR="0" algn="ctr" rtl="1">
                        <a:lnSpc>
                          <a:spcPct val="107000"/>
                        </a:lnSpc>
                        <a:spcBef>
                          <a:spcPts val="0"/>
                        </a:spcBef>
                        <a:spcAft>
                          <a:spcPts val="800"/>
                        </a:spcAft>
                      </a:pPr>
                      <a:r>
                        <a:rPr lang="vi-VN" sz="1000">
                          <a:effectLst/>
                        </a:rPr>
                        <a:t> </a:t>
                      </a:r>
                      <a:endParaRPr lang="en-US" sz="1200">
                        <a:effectLst/>
                      </a:endParaRPr>
                    </a:p>
                    <a:p>
                      <a:pPr marL="0" marR="0" algn="ctr" rtl="1">
                        <a:lnSpc>
                          <a:spcPct val="107000"/>
                        </a:lnSpc>
                        <a:spcBef>
                          <a:spcPts val="0"/>
                        </a:spcBef>
                        <a:spcAft>
                          <a:spcPts val="800"/>
                        </a:spcAft>
                      </a:pPr>
                      <a:r>
                        <a:rPr lang="vi-VN" sz="1000">
                          <a:effectLst/>
                        </a:rPr>
                        <a:t> </a:t>
                      </a:r>
                      <a:endParaRPr lang="en-US" sz="1200">
                        <a:effectLst/>
                      </a:endParaRPr>
                    </a:p>
                    <a:p>
                      <a:pPr marL="0" marR="0" algn="ctr" rtl="0">
                        <a:lnSpc>
                          <a:spcPct val="107000"/>
                        </a:lnSpc>
                        <a:spcBef>
                          <a:spcPts val="0"/>
                        </a:spcBef>
                        <a:spcAft>
                          <a:spcPts val="800"/>
                        </a:spcAft>
                      </a:pPr>
                      <a:r>
                        <a:rPr lang="vi-VN" sz="1000">
                          <a:effectLst/>
                        </a:rPr>
                        <a:t>Nozzle Exit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Pressure(MPa)</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0.03</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100">
                          <a:effectLst/>
                        </a:rPr>
                        <a:t>0.0277</a:t>
                      </a:r>
                      <a:r>
                        <a:rPr lang="fa-IR" sz="1100">
                          <a:effectLst/>
                        </a:rPr>
                        <a:t>3</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0.07</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Temperature(K)</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1333.0487</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100">
                          <a:effectLst/>
                        </a:rPr>
                        <a:t>1257.14</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tabLst>
                          <a:tab pos="266700" algn="l"/>
                          <a:tab pos="452120" algn="ctr"/>
                        </a:tabLst>
                      </a:pPr>
                      <a:r>
                        <a:rPr lang="fa-IR" sz="1000">
                          <a:effectLst/>
                        </a:rPr>
                        <a:t>0.05</a:t>
                      </a:r>
                      <a:endParaRPr lang="en-US" sz="1200">
                        <a:effectLst/>
                        <a:latin typeface="Times New Roman"/>
                        <a:ea typeface="Calibri"/>
                        <a:cs typeface="B Nazanin"/>
                      </a:endParaRPr>
                    </a:p>
                  </a:txBody>
                  <a:tcPr marL="68580" marR="68580" marT="0" marB="0"/>
                </a:tc>
              </a:tr>
              <a:tr h="27432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Mass Flux(kg/m</a:t>
                      </a:r>
                      <a:r>
                        <a:rPr lang="vi-VN" sz="1000" baseline="30000">
                          <a:effectLst/>
                        </a:rPr>
                        <a:t>2</a:t>
                      </a:r>
                      <a:r>
                        <a:rPr lang="vi-VN" sz="1000">
                          <a:effectLst/>
                        </a:rPr>
                        <a:t>.s)</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132.4669</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127.22</a:t>
                      </a:r>
                      <a:endParaRPr lang="en-US" sz="1200">
                        <a:effectLst/>
                        <a:latin typeface="Times New Roman"/>
                        <a:ea typeface="Calibri"/>
                        <a:cs typeface="B Nazanin"/>
                      </a:endParaRPr>
                    </a:p>
                  </a:txBody>
                  <a:tcPr marL="68580" marR="68580" marT="0" marB="0"/>
                </a:tc>
                <a:tc>
                  <a:txBody>
                    <a:bodyPr/>
                    <a:lstStyle/>
                    <a:p>
                      <a:pPr marL="0" marR="0" algn="ctr" rtl="0">
                        <a:lnSpc>
                          <a:spcPct val="107000"/>
                        </a:lnSpc>
                        <a:spcBef>
                          <a:spcPts val="0"/>
                        </a:spcBef>
                        <a:spcAft>
                          <a:spcPts val="800"/>
                        </a:spcAft>
                      </a:pPr>
                      <a:r>
                        <a:rPr lang="vi-VN" sz="1000">
                          <a:effectLst/>
                        </a:rPr>
                        <a:t>0.</a:t>
                      </a:r>
                      <a:r>
                        <a:rPr lang="fa-IR" sz="1000">
                          <a:effectLst/>
                        </a:rPr>
                        <a:t>04</a:t>
                      </a:r>
                      <a:endParaRPr lang="en-US" sz="1200">
                        <a:effectLst/>
                        <a:latin typeface="Times New Roman"/>
                        <a:ea typeface="Calibri"/>
                        <a:cs typeface="B Nazanin"/>
                      </a:endParaRPr>
                    </a:p>
                  </a:txBody>
                  <a:tcPr marL="68580" marR="68580" marT="0" marB="0"/>
                </a:tc>
              </a:tr>
              <a:tr h="292100">
                <a:tc vMerge="1">
                  <a:txBody>
                    <a:bodyPr/>
                    <a:lstStyle/>
                    <a:p>
                      <a:endParaRPr lang="en-US"/>
                    </a:p>
                  </a:txBody>
                  <a:tcPr/>
                </a:tc>
                <a:tc>
                  <a:txBody>
                    <a:bodyPr/>
                    <a:lstStyle/>
                    <a:p>
                      <a:pPr marL="0" marR="0" algn="ctr" rtl="1">
                        <a:lnSpc>
                          <a:spcPct val="107000"/>
                        </a:lnSpc>
                        <a:spcBef>
                          <a:spcPts val="0"/>
                        </a:spcBef>
                        <a:spcAft>
                          <a:spcPts val="800"/>
                        </a:spcAft>
                      </a:pPr>
                      <a:r>
                        <a:rPr lang="vi-VN" sz="1000">
                          <a:effectLst/>
                        </a:rPr>
                        <a:t>Mach</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2.8434</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2.75</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0.03</a:t>
                      </a:r>
                      <a:endParaRPr lang="en-US" sz="1200">
                        <a:effectLst/>
                        <a:latin typeface="Times New Roman"/>
                        <a:ea typeface="Calibri"/>
                        <a:cs typeface="B Nazanin"/>
                      </a:endParaRPr>
                    </a:p>
                  </a:txBody>
                  <a:tcPr marL="68580" marR="68580" marT="0" marB="0"/>
                </a:tc>
              </a:tr>
              <a:tr h="292100">
                <a:tc>
                  <a:txBody>
                    <a:bodyPr/>
                    <a:lstStyle/>
                    <a:p>
                      <a:pPr marL="0" marR="0" algn="ctr" rtl="1">
                        <a:lnSpc>
                          <a:spcPct val="107000"/>
                        </a:lnSpc>
                        <a:spcBef>
                          <a:spcPts val="0"/>
                        </a:spcBef>
                        <a:spcAft>
                          <a:spcPts val="800"/>
                        </a:spcAft>
                      </a:pPr>
                      <a:r>
                        <a:rPr lang="vi-VN" sz="10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000">
                          <a:effectLst/>
                        </a:rPr>
                        <a:t>Thrust(N)</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600</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a:effectLst/>
                        </a:rPr>
                        <a:t>532</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fa-IR" sz="1000" dirty="0">
                          <a:effectLst/>
                        </a:rPr>
                        <a:t>0.11</a:t>
                      </a:r>
                      <a:endParaRPr lang="en-US" sz="1200" dirty="0">
                        <a:effectLst/>
                        <a:latin typeface="Times New Roman"/>
                        <a:ea typeface="Calibri"/>
                        <a:cs typeface="B Nazanin"/>
                      </a:endParaRPr>
                    </a:p>
                  </a:txBody>
                  <a:tcPr marL="68580" marR="68580" marT="0" marB="0"/>
                </a:tc>
              </a:tr>
            </a:tbl>
          </a:graphicData>
        </a:graphic>
      </p:graphicFrame>
    </p:spTree>
    <p:extLst>
      <p:ext uri="{BB962C8B-B14F-4D97-AF65-F5344CB8AC3E}">
        <p14:creationId xmlns:p14="http://schemas.microsoft.com/office/powerpoint/2010/main" val="85807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خنک‌کاری                              موتور شماره1</a:t>
            </a:r>
            <a:endParaRPr lang="en-US" sz="2400" dirty="0">
              <a:solidFill>
                <a:srgbClr val="0000FF"/>
              </a:solidFill>
              <a:cs typeface="B Titr" panose="00000700000000000000" pitchFamily="2" charset="-78"/>
            </a:endParaRPr>
          </a:p>
        </p:txBody>
      </p:sp>
      <p:sp>
        <p:nvSpPr>
          <p:cNvPr id="8"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10" name="Picture 9" descr="C:\Users\sajad\Desktop\motor1_boundaryLayerConinuty_colling\temp3.bmp"/>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4114800" cy="3200400"/>
          </a:xfrm>
          <a:prstGeom prst="rect">
            <a:avLst/>
          </a:prstGeom>
          <a:noFill/>
          <a:ln>
            <a:noFill/>
          </a:ln>
        </p:spPr>
      </p:pic>
      <p:pic>
        <p:nvPicPr>
          <p:cNvPr id="11" name="Picture 10" descr="C:\Users\sajad\Desktop\motor1_boundaryLayerConinuty_colling\tempChar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14600"/>
            <a:ext cx="4389120" cy="3200400"/>
          </a:xfrm>
          <a:prstGeom prst="rect">
            <a:avLst/>
          </a:prstGeom>
          <a:noFill/>
          <a:ln>
            <a:noFill/>
          </a:ln>
        </p:spPr>
      </p:pic>
    </p:spTree>
    <p:extLst>
      <p:ext uri="{BB962C8B-B14F-4D97-AF65-F5344CB8AC3E}">
        <p14:creationId xmlns:p14="http://schemas.microsoft.com/office/powerpoint/2010/main" val="206065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 rtl="1">
              <a:lnSpc>
                <a:spcPct val="150000"/>
              </a:lnSpc>
            </a:pPr>
            <a:r>
              <a:rPr lang="fa-IR" sz="2400" dirty="0">
                <a:cs typeface="B Titr" panose="00000700000000000000" pitchFamily="2" charset="-78"/>
              </a:rPr>
              <a:t> در این پروژه سعی برآن است با شبیه‌سازی احتراقی روی این تراسترها، پارامترهای مهم عملکردی آن را استخراج کرد. </a:t>
            </a:r>
            <a:endParaRPr lang="fa-IR" sz="2400" dirty="0" smtClean="0">
              <a:cs typeface="B Titr" panose="00000700000000000000" pitchFamily="2" charset="-78"/>
            </a:endParaRPr>
          </a:p>
          <a:p>
            <a:pPr algn="just" rtl="1">
              <a:lnSpc>
                <a:spcPct val="150000"/>
              </a:lnSpc>
            </a:pPr>
            <a:r>
              <a:rPr lang="fa-IR" sz="2400" dirty="0">
                <a:cs typeface="B Titr" panose="00000700000000000000" pitchFamily="2" charset="-78"/>
              </a:rPr>
              <a:t>.  </a:t>
            </a:r>
            <a:r>
              <a:rPr lang="fa-IR" sz="2400" dirty="0" smtClean="0">
                <a:cs typeface="B Titr" panose="00000700000000000000" pitchFamily="2" charset="-78"/>
              </a:rPr>
              <a:t>نرم‌افزار </a:t>
            </a:r>
            <a:r>
              <a:rPr lang="en-US" sz="2400" dirty="0" smtClean="0">
                <a:cs typeface="B Titr" panose="00000700000000000000" pitchFamily="2" charset="-78"/>
              </a:rPr>
              <a:t>ANSYS CFX</a:t>
            </a:r>
            <a:r>
              <a:rPr lang="fa-IR" sz="2400" dirty="0" smtClean="0">
                <a:cs typeface="B Titr" panose="00000700000000000000" pitchFamily="2" charset="-78"/>
              </a:rPr>
              <a:t> </a:t>
            </a:r>
            <a:r>
              <a:rPr lang="en-US" sz="2400" dirty="0" smtClean="0">
                <a:cs typeface="B Titr" panose="00000700000000000000" pitchFamily="2" charset="-78"/>
              </a:rPr>
              <a:t> </a:t>
            </a:r>
            <a:r>
              <a:rPr lang="fa-IR" sz="2400" dirty="0">
                <a:cs typeface="B Titr" panose="00000700000000000000" pitchFamily="2" charset="-78"/>
              </a:rPr>
              <a:t>که یکی از نرم‌افزارهای نسبتا پرقدمت در </a:t>
            </a:r>
            <a:r>
              <a:rPr lang="fa-IR" sz="2400" dirty="0" smtClean="0">
                <a:cs typeface="B Titr" panose="00000700000000000000" pitchFamily="2" charset="-78"/>
              </a:rPr>
              <a:t>تحلیل‌های </a:t>
            </a:r>
            <a:r>
              <a:rPr lang="en-US" sz="2400" dirty="0" smtClean="0">
                <a:cs typeface="B Titr" panose="00000700000000000000" pitchFamily="2" charset="-78"/>
              </a:rPr>
              <a:t>CFD</a:t>
            </a:r>
            <a:r>
              <a:rPr lang="fa-IR" sz="2400" dirty="0" smtClean="0">
                <a:cs typeface="B Titr" panose="00000700000000000000" pitchFamily="2" charset="-78"/>
              </a:rPr>
              <a:t> </a:t>
            </a:r>
            <a:r>
              <a:rPr lang="en-US" sz="2400" dirty="0" smtClean="0">
                <a:cs typeface="B Titr" panose="00000700000000000000" pitchFamily="2" charset="-78"/>
              </a:rPr>
              <a:t> </a:t>
            </a:r>
            <a:r>
              <a:rPr lang="fa-IR" sz="2400" dirty="0">
                <a:cs typeface="B Titr" panose="00000700000000000000" pitchFamily="2" charset="-78"/>
              </a:rPr>
              <a:t>است در این پژوهش استفاده شده است. این نرم‌افزار بر پایه دیدگاه حجم محدود و میان‌یابی المان‌محدود، از مقادیر ذخیره‌شده در گره‌های محاسباتی استفاده می‌کند. </a:t>
            </a:r>
            <a:endParaRPr lang="fa-IR" sz="2400" dirty="0" smtClean="0">
              <a:cs typeface="B Titr" panose="00000700000000000000" pitchFamily="2" charset="-78"/>
            </a:endParaRPr>
          </a:p>
          <a:p>
            <a:pPr algn="just" rtl="1">
              <a:lnSpc>
                <a:spcPct val="150000"/>
              </a:lnSpc>
            </a:pPr>
            <a:r>
              <a:rPr lang="fa-IR" sz="2400" dirty="0">
                <a:cs typeface="B Titr" panose="00000700000000000000" pitchFamily="2" charset="-78"/>
              </a:rPr>
              <a:t>در این پروژه نازل مربوط به تراسترهای کم پیشران که توسط نرم افزار </a:t>
            </a:r>
            <a:r>
              <a:rPr lang="en-US" sz="2400" dirty="0">
                <a:cs typeface="B Titr" panose="00000700000000000000" pitchFamily="2" charset="-78"/>
              </a:rPr>
              <a:t>RPA </a:t>
            </a:r>
            <a:r>
              <a:rPr lang="fa-IR" sz="2400" dirty="0">
                <a:cs typeface="B Titr" panose="00000700000000000000" pitchFamily="2" charset="-78"/>
              </a:rPr>
              <a:t>طراحی شده‌اند در حالت سه بعدی شبیه‌سازی عددی شده و نتایج این دو نرم‌افزار با یکدیگر مقایسه می‌گردد.</a:t>
            </a:r>
            <a:endParaRPr lang="en-US" sz="2400" dirty="0">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2400" dirty="0" smtClean="0">
                <a:solidFill>
                  <a:srgbClr val="0000FF"/>
                </a:solidFill>
                <a:cs typeface="B Titr" panose="00000700000000000000" pitchFamily="2" charset="-78"/>
              </a:rPr>
              <a:t>موتور شماره1                                 هندسه</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fontScale="90000"/>
          </a:bodyPr>
          <a:lstStyle/>
          <a:p>
            <a:pPr algn="ctr"/>
            <a:r>
              <a:rPr lang="fa-IR" sz="3600" dirty="0" smtClean="0">
                <a:solidFill>
                  <a:srgbClr val="FF0000"/>
                </a:solidFill>
                <a:cs typeface="B Titr" panose="00000700000000000000" pitchFamily="2" charset="-78"/>
              </a:rPr>
              <a:t>هندسه، مدل‌سازی، شبکه محاسباتی و تنظیمات نرم‌افزار</a:t>
            </a:r>
            <a:endParaRPr lang="en-US" sz="3600" dirty="0">
              <a:solidFill>
                <a:srgbClr val="FF0000"/>
              </a:solidFill>
              <a:cs typeface="B Titr" panose="00000700000000000000" pitchFamily="2" charset="-78"/>
            </a:endParaRPr>
          </a:p>
        </p:txBody>
      </p:sp>
      <p:pic>
        <p:nvPicPr>
          <p:cNvPr id="1034" name="Picture 9" descr="motor1sssss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85" y="2514600"/>
            <a:ext cx="4649188"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8" descr="mot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2514600"/>
            <a:ext cx="43048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موتور شماره1                 مدل‌سازی و شرایط مرزی</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fontScale="90000"/>
          </a:bodyPr>
          <a:lstStyle/>
          <a:p>
            <a:pPr algn="ctr"/>
            <a:r>
              <a:rPr lang="fa-IR" sz="3600" dirty="0">
                <a:solidFill>
                  <a:srgbClr val="FF0000"/>
                </a:solidFill>
                <a:cs typeface="B Titr" panose="00000700000000000000" pitchFamily="2" charset="-78"/>
              </a:rPr>
              <a:t>هندسه، مدل‌سازی، شبکه محاسباتی و تنظیمات نرم‌افزار</a:t>
            </a:r>
            <a:endParaRPr lang="en-US" sz="3600" dirty="0">
              <a:solidFill>
                <a:srgbClr val="FF0000"/>
              </a:solidFill>
              <a:cs typeface="B Titr" panose="00000700000000000000" pitchFamily="2" charset="-78"/>
            </a:endParaRPr>
          </a:p>
        </p:txBody>
      </p:sp>
      <p:pic>
        <p:nvPicPr>
          <p:cNvPr id="6" name="Picture 5" descr="C:\Users\sajad\Downloads\موتور 4(2)\موتور 4\thruster 60000.JPG"/>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1"/>
            <a:ext cx="6564773" cy="3733799"/>
          </a:xfrm>
          <a:prstGeom prst="rect">
            <a:avLst/>
          </a:prstGeom>
          <a:noFill/>
          <a:ln>
            <a:noFill/>
          </a:ln>
        </p:spPr>
      </p:pic>
    </p:spTree>
    <p:extLst>
      <p:ext uri="{BB962C8B-B14F-4D97-AF65-F5344CB8AC3E}">
        <p14:creationId xmlns:p14="http://schemas.microsoft.com/office/powerpoint/2010/main" val="1947837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81329"/>
            <a:ext cx="8229600" cy="4525963"/>
          </a:xfrm>
        </p:spPr>
        <p:txBody>
          <a:bodyPr>
            <a:normAutofit/>
          </a:bodyPr>
          <a:lstStyle/>
          <a:p>
            <a:pPr algn="r" rtl="1"/>
            <a:r>
              <a:rPr lang="fa-IR" sz="2400" dirty="0" smtClean="0">
                <a:solidFill>
                  <a:srgbClr val="0000FF"/>
                </a:solidFill>
                <a:cs typeface="B Titr" panose="00000700000000000000" pitchFamily="2" charset="-78"/>
              </a:rPr>
              <a:t>موتور شماره1                          شبکه محاسباتی</a:t>
            </a:r>
          </a:p>
          <a:p>
            <a:pPr algn="ctr" rtl="1"/>
            <a:endParaRPr lang="en-US" sz="2400" dirty="0">
              <a:solidFill>
                <a:srgbClr val="0000FF"/>
              </a:solidFill>
              <a:cs typeface="B Titr" panose="00000700000000000000" pitchFamily="2" charset="-78"/>
            </a:endParaRPr>
          </a:p>
        </p:txBody>
      </p:sp>
      <p:sp>
        <p:nvSpPr>
          <p:cNvPr id="8" name="Title 2"/>
          <p:cNvSpPr>
            <a:spLocks noGrp="1"/>
          </p:cNvSpPr>
          <p:nvPr>
            <p:ph type="title"/>
          </p:nvPr>
        </p:nvSpPr>
        <p:spPr>
          <a:xfrm>
            <a:off x="457200" y="274638"/>
            <a:ext cx="8229600" cy="1143000"/>
          </a:xfrm>
        </p:spPr>
        <p:txBody>
          <a:bodyPr>
            <a:normAutofit fontScale="90000"/>
          </a:bodyPr>
          <a:lstStyle/>
          <a:p>
            <a:pPr algn="ctr"/>
            <a:r>
              <a:rPr lang="fa-IR" sz="3600" dirty="0">
                <a:solidFill>
                  <a:srgbClr val="FF0000"/>
                </a:solidFill>
                <a:cs typeface="B Titr" panose="00000700000000000000" pitchFamily="2" charset="-78"/>
              </a:rPr>
              <a:t>هندسه، مدل‌سازی، شبکه محاسباتی و تنظیمات نرم‌افزار</a:t>
            </a:r>
            <a:endParaRPr lang="en-US" sz="3600" dirty="0">
              <a:solidFill>
                <a:srgbClr val="FF0000"/>
              </a:solidFill>
              <a:cs typeface="B Titr" panose="00000700000000000000" pitchFamily="2" charset="-78"/>
            </a:endParaRPr>
          </a:p>
        </p:txBody>
      </p:sp>
      <p:pic>
        <p:nvPicPr>
          <p:cNvPr id="10" name="Picture 9" descr="C:\Users\sajad\Desktop\motor1_boundaryLayerConinuty\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4578927" y="2590800"/>
            <a:ext cx="4572000" cy="2286000"/>
          </a:xfrm>
          <a:prstGeom prst="rect">
            <a:avLst/>
          </a:prstGeom>
          <a:noFill/>
          <a:ln>
            <a:noFill/>
          </a:ln>
        </p:spPr>
      </p:pic>
      <p:pic>
        <p:nvPicPr>
          <p:cNvPr id="11" name="Picture 10" descr="C:\Users\sajad\Desktop\motor1_boundaryLayerConinuty\Untitled2.tif"/>
          <p:cNvPicPr/>
          <p:nvPr/>
        </p:nvPicPr>
        <p:blipFill>
          <a:blip r:embed="rId3">
            <a:extLst>
              <a:ext uri="{28A0092B-C50C-407E-A947-70E740481C1C}">
                <a14:useLocalDpi xmlns:a14="http://schemas.microsoft.com/office/drawing/2010/main" val="0"/>
              </a:ext>
            </a:extLst>
          </a:blip>
          <a:srcRect/>
          <a:stretch>
            <a:fillRect/>
          </a:stretch>
        </p:blipFill>
        <p:spPr bwMode="auto">
          <a:xfrm>
            <a:off x="6927" y="2590800"/>
            <a:ext cx="4572000" cy="2286000"/>
          </a:xfrm>
          <a:prstGeom prst="rect">
            <a:avLst/>
          </a:prstGeom>
          <a:noFill/>
          <a:ln>
            <a:noFill/>
          </a:ln>
        </p:spPr>
      </p:pic>
    </p:spTree>
    <p:extLst>
      <p:ext uri="{BB962C8B-B14F-4D97-AF65-F5344CB8AC3E}">
        <p14:creationId xmlns:p14="http://schemas.microsoft.com/office/powerpoint/2010/main" val="1209963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تنظیمات نرم‌افزار</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fontScale="90000"/>
          </a:bodyPr>
          <a:lstStyle/>
          <a:p>
            <a:pPr algn="ctr"/>
            <a:r>
              <a:rPr lang="fa-IR" sz="3600" dirty="0">
                <a:solidFill>
                  <a:srgbClr val="FF0000"/>
                </a:solidFill>
                <a:cs typeface="B Titr" panose="00000700000000000000" pitchFamily="2" charset="-78"/>
              </a:rPr>
              <a:t>هندسه، مدل‌سازی، شبکه محاسباتی و تنظیمات نرم‌افزار</a:t>
            </a:r>
            <a:endParaRPr lang="en-US" sz="3600" dirty="0">
              <a:solidFill>
                <a:srgbClr val="FF0000"/>
              </a:solidFill>
              <a:cs typeface="B Titr" panose="00000700000000000000" pitchFamily="2"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2935054736"/>
              </p:ext>
            </p:extLst>
          </p:nvPr>
        </p:nvGraphicFramePr>
        <p:xfrm>
          <a:off x="1905000" y="2133600"/>
          <a:ext cx="5716905" cy="2340102"/>
        </p:xfrm>
        <a:graphic>
          <a:graphicData uri="http://schemas.openxmlformats.org/drawingml/2006/table">
            <a:tbl>
              <a:tblPr rtl="1" firstRow="1" firstCol="1" bandRow="1">
                <a:tableStyleId>{5C22544A-7EE6-4342-B048-85BDC9FD1C3A}</a:tableStyleId>
              </a:tblPr>
              <a:tblGrid>
                <a:gridCol w="2162175"/>
                <a:gridCol w="3554730"/>
              </a:tblGrid>
              <a:tr h="0">
                <a:tc>
                  <a:txBody>
                    <a:bodyPr/>
                    <a:lstStyle/>
                    <a:p>
                      <a:pPr marL="0" marR="0" algn="l" rtl="1">
                        <a:lnSpc>
                          <a:spcPct val="107000"/>
                        </a:lnSpc>
                        <a:spcBef>
                          <a:spcPts val="0"/>
                        </a:spcBef>
                        <a:spcAft>
                          <a:spcPts val="800"/>
                        </a:spcAft>
                      </a:pPr>
                      <a:r>
                        <a:rPr lang="fa-IR" sz="1400" dirty="0">
                          <a:effectLst/>
                        </a:rPr>
                        <a:t> </a:t>
                      </a:r>
                      <a:endParaRPr lang="en-US" sz="1200" dirty="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Fluid Domain : Initial Condition</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Fixed composition mixture-Gas Phase Combustion</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Fluid Material</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Continues fluid</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Morphology</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Non buoyant</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Buoyancy Model</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Total Energy</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Heat Transfer Model(Include viscous work term)</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P1 Model</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dirty="0">
                          <a:effectLst/>
                        </a:rPr>
                        <a:t>Thermal Radiation</a:t>
                      </a:r>
                      <a:endParaRPr lang="en-US" sz="1200" dirty="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0 atm</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Reference pressure</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SST Model</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Turbulence Model</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Automatic</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dirty="0">
                          <a:effectLst/>
                        </a:rPr>
                        <a:t>Turbulent Wall functions</a:t>
                      </a:r>
                      <a:endParaRPr lang="en-US" sz="1200" dirty="0">
                        <a:effectLst/>
                        <a:latin typeface="Times New Roman"/>
                        <a:ea typeface="Calibri"/>
                        <a:cs typeface="B Nazanin"/>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70516232"/>
              </p:ext>
            </p:extLst>
          </p:nvPr>
        </p:nvGraphicFramePr>
        <p:xfrm>
          <a:off x="1905000" y="4495800"/>
          <a:ext cx="5716905" cy="1276985"/>
        </p:xfrm>
        <a:graphic>
          <a:graphicData uri="http://schemas.openxmlformats.org/drawingml/2006/table">
            <a:tbl>
              <a:tblPr rtl="1" firstRow="1" firstCol="1" bandRow="1">
                <a:tableStyleId>{5C22544A-7EE6-4342-B048-85BDC9FD1C3A}</a:tableStyleId>
              </a:tblPr>
              <a:tblGrid>
                <a:gridCol w="2162175"/>
                <a:gridCol w="3554730"/>
              </a:tblGrid>
              <a:tr h="0">
                <a:tc>
                  <a:txBody>
                    <a:bodyPr/>
                    <a:lstStyle/>
                    <a:p>
                      <a:pPr marL="0" marR="0" algn="ctr" rtl="1">
                        <a:lnSpc>
                          <a:spcPct val="107000"/>
                        </a:lnSpc>
                        <a:spcBef>
                          <a:spcPts val="0"/>
                        </a:spcBef>
                        <a:spcAft>
                          <a:spcPts val="800"/>
                        </a:spcAft>
                      </a:pPr>
                      <a:r>
                        <a:rPr lang="vi-VN" sz="1200" dirty="0">
                          <a:effectLst/>
                        </a:rPr>
                        <a:t> </a:t>
                      </a:r>
                      <a:endParaRPr lang="en-US" sz="1200" dirty="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Solid Domain : Initial Condition</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dirty="0">
                          <a:effectLst/>
                        </a:rPr>
                        <a:t>Steel</a:t>
                      </a:r>
                      <a:endParaRPr lang="en-US" sz="1200" dirty="0">
                        <a:effectLst/>
                      </a:endParaRPr>
                    </a:p>
                    <a:p>
                      <a:pPr marL="0" marR="0" algn="ctr" rtl="1">
                        <a:lnSpc>
                          <a:spcPct val="107000"/>
                        </a:lnSpc>
                        <a:spcBef>
                          <a:spcPts val="0"/>
                        </a:spcBef>
                        <a:spcAft>
                          <a:spcPts val="800"/>
                        </a:spcAft>
                      </a:pPr>
                      <a:r>
                        <a:rPr lang="vi-VN" sz="1200" dirty="0">
                          <a:effectLst/>
                        </a:rPr>
                        <a:t>Continues</a:t>
                      </a:r>
                      <a:endParaRPr lang="en-US" sz="1200" dirty="0">
                        <a:effectLst/>
                      </a:endParaRPr>
                    </a:p>
                    <a:p>
                      <a:pPr marL="0" marR="0" algn="ctr" rtl="1">
                        <a:lnSpc>
                          <a:spcPct val="107000"/>
                        </a:lnSpc>
                        <a:spcBef>
                          <a:spcPts val="0"/>
                        </a:spcBef>
                        <a:spcAft>
                          <a:spcPts val="800"/>
                        </a:spcAft>
                      </a:pPr>
                      <a:r>
                        <a:rPr lang="vi-VN" sz="1200" dirty="0">
                          <a:effectLst/>
                        </a:rPr>
                        <a:t>Thermal Energy</a:t>
                      </a:r>
                      <a:endParaRPr lang="en-US" sz="1200" dirty="0">
                        <a:effectLst/>
                      </a:endParaRPr>
                    </a:p>
                    <a:p>
                      <a:pPr marL="0" marR="0" algn="ctr" rtl="1">
                        <a:lnSpc>
                          <a:spcPct val="107000"/>
                        </a:lnSpc>
                        <a:spcBef>
                          <a:spcPts val="0"/>
                        </a:spcBef>
                        <a:spcAft>
                          <a:spcPts val="800"/>
                        </a:spcAft>
                      </a:pPr>
                      <a:r>
                        <a:rPr lang="vi-VN" sz="1200" dirty="0">
                          <a:effectLst/>
                        </a:rPr>
                        <a:t>T=250K</a:t>
                      </a:r>
                      <a:endParaRPr lang="en-US" sz="1200" dirty="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en-US" sz="1200" dirty="0" smtClean="0">
                          <a:effectLst/>
                        </a:rPr>
                        <a:t>Solid</a:t>
                      </a:r>
                      <a:r>
                        <a:rPr lang="vi-VN" sz="1200" dirty="0" smtClean="0">
                          <a:effectLst/>
                        </a:rPr>
                        <a:t> </a:t>
                      </a:r>
                      <a:r>
                        <a:rPr lang="vi-VN" sz="1200" dirty="0">
                          <a:effectLst/>
                        </a:rPr>
                        <a:t>Material</a:t>
                      </a:r>
                      <a:endParaRPr lang="en-US" sz="1200" dirty="0">
                        <a:effectLst/>
                      </a:endParaRPr>
                    </a:p>
                    <a:p>
                      <a:pPr marL="0" marR="0" algn="ctr" rtl="1">
                        <a:lnSpc>
                          <a:spcPct val="107000"/>
                        </a:lnSpc>
                        <a:spcBef>
                          <a:spcPts val="0"/>
                        </a:spcBef>
                        <a:spcAft>
                          <a:spcPts val="800"/>
                        </a:spcAft>
                      </a:pPr>
                      <a:r>
                        <a:rPr lang="vi-VN" sz="1200" dirty="0">
                          <a:effectLst/>
                        </a:rPr>
                        <a:t>Morphology</a:t>
                      </a:r>
                      <a:endParaRPr lang="en-US" sz="1200" dirty="0">
                        <a:effectLst/>
                      </a:endParaRPr>
                    </a:p>
                    <a:p>
                      <a:pPr marL="0" marR="0" algn="ctr" rtl="1">
                        <a:lnSpc>
                          <a:spcPct val="107000"/>
                        </a:lnSpc>
                        <a:spcBef>
                          <a:spcPts val="0"/>
                        </a:spcBef>
                        <a:spcAft>
                          <a:spcPts val="800"/>
                        </a:spcAft>
                      </a:pPr>
                      <a:r>
                        <a:rPr lang="vi-VN" sz="1200" dirty="0">
                          <a:effectLst/>
                        </a:rPr>
                        <a:t>Heat Transfer Model</a:t>
                      </a:r>
                      <a:endParaRPr lang="en-US" sz="1200" dirty="0">
                        <a:effectLst/>
                        <a:latin typeface="Times New Roman"/>
                        <a:ea typeface="Calibri"/>
                        <a:cs typeface="B Nazanin"/>
                      </a:endParaRPr>
                    </a:p>
                  </a:txBody>
                  <a:tcPr marL="68580" marR="68580" marT="0" marB="0"/>
                </a:tc>
              </a:tr>
            </a:tbl>
          </a:graphicData>
        </a:graphic>
      </p:graphicFrame>
    </p:spTree>
    <p:extLst>
      <p:ext uri="{BB962C8B-B14F-4D97-AF65-F5344CB8AC3E}">
        <p14:creationId xmlns:p14="http://schemas.microsoft.com/office/powerpoint/2010/main" val="362803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تنظیمات نرم‌افزار</a:t>
            </a:r>
          </a:p>
          <a:p>
            <a:pPr algn="ctr" rtl="1"/>
            <a:endParaRPr lang="en-US" sz="2400" dirty="0">
              <a:solidFill>
                <a:srgbClr val="0000FF"/>
              </a:solidFill>
              <a:cs typeface="B Titr" panose="00000700000000000000" pitchFamily="2" charset="-78"/>
            </a:endParaRPr>
          </a:p>
        </p:txBody>
      </p:sp>
      <p:sp>
        <p:nvSpPr>
          <p:cNvPr id="5" name="Title 2"/>
          <p:cNvSpPr>
            <a:spLocks noGrp="1"/>
          </p:cNvSpPr>
          <p:nvPr>
            <p:ph type="title"/>
          </p:nvPr>
        </p:nvSpPr>
        <p:spPr>
          <a:xfrm>
            <a:off x="457200" y="274638"/>
            <a:ext cx="8229600" cy="1143000"/>
          </a:xfrm>
        </p:spPr>
        <p:txBody>
          <a:bodyPr>
            <a:normAutofit fontScale="90000"/>
          </a:bodyPr>
          <a:lstStyle/>
          <a:p>
            <a:pPr algn="ctr"/>
            <a:r>
              <a:rPr lang="fa-IR" sz="3600" dirty="0">
                <a:solidFill>
                  <a:srgbClr val="FF0000"/>
                </a:solidFill>
                <a:cs typeface="B Titr" panose="00000700000000000000" pitchFamily="2" charset="-78"/>
              </a:rPr>
              <a:t>هندسه، مدل‌سازی، شبکه محاسباتی و تنظیمات نرم‌افزار</a:t>
            </a:r>
            <a:endParaRPr lang="en-US" sz="3600" dirty="0">
              <a:solidFill>
                <a:srgbClr val="FF0000"/>
              </a:solidFill>
              <a:cs typeface="B Titr" panose="000007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24978575"/>
              </p:ext>
            </p:extLst>
          </p:nvPr>
        </p:nvGraphicFramePr>
        <p:xfrm>
          <a:off x="4724400" y="2057400"/>
          <a:ext cx="3997036" cy="3988499"/>
        </p:xfrm>
        <a:graphic>
          <a:graphicData uri="http://schemas.openxmlformats.org/drawingml/2006/table">
            <a:tbl>
              <a:tblPr rtl="1" firstRow="1" firstCol="1" bandRow="1">
                <a:tableStyleId>{5C22544A-7EE6-4342-B048-85BDC9FD1C3A}</a:tableStyleId>
              </a:tblPr>
              <a:tblGrid>
                <a:gridCol w="1786802"/>
                <a:gridCol w="2210234"/>
              </a:tblGrid>
              <a:tr h="0">
                <a:tc>
                  <a:txBody>
                    <a:bodyPr/>
                    <a:lstStyle/>
                    <a:p>
                      <a:pPr marL="0" marR="0" algn="l" rtl="1">
                        <a:lnSpc>
                          <a:spcPct val="107000"/>
                        </a:lnSpc>
                        <a:spcBef>
                          <a:spcPts val="0"/>
                        </a:spcBef>
                        <a:spcAft>
                          <a:spcPts val="800"/>
                        </a:spcAft>
                      </a:pPr>
                      <a:r>
                        <a:rPr lang="fa-IR" sz="14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Boundary : Inlet</a:t>
                      </a:r>
                      <a:endParaRPr lang="en-US" sz="1200">
                        <a:effectLst/>
                        <a:latin typeface="Times New Roman"/>
                        <a:ea typeface="Calibri"/>
                        <a:cs typeface="B Nazanin"/>
                      </a:endParaRPr>
                    </a:p>
                  </a:txBody>
                  <a:tcPr marL="68580" marR="68580" marT="0" marB="0"/>
                </a:tc>
              </a:tr>
              <a:tr h="0">
                <a:tc>
                  <a:txBody>
                    <a:bodyPr/>
                    <a:lstStyle/>
                    <a:p>
                      <a:pPr marL="0" marR="0" algn="ctr" rtl="1">
                        <a:lnSpc>
                          <a:spcPct val="107000"/>
                        </a:lnSpc>
                        <a:spcBef>
                          <a:spcPts val="0"/>
                        </a:spcBef>
                        <a:spcAft>
                          <a:spcPts val="800"/>
                        </a:spcAft>
                      </a:pPr>
                      <a:r>
                        <a:rPr lang="vi-VN" sz="1200">
                          <a:effectLst/>
                        </a:rPr>
                        <a:t>Cartesian components( 1 0 0)</a:t>
                      </a:r>
                      <a:endParaRPr lang="en-US" sz="1200">
                        <a:effectLst/>
                      </a:endParaRPr>
                    </a:p>
                    <a:p>
                      <a:pPr marL="0" marR="0" algn="ctr" rtl="1">
                        <a:lnSpc>
                          <a:spcPct val="107000"/>
                        </a:lnSpc>
                        <a:spcBef>
                          <a:spcPts val="0"/>
                        </a:spcBef>
                        <a:spcAft>
                          <a:spcPts val="800"/>
                        </a:spcAft>
                      </a:pPr>
                      <a:r>
                        <a:rPr lang="vi-VN" sz="1200">
                          <a:effectLst/>
                        </a:rPr>
                        <a:t>Subsonic</a:t>
                      </a:r>
                      <a:endParaRPr lang="en-US" sz="1200">
                        <a:effectLst/>
                      </a:endParaRPr>
                    </a:p>
                    <a:p>
                      <a:pPr marL="0" marR="0" algn="ctr" rtl="1">
                        <a:lnSpc>
                          <a:spcPct val="107000"/>
                        </a:lnSpc>
                        <a:spcBef>
                          <a:spcPts val="0"/>
                        </a:spcBef>
                        <a:spcAft>
                          <a:spcPts val="800"/>
                        </a:spcAft>
                      </a:pPr>
                      <a:r>
                        <a:rPr lang="vi-VN" sz="1200">
                          <a:effectLst/>
                        </a:rPr>
                        <a:t>Static temperature T=2611(Motor 1) T=2695(Motor 2)</a:t>
                      </a:r>
                      <a:endParaRPr lang="en-US" sz="1200">
                        <a:effectLst/>
                      </a:endParaRPr>
                    </a:p>
                    <a:p>
                      <a:pPr marL="0" marR="0" algn="ctr" rtl="1">
                        <a:lnSpc>
                          <a:spcPct val="107000"/>
                        </a:lnSpc>
                        <a:spcBef>
                          <a:spcPts val="0"/>
                        </a:spcBef>
                        <a:spcAft>
                          <a:spcPts val="800"/>
                        </a:spcAft>
                      </a:pPr>
                      <a:r>
                        <a:rPr lang="vi-VN" sz="1200">
                          <a:effectLst/>
                        </a:rPr>
                        <a:t>T=2695(Motor </a:t>
                      </a:r>
                      <a:r>
                        <a:rPr lang="en-US" sz="1200">
                          <a:effectLst/>
                        </a:rPr>
                        <a:t>3</a:t>
                      </a:r>
                      <a:r>
                        <a:rPr lang="vi-VN" sz="1200">
                          <a:effectLst/>
                        </a:rPr>
                        <a:t>)</a:t>
                      </a:r>
                      <a:endParaRPr lang="en-US" sz="1200">
                        <a:effectLst/>
                      </a:endParaRPr>
                    </a:p>
                    <a:p>
                      <a:pPr marL="0" marR="0" algn="ctr" rtl="1">
                        <a:lnSpc>
                          <a:spcPct val="107000"/>
                        </a:lnSpc>
                        <a:spcBef>
                          <a:spcPts val="0"/>
                        </a:spcBef>
                        <a:spcAft>
                          <a:spcPts val="800"/>
                        </a:spcAft>
                      </a:pPr>
                      <a:r>
                        <a:rPr lang="vi-VN" sz="1200">
                          <a:effectLst/>
                        </a:rPr>
                        <a:t>T=2</a:t>
                      </a:r>
                      <a:r>
                        <a:rPr lang="en-US" sz="1200">
                          <a:effectLst/>
                        </a:rPr>
                        <a:t>604</a:t>
                      </a:r>
                      <a:r>
                        <a:rPr lang="vi-VN" sz="1200">
                          <a:effectLst/>
                        </a:rPr>
                        <a:t>(Motor </a:t>
                      </a:r>
                      <a:r>
                        <a:rPr lang="en-US" sz="1200">
                          <a:effectLst/>
                        </a:rPr>
                        <a:t>4</a:t>
                      </a:r>
                      <a:r>
                        <a:rPr lang="vi-VN" sz="1200">
                          <a:effectLst/>
                        </a:rPr>
                        <a:t>)</a:t>
                      </a:r>
                      <a:endParaRPr lang="en-US" sz="1200">
                        <a:effectLst/>
                      </a:endParaRPr>
                    </a:p>
                    <a:p>
                      <a:pPr marL="0" marR="0" algn="ctr" rtl="1">
                        <a:lnSpc>
                          <a:spcPct val="107000"/>
                        </a:lnSpc>
                        <a:spcBef>
                          <a:spcPts val="0"/>
                        </a:spcBef>
                        <a:spcAft>
                          <a:spcPts val="800"/>
                        </a:spcAft>
                      </a:pPr>
                      <a:r>
                        <a:rPr lang="vi-VN" sz="1200">
                          <a:effectLst/>
                        </a:rPr>
                        <a:t>Total pressure</a:t>
                      </a:r>
                      <a:endParaRPr lang="en-US" sz="1200">
                        <a:effectLst/>
                      </a:endParaRPr>
                    </a:p>
                    <a:p>
                      <a:pPr marL="0" marR="0" algn="ctr" rtl="1">
                        <a:lnSpc>
                          <a:spcPct val="107000"/>
                        </a:lnSpc>
                        <a:spcBef>
                          <a:spcPts val="0"/>
                        </a:spcBef>
                        <a:spcAft>
                          <a:spcPts val="800"/>
                        </a:spcAft>
                      </a:pPr>
                      <a:r>
                        <a:rPr lang="vi-VN" sz="1200">
                          <a:effectLst/>
                        </a:rPr>
                        <a:t>P=1.5 MPa (motor 1)</a:t>
                      </a:r>
                      <a:endParaRPr lang="en-US" sz="1200">
                        <a:effectLst/>
                      </a:endParaRPr>
                    </a:p>
                    <a:p>
                      <a:pPr marL="0" marR="0" algn="ctr" rtl="1">
                        <a:lnSpc>
                          <a:spcPct val="107000"/>
                        </a:lnSpc>
                        <a:spcBef>
                          <a:spcPts val="0"/>
                        </a:spcBef>
                        <a:spcAft>
                          <a:spcPts val="800"/>
                        </a:spcAft>
                      </a:pPr>
                      <a:r>
                        <a:rPr lang="vi-VN" sz="1200">
                          <a:effectLst/>
                        </a:rPr>
                        <a:t>P=1 MPa (motor 2)</a:t>
                      </a:r>
                      <a:endParaRPr lang="en-US" sz="1200">
                        <a:effectLst/>
                      </a:endParaRPr>
                    </a:p>
                    <a:p>
                      <a:pPr marL="0" marR="0" algn="ctr" rtl="1">
                        <a:lnSpc>
                          <a:spcPct val="107000"/>
                        </a:lnSpc>
                        <a:spcBef>
                          <a:spcPts val="0"/>
                        </a:spcBef>
                        <a:spcAft>
                          <a:spcPts val="800"/>
                        </a:spcAft>
                      </a:pPr>
                      <a:r>
                        <a:rPr lang="vi-VN" sz="1200">
                          <a:effectLst/>
                        </a:rPr>
                        <a:t>P=1 MPa (motor </a:t>
                      </a:r>
                      <a:r>
                        <a:rPr lang="en-US" sz="1200">
                          <a:effectLst/>
                        </a:rPr>
                        <a:t>3</a:t>
                      </a:r>
                      <a:r>
                        <a:rPr lang="vi-VN" sz="1200">
                          <a:effectLst/>
                        </a:rPr>
                        <a:t>)</a:t>
                      </a:r>
                      <a:endParaRPr lang="en-US" sz="1200">
                        <a:effectLst/>
                      </a:endParaRPr>
                    </a:p>
                    <a:p>
                      <a:pPr marL="0" marR="0" algn="ctr" rtl="1">
                        <a:lnSpc>
                          <a:spcPct val="107000"/>
                        </a:lnSpc>
                        <a:spcBef>
                          <a:spcPts val="0"/>
                        </a:spcBef>
                        <a:spcAft>
                          <a:spcPts val="800"/>
                        </a:spcAft>
                      </a:pPr>
                      <a:r>
                        <a:rPr lang="vi-VN" sz="1200">
                          <a:effectLst/>
                        </a:rPr>
                        <a:t>P=1 MPa (motor </a:t>
                      </a:r>
                      <a:r>
                        <a:rPr lang="en-US" sz="1200">
                          <a:effectLst/>
                        </a:rPr>
                        <a:t>4</a:t>
                      </a:r>
                      <a:r>
                        <a:rPr lang="vi-VN" sz="1200">
                          <a:effectLst/>
                        </a:rPr>
                        <a:t>)</a:t>
                      </a:r>
                      <a:endParaRPr lang="en-US" sz="1200">
                        <a:effectLst/>
                      </a:endParaRPr>
                    </a:p>
                    <a:p>
                      <a:pPr marL="0" marR="0" algn="ctr" rtl="1">
                        <a:lnSpc>
                          <a:spcPct val="107000"/>
                        </a:lnSpc>
                        <a:spcBef>
                          <a:spcPts val="0"/>
                        </a:spcBef>
                        <a:spcAft>
                          <a:spcPts val="800"/>
                        </a:spcAft>
                      </a:pPr>
                      <a:r>
                        <a:rPr lang="vi-VN" sz="1200">
                          <a:effectLst/>
                        </a:rPr>
                        <a:t>k and epsilon</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dirty="0">
                          <a:effectLst/>
                        </a:rPr>
                        <a:t>Flow </a:t>
                      </a:r>
                      <a:r>
                        <a:rPr lang="vi-VN" sz="1200" dirty="0" smtClean="0">
                          <a:effectLst/>
                        </a:rPr>
                        <a:t>direction</a:t>
                      </a:r>
                      <a:endParaRPr lang="en-US" sz="1200" dirty="0" smtClean="0">
                        <a:effectLst/>
                      </a:endParaRPr>
                    </a:p>
                    <a:p>
                      <a:pPr marL="0" marR="0" algn="ctr" rtl="1">
                        <a:lnSpc>
                          <a:spcPct val="107000"/>
                        </a:lnSpc>
                        <a:spcBef>
                          <a:spcPts val="0"/>
                        </a:spcBef>
                        <a:spcAft>
                          <a:spcPts val="800"/>
                        </a:spcAft>
                      </a:pPr>
                      <a:endParaRPr lang="en-US" sz="1200" dirty="0">
                        <a:effectLst/>
                      </a:endParaRPr>
                    </a:p>
                    <a:p>
                      <a:pPr marL="0" marR="0" algn="ctr" rtl="1">
                        <a:lnSpc>
                          <a:spcPct val="107000"/>
                        </a:lnSpc>
                        <a:spcBef>
                          <a:spcPts val="0"/>
                        </a:spcBef>
                        <a:spcAft>
                          <a:spcPts val="800"/>
                        </a:spcAft>
                      </a:pPr>
                      <a:r>
                        <a:rPr lang="vi-VN" sz="1200" dirty="0" smtClean="0">
                          <a:effectLst/>
                        </a:rPr>
                        <a:t>Flow regime</a:t>
                      </a:r>
                      <a:endParaRPr lang="en-US" sz="1200" dirty="0">
                        <a:effectLst/>
                      </a:endParaRPr>
                    </a:p>
                    <a:p>
                      <a:pPr marL="0" marR="0" algn="ctr" rtl="1">
                        <a:lnSpc>
                          <a:spcPct val="107000"/>
                        </a:lnSpc>
                        <a:spcBef>
                          <a:spcPts val="0"/>
                        </a:spcBef>
                        <a:spcAft>
                          <a:spcPts val="800"/>
                        </a:spcAft>
                      </a:pPr>
                      <a:r>
                        <a:rPr lang="vi-VN" sz="1200" dirty="0">
                          <a:effectLst/>
                        </a:rPr>
                        <a:t>Heat Transfer</a:t>
                      </a:r>
                      <a:endParaRPr lang="en-US" sz="1200" dirty="0">
                        <a:effectLst/>
                      </a:endParaRPr>
                    </a:p>
                    <a:p>
                      <a:pPr marL="0" marR="0" algn="ctr" rtl="1">
                        <a:lnSpc>
                          <a:spcPct val="107000"/>
                        </a:lnSpc>
                        <a:spcBef>
                          <a:spcPts val="0"/>
                        </a:spcBef>
                        <a:spcAft>
                          <a:spcPts val="800"/>
                        </a:spcAft>
                      </a:pPr>
                      <a:r>
                        <a:rPr lang="vi-VN" sz="1200" dirty="0">
                          <a:effectLst/>
                        </a:rPr>
                        <a:t> </a:t>
                      </a:r>
                      <a:endParaRPr lang="en-US" sz="1200" dirty="0">
                        <a:effectLst/>
                      </a:endParaRPr>
                    </a:p>
                    <a:p>
                      <a:pPr marL="0" marR="0" algn="ctr" rtl="1">
                        <a:lnSpc>
                          <a:spcPct val="107000"/>
                        </a:lnSpc>
                        <a:spcBef>
                          <a:spcPts val="0"/>
                        </a:spcBef>
                        <a:spcAft>
                          <a:spcPts val="800"/>
                        </a:spcAft>
                      </a:pPr>
                      <a:r>
                        <a:rPr lang="vi-VN" sz="1200" dirty="0">
                          <a:effectLst/>
                        </a:rPr>
                        <a:t> </a:t>
                      </a:r>
                      <a:endParaRPr lang="en-US" sz="1200" dirty="0" smtClean="0">
                        <a:effectLst/>
                      </a:endParaRPr>
                    </a:p>
                    <a:p>
                      <a:pPr marL="0" marR="0" algn="ctr" rtl="1">
                        <a:lnSpc>
                          <a:spcPct val="107000"/>
                        </a:lnSpc>
                        <a:spcBef>
                          <a:spcPts val="0"/>
                        </a:spcBef>
                        <a:spcAft>
                          <a:spcPts val="800"/>
                        </a:spcAft>
                      </a:pPr>
                      <a:endParaRPr lang="en-US" sz="1200" dirty="0">
                        <a:effectLst/>
                      </a:endParaRPr>
                    </a:p>
                    <a:p>
                      <a:pPr marL="0" marR="0" algn="ctr" rtl="1">
                        <a:lnSpc>
                          <a:spcPct val="107000"/>
                        </a:lnSpc>
                        <a:spcBef>
                          <a:spcPts val="0"/>
                        </a:spcBef>
                        <a:spcAft>
                          <a:spcPts val="800"/>
                        </a:spcAft>
                      </a:pPr>
                      <a:r>
                        <a:rPr lang="vi-VN" sz="1200" dirty="0">
                          <a:effectLst/>
                        </a:rPr>
                        <a:t> </a:t>
                      </a:r>
                      <a:endParaRPr lang="en-US" sz="1200" dirty="0">
                        <a:effectLst/>
                      </a:endParaRPr>
                    </a:p>
                    <a:p>
                      <a:pPr marL="0" marR="0" algn="ctr" rtl="1">
                        <a:lnSpc>
                          <a:spcPct val="107000"/>
                        </a:lnSpc>
                        <a:spcBef>
                          <a:spcPts val="0"/>
                        </a:spcBef>
                        <a:spcAft>
                          <a:spcPts val="800"/>
                        </a:spcAft>
                      </a:pPr>
                      <a:r>
                        <a:rPr lang="vi-VN" sz="1200" dirty="0">
                          <a:effectLst/>
                        </a:rPr>
                        <a:t>Relative </a:t>
                      </a:r>
                      <a:r>
                        <a:rPr lang="vi-VN" sz="1200" dirty="0" smtClean="0">
                          <a:effectLst/>
                        </a:rPr>
                        <a:t>pressure</a:t>
                      </a:r>
                      <a:endParaRPr lang="en-US" sz="1200" dirty="0">
                        <a:effectLst/>
                      </a:endParaRPr>
                    </a:p>
                    <a:p>
                      <a:pPr marL="0" marR="0" algn="ctr" rtl="1">
                        <a:lnSpc>
                          <a:spcPct val="107000"/>
                        </a:lnSpc>
                        <a:spcBef>
                          <a:spcPts val="0"/>
                        </a:spcBef>
                        <a:spcAft>
                          <a:spcPts val="800"/>
                        </a:spcAft>
                      </a:pPr>
                      <a:r>
                        <a:rPr lang="vi-VN" sz="1200" dirty="0">
                          <a:effectLst/>
                        </a:rPr>
                        <a:t> </a:t>
                      </a:r>
                      <a:endParaRPr lang="en-US" sz="1200" dirty="0">
                        <a:effectLst/>
                      </a:endParaRPr>
                    </a:p>
                    <a:p>
                      <a:pPr marL="0" marR="0" algn="ctr" rtl="1">
                        <a:lnSpc>
                          <a:spcPct val="107000"/>
                        </a:lnSpc>
                        <a:spcBef>
                          <a:spcPts val="0"/>
                        </a:spcBef>
                        <a:spcAft>
                          <a:spcPts val="800"/>
                        </a:spcAft>
                      </a:pPr>
                      <a:r>
                        <a:rPr lang="en-US" sz="1200" dirty="0">
                          <a:effectLst/>
                        </a:rPr>
                        <a:t> </a:t>
                      </a:r>
                    </a:p>
                    <a:p>
                      <a:pPr marL="0" marR="0" algn="ctr" rtl="1">
                        <a:lnSpc>
                          <a:spcPct val="107000"/>
                        </a:lnSpc>
                        <a:spcBef>
                          <a:spcPts val="0"/>
                        </a:spcBef>
                        <a:spcAft>
                          <a:spcPts val="800"/>
                        </a:spcAft>
                      </a:pPr>
                      <a:r>
                        <a:rPr lang="en-US" sz="1200" dirty="0">
                          <a:effectLst/>
                        </a:rPr>
                        <a:t> </a:t>
                      </a:r>
                    </a:p>
                    <a:p>
                      <a:pPr marL="0" marR="0" algn="ctr" rtl="1">
                        <a:lnSpc>
                          <a:spcPct val="107000"/>
                        </a:lnSpc>
                        <a:spcBef>
                          <a:spcPts val="0"/>
                        </a:spcBef>
                        <a:spcAft>
                          <a:spcPts val="800"/>
                        </a:spcAft>
                      </a:pPr>
                      <a:r>
                        <a:rPr lang="vi-VN" sz="1200" dirty="0">
                          <a:effectLst/>
                        </a:rPr>
                        <a:t>Turbulence</a:t>
                      </a:r>
                      <a:endParaRPr lang="en-US" sz="1200" dirty="0">
                        <a:effectLst/>
                        <a:latin typeface="Times New Roman"/>
                        <a:ea typeface="Calibri"/>
                        <a:cs typeface="B Nazanin"/>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75278932"/>
              </p:ext>
            </p:extLst>
          </p:nvPr>
        </p:nvGraphicFramePr>
        <p:xfrm>
          <a:off x="685800" y="2057400"/>
          <a:ext cx="4038600" cy="3962400"/>
        </p:xfrm>
        <a:graphic>
          <a:graphicData uri="http://schemas.openxmlformats.org/drawingml/2006/table">
            <a:tbl>
              <a:tblPr rtl="1" firstRow="1" firstCol="1" bandRow="1">
                <a:tableStyleId>{5C22544A-7EE6-4342-B048-85BDC9FD1C3A}</a:tableStyleId>
              </a:tblPr>
              <a:tblGrid>
                <a:gridCol w="2403764"/>
                <a:gridCol w="1634836"/>
              </a:tblGrid>
              <a:tr h="414588">
                <a:tc>
                  <a:txBody>
                    <a:bodyPr/>
                    <a:lstStyle/>
                    <a:p>
                      <a:pPr marL="0" marR="0" algn="l" rtl="1">
                        <a:lnSpc>
                          <a:spcPct val="107000"/>
                        </a:lnSpc>
                        <a:spcBef>
                          <a:spcPts val="0"/>
                        </a:spcBef>
                        <a:spcAft>
                          <a:spcPts val="800"/>
                        </a:spcAft>
                      </a:pPr>
                      <a:r>
                        <a:rPr lang="fa-IR" sz="1400">
                          <a:effectLst/>
                        </a:rPr>
                        <a:t> </a:t>
                      </a:r>
                      <a:endParaRPr lang="en-US" sz="120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a:effectLst/>
                        </a:rPr>
                        <a:t>Boundary : Plume opening(opening)</a:t>
                      </a:r>
                      <a:endParaRPr lang="en-US" sz="1200">
                        <a:effectLst/>
                        <a:latin typeface="Times New Roman"/>
                        <a:ea typeface="Calibri"/>
                        <a:cs typeface="B Nazanin"/>
                      </a:endParaRPr>
                    </a:p>
                  </a:txBody>
                  <a:tcPr marL="68580" marR="68580" marT="0" marB="0"/>
                </a:tc>
              </a:tr>
              <a:tr h="3547812">
                <a:tc>
                  <a:txBody>
                    <a:bodyPr/>
                    <a:lstStyle/>
                    <a:p>
                      <a:pPr marL="0" marR="0" algn="ctr" rtl="1">
                        <a:lnSpc>
                          <a:spcPct val="107000"/>
                        </a:lnSpc>
                        <a:spcBef>
                          <a:spcPts val="0"/>
                        </a:spcBef>
                        <a:spcAft>
                          <a:spcPts val="800"/>
                        </a:spcAft>
                      </a:pPr>
                      <a:r>
                        <a:rPr lang="vi-VN" sz="1200" dirty="0">
                          <a:effectLst/>
                        </a:rPr>
                        <a:t>Subsonic</a:t>
                      </a:r>
                      <a:endParaRPr lang="en-US" sz="1200" dirty="0">
                        <a:effectLst/>
                      </a:endParaRPr>
                    </a:p>
                    <a:p>
                      <a:pPr marL="0" marR="0" algn="ctr" rtl="1">
                        <a:lnSpc>
                          <a:spcPct val="107000"/>
                        </a:lnSpc>
                        <a:spcBef>
                          <a:spcPts val="0"/>
                        </a:spcBef>
                        <a:spcAft>
                          <a:spcPts val="800"/>
                        </a:spcAft>
                      </a:pPr>
                      <a:r>
                        <a:rPr lang="vi-VN" sz="1200" dirty="0">
                          <a:effectLst/>
                        </a:rPr>
                        <a:t>Opening Temperature T=250K</a:t>
                      </a:r>
                      <a:endParaRPr lang="en-US" sz="1200" dirty="0">
                        <a:effectLst/>
                      </a:endParaRPr>
                    </a:p>
                    <a:p>
                      <a:pPr marL="0" marR="0" algn="l" rtl="0">
                        <a:lnSpc>
                          <a:spcPct val="107000"/>
                        </a:lnSpc>
                        <a:spcBef>
                          <a:spcPts val="0"/>
                        </a:spcBef>
                        <a:spcAft>
                          <a:spcPts val="800"/>
                        </a:spcAft>
                      </a:pPr>
                      <a:r>
                        <a:rPr lang="en-US" sz="1200" dirty="0">
                          <a:effectLst/>
                        </a:rPr>
                        <a:t>           </a:t>
                      </a:r>
                      <a:r>
                        <a:rPr lang="vi-VN" sz="1200" dirty="0">
                          <a:effectLst/>
                        </a:rPr>
                        <a:t>P=</a:t>
                      </a:r>
                      <a:r>
                        <a:rPr lang="en-US" sz="1200" dirty="0">
                          <a:effectLst/>
                        </a:rPr>
                        <a:t>0.08</a:t>
                      </a:r>
                      <a:r>
                        <a:rPr lang="vi-VN" sz="1200" dirty="0">
                          <a:effectLst/>
                        </a:rPr>
                        <a:t>MPa  (motor 1)</a:t>
                      </a:r>
                      <a:endParaRPr lang="en-US" sz="1200" dirty="0">
                        <a:effectLst/>
                      </a:endParaRPr>
                    </a:p>
                    <a:p>
                      <a:pPr marL="0" marR="0" algn="l" rtl="0">
                        <a:lnSpc>
                          <a:spcPct val="107000"/>
                        </a:lnSpc>
                        <a:spcBef>
                          <a:spcPts val="0"/>
                        </a:spcBef>
                        <a:spcAft>
                          <a:spcPts val="800"/>
                        </a:spcAft>
                      </a:pPr>
                      <a:r>
                        <a:rPr lang="en-US" sz="1200" dirty="0">
                          <a:effectLst/>
                        </a:rPr>
                        <a:t>           </a:t>
                      </a:r>
                      <a:r>
                        <a:rPr lang="vi-VN" sz="1200" dirty="0">
                          <a:effectLst/>
                        </a:rPr>
                        <a:t>P=</a:t>
                      </a:r>
                      <a:r>
                        <a:rPr lang="en-US" sz="1200" dirty="0">
                          <a:effectLst/>
                        </a:rPr>
                        <a:t>0</a:t>
                      </a:r>
                      <a:r>
                        <a:rPr lang="vi-VN" sz="1200" dirty="0">
                          <a:effectLst/>
                        </a:rPr>
                        <a:t> MPa  </a:t>
                      </a:r>
                      <a:r>
                        <a:rPr lang="en-US" sz="1200" dirty="0">
                          <a:effectLst/>
                        </a:rPr>
                        <a:t>    </a:t>
                      </a:r>
                      <a:r>
                        <a:rPr lang="vi-VN" sz="1200" dirty="0">
                          <a:effectLst/>
                        </a:rPr>
                        <a:t>(motor 2)</a:t>
                      </a:r>
                      <a:r>
                        <a:rPr lang="en-US" sz="1200" dirty="0">
                          <a:effectLst/>
                        </a:rPr>
                        <a:t>   </a:t>
                      </a:r>
                    </a:p>
                    <a:p>
                      <a:pPr marL="0" marR="0" algn="l" rtl="0">
                        <a:lnSpc>
                          <a:spcPct val="107000"/>
                        </a:lnSpc>
                        <a:spcBef>
                          <a:spcPts val="0"/>
                        </a:spcBef>
                        <a:spcAft>
                          <a:spcPts val="800"/>
                        </a:spcAft>
                      </a:pPr>
                      <a:r>
                        <a:rPr lang="en-US" sz="1200" dirty="0">
                          <a:effectLst/>
                        </a:rPr>
                        <a:t>           </a:t>
                      </a:r>
                      <a:r>
                        <a:rPr lang="vi-VN" sz="1200" dirty="0">
                          <a:effectLst/>
                        </a:rPr>
                        <a:t>P=</a:t>
                      </a:r>
                      <a:r>
                        <a:rPr lang="en-US" sz="1200" dirty="0">
                          <a:effectLst/>
                        </a:rPr>
                        <a:t>0</a:t>
                      </a:r>
                      <a:r>
                        <a:rPr lang="vi-VN" sz="1200" dirty="0">
                          <a:effectLst/>
                        </a:rPr>
                        <a:t> MPa </a:t>
                      </a:r>
                      <a:r>
                        <a:rPr lang="en-US" sz="1200" dirty="0">
                          <a:effectLst/>
                        </a:rPr>
                        <a:t>     </a:t>
                      </a:r>
                      <a:r>
                        <a:rPr lang="vi-VN" sz="1200" dirty="0">
                          <a:effectLst/>
                        </a:rPr>
                        <a:t>(motor </a:t>
                      </a:r>
                      <a:r>
                        <a:rPr lang="en-US" sz="1200" dirty="0">
                          <a:effectLst/>
                        </a:rPr>
                        <a:t>3</a:t>
                      </a:r>
                      <a:r>
                        <a:rPr lang="vi-VN" sz="1200" dirty="0">
                          <a:effectLst/>
                        </a:rPr>
                        <a:t>)</a:t>
                      </a:r>
                      <a:r>
                        <a:rPr lang="en-US" sz="1200" dirty="0">
                          <a:effectLst/>
                        </a:rPr>
                        <a:t>       </a:t>
                      </a:r>
                    </a:p>
                    <a:p>
                      <a:pPr marL="0" marR="0" algn="l" rtl="0">
                        <a:lnSpc>
                          <a:spcPct val="107000"/>
                        </a:lnSpc>
                        <a:spcBef>
                          <a:spcPts val="0"/>
                        </a:spcBef>
                        <a:spcAft>
                          <a:spcPts val="800"/>
                        </a:spcAft>
                      </a:pPr>
                      <a:r>
                        <a:rPr lang="en-US" sz="1200" dirty="0">
                          <a:effectLst/>
                        </a:rPr>
                        <a:t>           </a:t>
                      </a:r>
                      <a:r>
                        <a:rPr lang="vi-VN" sz="1200" dirty="0">
                          <a:effectLst/>
                        </a:rPr>
                        <a:t>P=</a:t>
                      </a:r>
                      <a:r>
                        <a:rPr lang="en-US" sz="1200" dirty="0">
                          <a:effectLst/>
                        </a:rPr>
                        <a:t>0.03</a:t>
                      </a:r>
                      <a:r>
                        <a:rPr lang="vi-VN" sz="1200" dirty="0">
                          <a:effectLst/>
                        </a:rPr>
                        <a:t> MPa (motor </a:t>
                      </a:r>
                      <a:r>
                        <a:rPr lang="en-US" sz="1200" dirty="0">
                          <a:effectLst/>
                        </a:rPr>
                        <a:t>4</a:t>
                      </a:r>
                      <a:r>
                        <a:rPr lang="vi-VN" sz="1200" dirty="0">
                          <a:effectLst/>
                        </a:rPr>
                        <a:t>)</a:t>
                      </a:r>
                      <a:endParaRPr lang="en-US" sz="1200" dirty="0">
                        <a:effectLst/>
                      </a:endParaRPr>
                    </a:p>
                    <a:p>
                      <a:pPr marL="0" marR="0" algn="ctr" rtl="1">
                        <a:lnSpc>
                          <a:spcPct val="107000"/>
                        </a:lnSpc>
                        <a:spcBef>
                          <a:spcPts val="0"/>
                        </a:spcBef>
                        <a:spcAft>
                          <a:spcPts val="800"/>
                        </a:spcAft>
                      </a:pPr>
                      <a:endParaRPr lang="en-US" sz="1200" dirty="0" smtClean="0">
                        <a:effectLst/>
                      </a:endParaRPr>
                    </a:p>
                    <a:p>
                      <a:pPr marL="0" marR="0" algn="ctr" rtl="1">
                        <a:lnSpc>
                          <a:spcPct val="107000"/>
                        </a:lnSpc>
                        <a:spcBef>
                          <a:spcPts val="0"/>
                        </a:spcBef>
                        <a:spcAft>
                          <a:spcPts val="800"/>
                        </a:spcAft>
                      </a:pPr>
                      <a:r>
                        <a:rPr lang="vi-VN" sz="1200" dirty="0" smtClean="0">
                          <a:effectLst/>
                        </a:rPr>
                        <a:t>Zero Gradient</a:t>
                      </a:r>
                      <a:endParaRPr lang="en-US" sz="1200" dirty="0" smtClean="0">
                        <a:effectLst/>
                      </a:endParaRPr>
                    </a:p>
                    <a:p>
                      <a:pPr marL="0" marR="0" algn="ctr" rtl="1">
                        <a:lnSpc>
                          <a:spcPct val="107000"/>
                        </a:lnSpc>
                        <a:spcBef>
                          <a:spcPts val="0"/>
                        </a:spcBef>
                        <a:spcAft>
                          <a:spcPts val="800"/>
                        </a:spcAft>
                      </a:pPr>
                      <a:endParaRPr lang="en-US" sz="1200" dirty="0">
                        <a:effectLst/>
                        <a:latin typeface="Times New Roman"/>
                        <a:ea typeface="Calibri"/>
                        <a:cs typeface="B Nazanin"/>
                      </a:endParaRPr>
                    </a:p>
                  </a:txBody>
                  <a:tcPr marL="68580" marR="68580" marT="0" marB="0"/>
                </a:tc>
                <a:tc>
                  <a:txBody>
                    <a:bodyPr/>
                    <a:lstStyle/>
                    <a:p>
                      <a:pPr marL="0" marR="0" algn="ctr" rtl="1">
                        <a:lnSpc>
                          <a:spcPct val="107000"/>
                        </a:lnSpc>
                        <a:spcBef>
                          <a:spcPts val="0"/>
                        </a:spcBef>
                        <a:spcAft>
                          <a:spcPts val="800"/>
                        </a:spcAft>
                      </a:pPr>
                      <a:r>
                        <a:rPr lang="vi-VN" sz="1200" dirty="0">
                          <a:effectLst/>
                        </a:rPr>
                        <a:t>Flow regime</a:t>
                      </a:r>
                      <a:endParaRPr lang="en-US" sz="1200" dirty="0">
                        <a:effectLst/>
                      </a:endParaRPr>
                    </a:p>
                    <a:p>
                      <a:pPr marL="0" marR="0" algn="ctr" rtl="1">
                        <a:lnSpc>
                          <a:spcPct val="107000"/>
                        </a:lnSpc>
                        <a:spcBef>
                          <a:spcPts val="0"/>
                        </a:spcBef>
                        <a:spcAft>
                          <a:spcPts val="800"/>
                        </a:spcAft>
                      </a:pPr>
                      <a:r>
                        <a:rPr lang="vi-VN" sz="1200" dirty="0">
                          <a:effectLst/>
                        </a:rPr>
                        <a:t>Heat </a:t>
                      </a:r>
                      <a:r>
                        <a:rPr lang="vi-VN" sz="1200" dirty="0" smtClean="0">
                          <a:effectLst/>
                        </a:rPr>
                        <a:t>Transfer</a:t>
                      </a:r>
                      <a:endParaRPr lang="en-US" sz="1200" dirty="0" smtClean="0">
                        <a:effectLst/>
                      </a:endParaRPr>
                    </a:p>
                    <a:p>
                      <a:pPr marL="0" marR="0" algn="ctr" rtl="1">
                        <a:lnSpc>
                          <a:spcPct val="107000"/>
                        </a:lnSpc>
                        <a:spcBef>
                          <a:spcPts val="0"/>
                        </a:spcBef>
                        <a:spcAft>
                          <a:spcPts val="800"/>
                        </a:spcAft>
                      </a:pPr>
                      <a:endParaRPr lang="en-US" sz="1200" dirty="0">
                        <a:effectLst/>
                      </a:endParaRPr>
                    </a:p>
                    <a:p>
                      <a:pPr marL="0" marR="0" algn="ctr" rtl="1">
                        <a:lnSpc>
                          <a:spcPct val="107000"/>
                        </a:lnSpc>
                        <a:spcBef>
                          <a:spcPts val="0"/>
                        </a:spcBef>
                        <a:spcAft>
                          <a:spcPts val="800"/>
                        </a:spcAft>
                      </a:pPr>
                      <a:r>
                        <a:rPr lang="vi-VN" sz="1200" dirty="0">
                          <a:effectLst/>
                        </a:rPr>
                        <a:t>Relative </a:t>
                      </a:r>
                      <a:r>
                        <a:rPr lang="vi-VN" sz="1200" dirty="0" smtClean="0">
                          <a:effectLst/>
                        </a:rPr>
                        <a:t>Pressure</a:t>
                      </a:r>
                      <a:endParaRPr lang="en-US" sz="1200" dirty="0">
                        <a:effectLst/>
                      </a:endParaRPr>
                    </a:p>
                    <a:p>
                      <a:pPr marL="0" marR="0" algn="ctr" rtl="1">
                        <a:lnSpc>
                          <a:spcPct val="107000"/>
                        </a:lnSpc>
                        <a:spcBef>
                          <a:spcPts val="0"/>
                        </a:spcBef>
                        <a:spcAft>
                          <a:spcPts val="800"/>
                        </a:spcAft>
                      </a:pPr>
                      <a:r>
                        <a:rPr lang="en-US" sz="1200" dirty="0">
                          <a:effectLst/>
                        </a:rPr>
                        <a:t> </a:t>
                      </a:r>
                    </a:p>
                    <a:p>
                      <a:pPr marL="0" marR="0" algn="ctr" rtl="1">
                        <a:lnSpc>
                          <a:spcPct val="107000"/>
                        </a:lnSpc>
                        <a:spcBef>
                          <a:spcPts val="0"/>
                        </a:spcBef>
                        <a:spcAft>
                          <a:spcPts val="800"/>
                        </a:spcAft>
                      </a:pPr>
                      <a:r>
                        <a:rPr lang="en-US" sz="1200" dirty="0">
                          <a:effectLst/>
                        </a:rPr>
                        <a:t> </a:t>
                      </a:r>
                    </a:p>
                    <a:p>
                      <a:pPr marL="0" marR="0" algn="ctr" rtl="1">
                        <a:lnSpc>
                          <a:spcPct val="107000"/>
                        </a:lnSpc>
                        <a:spcBef>
                          <a:spcPts val="0"/>
                        </a:spcBef>
                        <a:spcAft>
                          <a:spcPts val="800"/>
                        </a:spcAft>
                      </a:pPr>
                      <a:r>
                        <a:rPr lang="en-US" sz="1200" dirty="0">
                          <a:effectLst/>
                        </a:rPr>
                        <a:t> </a:t>
                      </a:r>
                    </a:p>
                    <a:p>
                      <a:pPr marL="0" marR="0" algn="ctr" rtl="1">
                        <a:lnSpc>
                          <a:spcPct val="107000"/>
                        </a:lnSpc>
                        <a:spcBef>
                          <a:spcPts val="0"/>
                        </a:spcBef>
                        <a:spcAft>
                          <a:spcPts val="800"/>
                        </a:spcAft>
                      </a:pPr>
                      <a:endParaRPr lang="en-US" sz="1200" dirty="0" smtClean="0">
                        <a:effectLst/>
                      </a:endParaRPr>
                    </a:p>
                    <a:p>
                      <a:pPr marL="0" marR="0" algn="ctr" rtl="1">
                        <a:lnSpc>
                          <a:spcPct val="107000"/>
                        </a:lnSpc>
                        <a:spcBef>
                          <a:spcPts val="0"/>
                        </a:spcBef>
                        <a:spcAft>
                          <a:spcPts val="800"/>
                        </a:spcAft>
                      </a:pPr>
                      <a:r>
                        <a:rPr lang="vi-VN" sz="1200" dirty="0" smtClean="0">
                          <a:effectLst/>
                        </a:rPr>
                        <a:t>Turbulence</a:t>
                      </a:r>
                      <a:endParaRPr lang="en-US" sz="1200" dirty="0" smtClean="0">
                        <a:effectLst/>
                      </a:endParaRPr>
                    </a:p>
                    <a:p>
                      <a:pPr marL="0" marR="0" algn="ctr" rtl="1">
                        <a:lnSpc>
                          <a:spcPct val="107000"/>
                        </a:lnSpc>
                        <a:spcBef>
                          <a:spcPts val="0"/>
                        </a:spcBef>
                        <a:spcAft>
                          <a:spcPts val="800"/>
                        </a:spcAft>
                      </a:pPr>
                      <a:endParaRPr lang="en-US" sz="1200" dirty="0">
                        <a:effectLst/>
                        <a:latin typeface="Times New Roman"/>
                        <a:ea typeface="Calibri"/>
                        <a:cs typeface="B Nazanin"/>
                      </a:endParaRPr>
                    </a:p>
                  </a:txBody>
                  <a:tcPr marL="68580" marR="68580" marT="0" marB="0"/>
                </a:tc>
              </a:tr>
            </a:tbl>
          </a:graphicData>
        </a:graphic>
      </p:graphicFrame>
    </p:spTree>
    <p:extLst>
      <p:ext uri="{BB962C8B-B14F-4D97-AF65-F5344CB8AC3E}">
        <p14:creationId xmlns:p14="http://schemas.microsoft.com/office/powerpoint/2010/main" val="272938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81329"/>
            <a:ext cx="8229600" cy="4525963"/>
          </a:xfrm>
        </p:spPr>
        <p:txBody>
          <a:bodyPr>
            <a:normAutofit/>
          </a:bodyPr>
          <a:lstStyle/>
          <a:p>
            <a:pPr algn="r" rtl="1"/>
            <a:r>
              <a:rPr lang="en-US" sz="2400" dirty="0" smtClean="0">
                <a:solidFill>
                  <a:srgbClr val="0000FF"/>
                </a:solidFill>
                <a:cs typeface="B Titr" panose="00000700000000000000" pitchFamily="2" charset="-78"/>
              </a:rPr>
              <a:t>                             </a:t>
            </a:r>
            <a:r>
              <a:rPr lang="fa-IR" sz="2400" dirty="0" smtClean="0">
                <a:solidFill>
                  <a:srgbClr val="0000FF"/>
                </a:solidFill>
                <a:cs typeface="B Titr" panose="00000700000000000000" pitchFamily="2" charset="-78"/>
              </a:rPr>
              <a:t>موتور شماره 1</a:t>
            </a:r>
          </a:p>
          <a:p>
            <a:pPr algn="ctr" rtl="1"/>
            <a:endParaRPr lang="en-US" sz="2400" dirty="0">
              <a:solidFill>
                <a:srgbClr val="0000FF"/>
              </a:solidFill>
              <a:cs typeface="B Titr" panose="00000700000000000000" pitchFamily="2" charset="-78"/>
            </a:endParaRPr>
          </a:p>
        </p:txBody>
      </p:sp>
      <p:sp>
        <p:nvSpPr>
          <p:cNvPr id="9"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cs typeface="B Titr" panose="00000700000000000000" pitchFamily="2" charset="-78"/>
              </a:rPr>
              <a:t>نتایج</a:t>
            </a:r>
            <a:endParaRPr lang="en-US" sz="3600" dirty="0">
              <a:solidFill>
                <a:srgbClr val="FF0000"/>
              </a:solidFill>
              <a:cs typeface="B Titr" panose="00000700000000000000" pitchFamily="2" charset="-78"/>
            </a:endParaRPr>
          </a:p>
        </p:txBody>
      </p:sp>
      <p:pic>
        <p:nvPicPr>
          <p:cNvPr id="12" name="Picture 11" descr="C:\Users\sajad\Desktop\motor1_boundaryLayerConinuty\mach.pn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4156710" cy="2895600"/>
          </a:xfrm>
          <a:prstGeom prst="rect">
            <a:avLst/>
          </a:prstGeom>
          <a:noFill/>
          <a:ln>
            <a:noFill/>
          </a:ln>
        </p:spPr>
      </p:pic>
      <p:pic>
        <p:nvPicPr>
          <p:cNvPr id="13" name="Picture 12" descr="C:\Users\sajad\Desktop\motor1_boundaryLayerConinuty\temp.png"/>
          <p:cNvPicPr/>
          <p:nvPr/>
        </p:nvPicPr>
        <p:blipFill>
          <a:blip r:embed="rId3">
            <a:extLst>
              <a:ext uri="{28A0092B-C50C-407E-A947-70E740481C1C}">
                <a14:useLocalDpi xmlns:a14="http://schemas.microsoft.com/office/drawing/2010/main" val="0"/>
              </a:ext>
            </a:extLst>
          </a:blip>
          <a:srcRect/>
          <a:stretch>
            <a:fillRect/>
          </a:stretch>
        </p:blipFill>
        <p:spPr bwMode="auto">
          <a:xfrm>
            <a:off x="242455" y="2590800"/>
            <a:ext cx="4156710" cy="2895600"/>
          </a:xfrm>
          <a:prstGeom prst="rect">
            <a:avLst/>
          </a:prstGeom>
          <a:noFill/>
          <a:ln>
            <a:noFill/>
          </a:ln>
        </p:spPr>
      </p:pic>
    </p:spTree>
    <p:extLst>
      <p:ext uri="{BB962C8B-B14F-4D97-AF65-F5344CB8AC3E}">
        <p14:creationId xmlns:p14="http://schemas.microsoft.com/office/powerpoint/2010/main" val="2562189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4163</TotalTime>
  <Words>719</Words>
  <Application>Microsoft Office PowerPoint</Application>
  <PresentationFormat>On-screen Show (4:3)</PresentationFormat>
  <Paragraphs>316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B Nazanin</vt:lpstr>
      <vt:lpstr>B Titr</vt:lpstr>
      <vt:lpstr>Calibri</vt:lpstr>
      <vt:lpstr>Lucida Sans Unicode</vt:lpstr>
      <vt:lpstr>Times New Roman</vt:lpstr>
      <vt:lpstr>Verdana</vt:lpstr>
      <vt:lpstr>Wingdings 2</vt:lpstr>
      <vt:lpstr>Wingdings 3</vt:lpstr>
      <vt:lpstr>Concourse</vt:lpstr>
      <vt:lpstr>            شبیه سازی عددی جریان احتراقی در موتورهای کم پیشران سوخت مایع  سجاد محمودزاده مهر 96     </vt:lpstr>
      <vt:lpstr> </vt:lpstr>
      <vt:lpstr>PowerPoint Presentation</vt:lpstr>
      <vt:lpstr>هندسه، مدل‌سازی، شبکه محاسباتی و تنظیمات نرم‌افزار</vt:lpstr>
      <vt:lpstr>هندسه، مدل‌سازی، شبکه محاسباتی و تنظیمات نرم‌افزار</vt:lpstr>
      <vt:lpstr>هندسه، مدل‌سازی، شبکه محاسباتی و تنظیمات نرم‌افزار</vt:lpstr>
      <vt:lpstr>هندسه، مدل‌سازی، شبکه محاسباتی و تنظیمات نرم‌افزار</vt:lpstr>
      <vt:lpstr>هندسه، مدل‌سازی، شبکه محاسباتی و تنظیمات نرم‌افزار</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194</cp:revision>
  <dcterms:created xsi:type="dcterms:W3CDTF">2006-08-16T00:00:00Z</dcterms:created>
  <dcterms:modified xsi:type="dcterms:W3CDTF">2017-11-22T15:52:38Z</dcterms:modified>
</cp:coreProperties>
</file>